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7" r:id="rId4"/>
    <p:sldMasterId id="2147483745" r:id="rId5"/>
    <p:sldMasterId id="2147483727" r:id="rId6"/>
    <p:sldMasterId id="2147483733" r:id="rId7"/>
    <p:sldMasterId id="2147483737" r:id="rId8"/>
    <p:sldMasterId id="2147483739" r:id="rId9"/>
    <p:sldMasterId id="2147483757" r:id="rId10"/>
  </p:sldMasterIdLst>
  <p:notesMasterIdLst>
    <p:notesMasterId r:id="rId25"/>
  </p:notesMasterIdLst>
  <p:handoutMasterIdLst>
    <p:handoutMasterId r:id="rId26"/>
  </p:handoutMasterIdLst>
  <p:sldIdLst>
    <p:sldId id="1544" r:id="rId11"/>
    <p:sldId id="1937" r:id="rId12"/>
    <p:sldId id="1976" r:id="rId13"/>
    <p:sldId id="1960" r:id="rId14"/>
    <p:sldId id="1974" r:id="rId15"/>
    <p:sldId id="1956" r:id="rId16"/>
    <p:sldId id="1957" r:id="rId17"/>
    <p:sldId id="1972" r:id="rId18"/>
    <p:sldId id="1973" r:id="rId19"/>
    <p:sldId id="1958" r:id="rId20"/>
    <p:sldId id="1944" r:id="rId21"/>
    <p:sldId id="1943" r:id="rId22"/>
    <p:sldId id="1971" r:id="rId23"/>
    <p:sldId id="1969" r:id="rId24"/>
  </p:sldIdLst>
  <p:sldSz cx="12192000" cy="6858000"/>
  <p:notesSz cx="6797675" cy="9926638"/>
  <p:embeddedFontLst>
    <p:embeddedFont>
      <p:font typeface="Calibri" panose="020F0502020204030204" pitchFamily="34" charset="0"/>
      <p:regular r:id="rId27"/>
      <p:bold r:id="rId28"/>
      <p:italic r:id="rId29"/>
      <p:boldItalic r:id="rId30"/>
    </p:embeddedFont>
    <p:embeddedFont>
      <p:font typeface="Calibri Light" panose="020F0302020204030204" pitchFamily="34" charset="0"/>
      <p:regular r:id="rId31"/>
      <p:italic r:id="rId32"/>
    </p:embeddedFont>
    <p:embeddedFont>
      <p:font typeface="Franklin Gothic Book" panose="020B0503020102020204" pitchFamily="34" charset="0"/>
      <p:regular r:id="rId33"/>
      <p:italic r:id="rId34"/>
    </p:embeddedFont>
    <p:embeddedFont>
      <p:font typeface="Franklin Gothic Medium" panose="020B0603020102020204" pitchFamily="34" charset="0"/>
      <p:regular r:id="rId35"/>
      <p:italic r:id="rId36"/>
    </p:embeddedFont>
    <p:embeddedFont>
      <p:font typeface="TIM Sans" panose="02020503040602060503" pitchFamily="18" charset="0"/>
      <p:regular r:id="rId37"/>
      <p:bold r:id="rId38"/>
      <p:italic r:id="rId39"/>
      <p:boldItalic r:id="rId40"/>
    </p:embeddedFont>
    <p:embeddedFont>
      <p:font typeface="TIM Sans Light" panose="02020503040602060503" pitchFamily="18" charset="0"/>
      <p:regular r:id="rId41"/>
      <p:italic r:id="rId42"/>
    </p:embeddedFont>
    <p:embeddedFont>
      <p:font typeface="TIM Sans Medium" panose="02020503040602060503" pitchFamily="18" charset="0"/>
      <p:regular r:id="rId43"/>
      <p:italic r:id="rId44"/>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3748" userDrawn="1">
          <p15:clr>
            <a:srgbClr val="A4A3A4"/>
          </p15:clr>
        </p15:guide>
        <p15:guide id="8" orient="horz" pos="5" userDrawn="1">
          <p15:clr>
            <a:srgbClr val="A4A3A4"/>
          </p15:clr>
        </p15:guide>
        <p15:guide id="9" orient="horz" pos="1525" userDrawn="1">
          <p15:clr>
            <a:srgbClr val="A4A3A4"/>
          </p15:clr>
        </p15:guide>
        <p15:guide id="10" orient="horz" pos="119" userDrawn="1">
          <p15:clr>
            <a:srgbClr val="A4A3A4"/>
          </p15:clr>
        </p15:guide>
        <p15:guide id="15" pos="6924" userDrawn="1">
          <p15:clr>
            <a:srgbClr val="A4A3A4"/>
          </p15:clr>
        </p15:guide>
        <p15:guide id="16" pos="1346" userDrawn="1">
          <p15:clr>
            <a:srgbClr val="A4A3A4"/>
          </p15:clr>
        </p15:guide>
        <p15:guide id="17" pos="1980" userDrawn="1">
          <p15:clr>
            <a:srgbClr val="A4A3A4"/>
          </p15:clr>
        </p15:guide>
        <p15:guide id="18" pos="1708" userDrawn="1">
          <p15:clr>
            <a:srgbClr val="A4A3A4"/>
          </p15:clr>
        </p15:guide>
        <p15:guide id="20" pos="4588" userDrawn="1">
          <p15:clr>
            <a:srgbClr val="A4A3A4"/>
          </p15:clr>
        </p15:guide>
        <p15:guide id="21" pos="258" userDrawn="1">
          <p15:clr>
            <a:srgbClr val="A4A3A4"/>
          </p15:clr>
        </p15:guide>
        <p15:guide id="22" pos="2571" userDrawn="1">
          <p15:clr>
            <a:srgbClr val="A4A3A4"/>
          </p15:clr>
        </p15:guide>
        <p15:guide id="23" pos="13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4" name="Autore" initials="A" lastIdx="0" clrIdx="9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6C8471"/>
    <a:srgbClr val="FF3399"/>
    <a:srgbClr val="EB0028"/>
    <a:srgbClr val="F2F2F2"/>
    <a:srgbClr val="FFFFFF"/>
    <a:srgbClr val="248EFF"/>
    <a:srgbClr val="B6D9FF"/>
    <a:srgbClr val="98CCFF"/>
    <a:srgbClr val="F4A10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Stile chiaro 2 - Colore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9631B5-78F2-41C9-869B-9F39066F8104}" styleName="Stile medio 3 - Colore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Stile chiaro 2 - Color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64" autoAdjust="0"/>
    <p:restoredTop sz="92835" autoAdjust="0"/>
  </p:normalViewPr>
  <p:slideViewPr>
    <p:cSldViewPr snapToGrid="0">
      <p:cViewPr varScale="1">
        <p:scale>
          <a:sx n="54" d="100"/>
          <a:sy n="54" d="100"/>
        </p:scale>
        <p:origin x="1328" y="60"/>
      </p:cViewPr>
      <p:guideLst>
        <p:guide orient="horz" pos="3748"/>
        <p:guide orient="horz" pos="5"/>
        <p:guide orient="horz" pos="1525"/>
        <p:guide orient="horz" pos="119"/>
        <p:guide pos="6924"/>
        <p:guide pos="1346"/>
        <p:guide pos="1980"/>
        <p:guide pos="1708"/>
        <p:guide pos="4588"/>
        <p:guide pos="258"/>
        <p:guide pos="2571"/>
        <p:guide pos="1323"/>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3136"/>
    </p:cViewPr>
  </p:sorterViewPr>
  <p:notesViewPr>
    <p:cSldViewPr snapToGrid="0">
      <p:cViewPr varScale="1">
        <p:scale>
          <a:sx n="68" d="100"/>
          <a:sy n="68" d="100"/>
        </p:scale>
        <p:origin x="3101"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handoutMaster" Target="handoutMasters/handoutMaster1.xml"/><Relationship Id="rId39" Type="http://schemas.openxmlformats.org/officeDocument/2006/relationships/font" Target="fonts/font13.fntdata"/><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font" Target="fonts/font8.fntdata"/><Relationship Id="rId42" Type="http://schemas.openxmlformats.org/officeDocument/2006/relationships/font" Target="fonts/font16.fntdata"/><Relationship Id="rId47"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notesMaster" Target="notesMasters/notesMaster1.xml"/><Relationship Id="rId33" Type="http://schemas.openxmlformats.org/officeDocument/2006/relationships/font" Target="fonts/font7.fntdata"/><Relationship Id="rId38" Type="http://schemas.openxmlformats.org/officeDocument/2006/relationships/font" Target="fonts/font12.fntdata"/><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font" Target="fonts/font3.fntdata"/><Relationship Id="rId41" Type="http://schemas.openxmlformats.org/officeDocument/2006/relationships/font" Target="fonts/font15.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font" Target="fonts/font6.fntdata"/><Relationship Id="rId37" Type="http://schemas.openxmlformats.org/officeDocument/2006/relationships/font" Target="fonts/font11.fntdata"/><Relationship Id="rId40" Type="http://schemas.openxmlformats.org/officeDocument/2006/relationships/font" Target="fonts/font14.fntdata"/><Relationship Id="rId45"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font" Target="fonts/font2.fntdata"/><Relationship Id="rId36" Type="http://schemas.openxmlformats.org/officeDocument/2006/relationships/font" Target="fonts/font10.fntdata"/><Relationship Id="rId49" Type="http://schemas.openxmlformats.org/officeDocument/2006/relationships/tableStyles" Target="tableStyles.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font" Target="fonts/font5.fntdata"/><Relationship Id="rId44" Type="http://schemas.openxmlformats.org/officeDocument/2006/relationships/font" Target="fonts/font18.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font" Target="fonts/font9.fntdata"/><Relationship Id="rId43" Type="http://schemas.openxmlformats.org/officeDocument/2006/relationships/font" Target="fonts/font17.fntdata"/><Relationship Id="rId48" Type="http://schemas.openxmlformats.org/officeDocument/2006/relationships/theme" Target="theme/theme1.xml"/><Relationship Id="rId8" Type="http://schemas.openxmlformats.org/officeDocument/2006/relationships/slideMaster" Target="slideMasters/slideMaster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bwMode="auto">
          <a:xfrm>
            <a:off x="3850443" y="0"/>
            <a:ext cx="2945659" cy="498056"/>
          </a:xfrm>
          <a:prstGeom prst="rect">
            <a:avLst/>
          </a:prstGeom>
        </p:spPr>
        <p:txBody>
          <a:bodyPr vert="horz" lIns="91440" tIns="45720" rIns="91440" bIns="45720" rtlCol="0"/>
          <a:lstStyle>
            <a:lvl1pPr algn="r">
              <a:defRPr sz="1200"/>
            </a:lvl1pPr>
          </a:lstStyle>
          <a:p>
            <a:fld id="{B78B6869-4D22-4EA4-BF9D-2104929ABA44}" type="datetimeFigureOut">
              <a:rPr lang="en-US" smtClean="0"/>
              <a:t>6/21/2022</a:t>
            </a:fld>
            <a:endParaRPr lang="en-US" dirty="0"/>
          </a:p>
        </p:txBody>
      </p:sp>
      <p:sp>
        <p:nvSpPr>
          <p:cNvPr id="4" name="Footer Placeholder 3"/>
          <p:cNvSpPr>
            <a:spLocks noGrp="1"/>
          </p:cNvSpPr>
          <p:nvPr>
            <p:ph type="ftr" sz="quarter" idx="2"/>
          </p:nvPr>
        </p:nvSpPr>
        <p:spPr bwMode="auto">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bwMode="auto">
          <a:xfrm>
            <a:off x="3850443" y="9428584"/>
            <a:ext cx="2945659" cy="498055"/>
          </a:xfrm>
          <a:prstGeom prst="rect">
            <a:avLst/>
          </a:prstGeom>
        </p:spPr>
        <p:txBody>
          <a:bodyPr vert="horz" lIns="91440" tIns="45720" rIns="91440" bIns="45720" rtlCol="0" anchor="b"/>
          <a:lstStyle>
            <a:lvl1pPr algn="r">
              <a:defRPr sz="1200"/>
            </a:lvl1pPr>
          </a:lstStyle>
          <a:p>
            <a:fld id="{4A1A964E-E308-4AA7-AC53-353F2BF552B0}" type="slidenum">
              <a:rPr lang="en-US" smtClean="0"/>
              <a:t>‹N›</a:t>
            </a:fld>
            <a:endParaRPr lang="en-US" dirty="0"/>
          </a:p>
        </p:txBody>
      </p:sp>
    </p:spTree>
    <p:extLst>
      <p:ext uri="{BB962C8B-B14F-4D97-AF65-F5344CB8AC3E}">
        <p14:creationId xmlns:p14="http://schemas.microsoft.com/office/powerpoint/2010/main" val="25851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bwMode="auto">
          <a:xfrm>
            <a:off x="0" y="0"/>
            <a:ext cx="2945659" cy="4963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bwMode="auto">
          <a:xfrm>
            <a:off x="3850443" y="0"/>
            <a:ext cx="2945659" cy="496332"/>
          </a:xfrm>
          <a:prstGeom prst="rect">
            <a:avLst/>
          </a:prstGeom>
        </p:spPr>
        <p:txBody>
          <a:bodyPr vert="horz" lIns="91440" tIns="45720" rIns="91440" bIns="45720" rtlCol="0"/>
          <a:lstStyle>
            <a:lvl1pPr algn="r">
              <a:defRPr sz="1200"/>
            </a:lvl1pPr>
          </a:lstStyle>
          <a:p>
            <a:fld id="{EFE957CE-6E0C-491F-AB62-528D4BA48D63}" type="datetimeFigureOut">
              <a:rPr lang="it-IT" smtClean="0"/>
              <a:t>21/06/2022</a:t>
            </a:fld>
            <a:endParaRPr lang="it-IT" dirty="0"/>
          </a:p>
        </p:txBody>
      </p:sp>
      <p:sp>
        <p:nvSpPr>
          <p:cNvPr id="4" name="Segnaposto immagine diapositiva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bwMode="auto">
          <a:xfrm>
            <a:off x="679768" y="4715153"/>
            <a:ext cx="5438140" cy="446698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bwMode="auto">
          <a:xfrm>
            <a:off x="0" y="9428583"/>
            <a:ext cx="2945659" cy="496332"/>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bwMode="auto">
          <a:xfrm>
            <a:off x="3850443" y="9428583"/>
            <a:ext cx="2945659" cy="496332"/>
          </a:xfrm>
          <a:prstGeom prst="rect">
            <a:avLst/>
          </a:prstGeom>
        </p:spPr>
        <p:txBody>
          <a:bodyPr vert="horz" lIns="91440" tIns="45720" rIns="91440" bIns="45720" rtlCol="0" anchor="b"/>
          <a:lstStyle>
            <a:lvl1pPr algn="r">
              <a:defRPr sz="1200"/>
            </a:lvl1pPr>
          </a:lstStyle>
          <a:p>
            <a:fld id="{3BFA66FB-BC1E-422A-A001-390866B61104}" type="slidenum">
              <a:rPr lang="it-IT" smtClean="0"/>
              <a:t>‹N›</a:t>
            </a:fld>
            <a:endParaRPr lang="it-IT" dirty="0"/>
          </a:p>
        </p:txBody>
      </p:sp>
    </p:spTree>
    <p:extLst>
      <p:ext uri="{BB962C8B-B14F-4D97-AF65-F5344CB8AC3E}">
        <p14:creationId xmlns:p14="http://schemas.microsoft.com/office/powerpoint/2010/main" val="2109328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BFA66FB-BC1E-422A-A001-390866B61104}" type="slidenum">
              <a:rPr lang="it-IT" smtClean="0"/>
              <a:t>1</a:t>
            </a:fld>
            <a:endParaRPr lang="it-IT" dirty="0"/>
          </a:p>
        </p:txBody>
      </p:sp>
    </p:spTree>
    <p:extLst>
      <p:ext uri="{BB962C8B-B14F-4D97-AF65-F5344CB8AC3E}">
        <p14:creationId xmlns:p14="http://schemas.microsoft.com/office/powerpoint/2010/main" val="1975195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660321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493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722642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015747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txBox="1">
            <a:spLocks noGrp="1" noChangeArrowheads="1"/>
          </p:cNvSpPr>
          <p:nvPr/>
        </p:nvSpPr>
        <p:spPr bwMode="auto">
          <a:xfrm>
            <a:off x="3815827" y="10236936"/>
            <a:ext cx="2920483" cy="537608"/>
          </a:xfrm>
          <a:prstGeom prst="rect">
            <a:avLst/>
          </a:prstGeom>
          <a:noFill/>
          <a:ln w="9525">
            <a:noFill/>
            <a:miter lim="800000"/>
            <a:headEnd/>
            <a:tailEnd/>
          </a:ln>
        </p:spPr>
        <p:txBody>
          <a:bodyPr lIns="96661" tIns="48331" rIns="96661" bIns="48331" anchor="b"/>
          <a:lstStyle/>
          <a:p>
            <a:pPr algn="r" defTabSz="966788"/>
            <a:fld id="{64F613D9-D2AF-4BD4-9B1F-428E196CAA21}" type="slidenum">
              <a:rPr kumimoji="0" lang="it-IT" sz="1300">
                <a:latin typeface="Franklin Gothic Book" pitchFamily="34" charset="0"/>
              </a:rPr>
              <a:pPr algn="r" defTabSz="966788"/>
              <a:t>2</a:t>
            </a:fld>
            <a:endParaRPr kumimoji="0" lang="it-IT" sz="1300">
              <a:latin typeface="Franklin Gothic Book" pitchFamily="34" charset="0"/>
            </a:endParaRPr>
          </a:p>
        </p:txBody>
      </p:sp>
      <p:sp>
        <p:nvSpPr>
          <p:cNvPr id="97282" name="Rectangle 2"/>
          <p:cNvSpPr>
            <a:spLocks noGrp="1" noRot="1" noChangeAspect="1" noChangeArrowheads="1" noTextEdit="1"/>
          </p:cNvSpPr>
          <p:nvPr>
            <p:ph type="sldImg"/>
          </p:nvPr>
        </p:nvSpPr>
        <p:spPr>
          <a:xfrm>
            <a:off x="-204788" y="803275"/>
            <a:ext cx="7154863" cy="4025900"/>
          </a:xfrm>
          <a:ln/>
        </p:spPr>
      </p:sp>
      <p:sp>
        <p:nvSpPr>
          <p:cNvPr id="97283" name="Rectangle 3"/>
          <p:cNvSpPr>
            <a:spLocks noGrp="1" noChangeArrowheads="1"/>
          </p:cNvSpPr>
          <p:nvPr>
            <p:ph type="body" idx="1"/>
          </p:nvPr>
        </p:nvSpPr>
        <p:spPr bwMode="auto">
          <a:xfrm>
            <a:off x="673482" y="5119336"/>
            <a:ext cx="5390934" cy="4848801"/>
          </a:xfrm>
          <a:prstGeom prst="rect">
            <a:avLst/>
          </a:prstGeom>
          <a:noFill/>
          <a:ln>
            <a:solidFill>
              <a:srgbClr val="000000"/>
            </a:solidFill>
            <a:miter lim="800000"/>
            <a:headEnd/>
            <a:tailEnd/>
          </a:ln>
        </p:spPr>
        <p:txBody>
          <a:bodyPr lIns="96661" tIns="48331" rIns="96661" bIns="48331"/>
          <a:lstStyle/>
          <a:p>
            <a:pPr eaLnBrk="1" hangingPunct="1"/>
            <a:endParaRPr lang="en-US" dirty="0"/>
          </a:p>
        </p:txBody>
      </p:sp>
    </p:spTree>
    <p:extLst>
      <p:ext uri="{BB962C8B-B14F-4D97-AF65-F5344CB8AC3E}">
        <p14:creationId xmlns:p14="http://schemas.microsoft.com/office/powerpoint/2010/main" val="1536232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24987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98076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24928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28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64459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54205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558631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265814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1F2F4B-2126-47C8-80D7-031BAE7D40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094764-1B33-4343-B57B-ABFA68C4F6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CD95E3C-DAE5-4CA4-B525-6E72B47FBC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407E90E-10C8-4197-97F3-28B942D34930}"/>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79E517FB-88EA-4733-A2CC-5C10FFD2680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6AA9E29-9DD4-477A-AFE6-63AD819F11DC}"/>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2793449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490232-6306-4670-8BA7-186A619F81E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9F664A3-9663-4A62-B569-4AF6583C5E6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8476AB-AC8B-4FB2-AE52-54E878B5B22A}"/>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F9EE1EA6-FE93-459D-A6E7-01E8736166A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B0F8E3-2EEF-424A-A8B8-6EE6F30F7C43}"/>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867825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072D0E-5207-46CF-AD13-381844B6B96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87C6ED-85D1-48A0-892B-57BF2909114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53CA5C-7FD1-40A8-943B-90EB5A651E84}"/>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85989951-CD4D-4082-8B17-0DCE48A7EDD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8425BF-3503-4874-B689-4700265F7E0E}"/>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301665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64"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0" y="696733"/>
            <a:ext cx="11299196" cy="332063"/>
          </a:xfrm>
          <a:noFill/>
          <a:ln>
            <a:noFill/>
          </a:ln>
          <a:effectLst/>
        </p:spPr>
        <p:txBody>
          <a:bodyPr wrap="none" anchor="t">
            <a:noAutofit/>
          </a:bodyPr>
          <a:lstStyle>
            <a:lvl1pPr>
              <a:lnSpc>
                <a:spcPct val="100000"/>
              </a:lnSpc>
              <a:spcBef>
                <a:spcPts val="0"/>
              </a:spcBef>
              <a:defRPr lang="it-IT" sz="1401"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1888307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64" y="989556"/>
            <a:ext cx="6621001" cy="241076"/>
          </a:xfrm>
          <a:prstGeom prst="rect">
            <a:avLst/>
          </a:prstGeom>
        </p:spPr>
        <p:txBody>
          <a:bodyPr vert="horz" lIns="0" tIns="0" rIns="0" bIns="0"/>
          <a:lstStyle>
            <a:lvl1pPr marL="0" indent="0">
              <a:buNone/>
              <a:defRPr sz="1202" b="1" i="0" baseline="0">
                <a:solidFill>
                  <a:schemeClr val="bg1"/>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64" y="2417531"/>
            <a:ext cx="6621001" cy="482721"/>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62" y="2972538"/>
            <a:ext cx="6621001" cy="319942"/>
          </a:xfrm>
          <a:prstGeom prst="rect">
            <a:avLst/>
          </a:prstGeom>
        </p:spPr>
        <p:txBody>
          <a:bodyPr vert="horz" lIns="0" tIns="0" rIns="0" bIns="0"/>
          <a:lstStyle>
            <a:lvl1pPr marL="0" indent="0">
              <a:lnSpc>
                <a:spcPct val="70000"/>
              </a:lnSpc>
              <a:buNone/>
              <a:defRPr sz="1401" b="0" i="0" baseline="0">
                <a:solidFill>
                  <a:schemeClr val="bg1"/>
                </a:solidFill>
                <a:latin typeface="TIM Sans Medium" panose="02020503040602060503" pitchFamily="18"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64" y="1239682"/>
            <a:ext cx="6621001" cy="312555"/>
          </a:xfrm>
          <a:prstGeom prst="rect">
            <a:avLst/>
          </a:prstGeom>
        </p:spPr>
        <p:txBody>
          <a:bodyPr vert="horz" lIns="0" tIns="0" rIns="0" bIns="0"/>
          <a:lstStyle>
            <a:lvl1pPr marL="0" indent="0">
              <a:buNone/>
              <a:defRPr sz="1202"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64" y="1494148"/>
            <a:ext cx="6621001" cy="312555"/>
          </a:xfrm>
          <a:prstGeom prst="rect">
            <a:avLst/>
          </a:prstGeom>
        </p:spPr>
        <p:txBody>
          <a:bodyPr vert="horz" lIns="0" tIns="0" rIns="0" bIns="0"/>
          <a:lstStyle>
            <a:lvl1pPr marL="0" indent="0">
              <a:buNone/>
              <a:defRPr sz="1003"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2" y="4905149"/>
            <a:ext cx="5855947" cy="179997"/>
          </a:xfrm>
          <a:prstGeom prst="rect">
            <a:avLst/>
          </a:prstGeom>
        </p:spPr>
        <p:txBody>
          <a:bodyPr vert="horz" lIns="0" tIns="0" r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2" y="4725152"/>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435222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52" y="989556"/>
            <a:ext cx="6621000" cy="241076"/>
          </a:xfrm>
          <a:prstGeom prst="rect">
            <a:avLst/>
          </a:prstGeom>
        </p:spPr>
        <p:txBody>
          <a:bodyPr vert="horz" lIns="0" tIns="0" rIns="0" bIns="0"/>
          <a:lstStyle>
            <a:lvl1pPr marL="0" indent="0">
              <a:buNone/>
              <a:defRPr sz="1200" b="1" i="0" baseline="0">
                <a:solidFill>
                  <a:schemeClr val="bg1"/>
                </a:solidFill>
                <a:latin typeface="TIM Sans" panose="00000500000000000000" pitchFamily="50"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52" y="2417524"/>
            <a:ext cx="6621000" cy="482721"/>
          </a:xfrm>
          <a:prstGeom prst="rect">
            <a:avLst/>
          </a:prstGeom>
        </p:spPr>
        <p:txBody>
          <a:bodyPr vert="horz" lIns="0" tIns="0" rIns="0" bIns="0" anchor="b" anchorCtr="0"/>
          <a:lstStyle>
            <a:lvl1pPr marL="0" marR="0" indent="0" algn="l" defTabSz="457200" rtl="0" eaLnBrk="1" fontAlgn="auto" latinLnBrk="0" hangingPunct="1">
              <a:lnSpc>
                <a:spcPct val="100000"/>
              </a:lnSpc>
              <a:spcBef>
                <a:spcPct val="0"/>
              </a:spcBef>
              <a:spcAft>
                <a:spcPts val="0"/>
              </a:spcAft>
              <a:buClrTx/>
              <a:buSzTx/>
              <a:buFontTx/>
              <a:buNone/>
              <a:tabLst/>
              <a:defRPr sz="2400"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51" y="2972538"/>
            <a:ext cx="6621000" cy="319942"/>
          </a:xfrm>
          <a:prstGeom prst="rect">
            <a:avLst/>
          </a:prstGeom>
        </p:spPr>
        <p:txBody>
          <a:bodyPr vert="horz" lIns="0" tIns="0" rIns="0" bIns="0"/>
          <a:lstStyle>
            <a:lvl1pPr marL="0" indent="0">
              <a:lnSpc>
                <a:spcPct val="70000"/>
              </a:lnSpc>
              <a:buNone/>
              <a:defRPr sz="1400" b="0" i="0" baseline="0">
                <a:solidFill>
                  <a:schemeClr val="bg1"/>
                </a:solidFill>
                <a:latin typeface="TIM Sans Medium" panose="02020503040602060503" pitchFamily="18"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52" y="1239675"/>
            <a:ext cx="6621000" cy="312555"/>
          </a:xfrm>
          <a:prstGeom prst="rect">
            <a:avLst/>
          </a:prstGeom>
        </p:spPr>
        <p:txBody>
          <a:bodyPr vert="horz" lIns="0" tIns="0" rIns="0" bIns="0"/>
          <a:lstStyle>
            <a:lvl1pPr marL="0" indent="0">
              <a:buNone/>
              <a:defRPr sz="12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52" y="1494141"/>
            <a:ext cx="6621000" cy="312555"/>
          </a:xfrm>
          <a:prstGeom prst="rect">
            <a:avLst/>
          </a:prstGeom>
        </p:spPr>
        <p:txBody>
          <a:bodyPr vert="horz" lIns="0" tIns="0" rIns="0" bIns="0"/>
          <a:lstStyle>
            <a:lvl1pPr marL="0" indent="0">
              <a:buNone/>
              <a:defRPr sz="10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1" y="4905142"/>
            <a:ext cx="5855947" cy="179997"/>
          </a:xfrm>
          <a:prstGeom prst="rect">
            <a:avLst/>
          </a:prstGeom>
        </p:spPr>
        <p:txBody>
          <a:bodyPr vert="horz" lIns="0" tIns="0" r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1" y="4725145"/>
            <a:ext cx="5855947" cy="179997"/>
          </a:xfrm>
          <a:prstGeom prst="rect">
            <a:avLst/>
          </a:prstGeom>
        </p:spPr>
        <p:txBody>
          <a:bodyPr vert="horz" lIns="0" t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993152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3985325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a:xfrm>
            <a:off x="609600" y="6356359"/>
            <a:ext cx="2844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3" name="Segnaposto piè di pagina 4"/>
          <p:cNvSpPr>
            <a:spLocks noGrp="1"/>
          </p:cNvSpPr>
          <p:nvPr>
            <p:ph type="ftr" sz="quarter" idx="11"/>
          </p:nvPr>
        </p:nvSpPr>
        <p:spPr>
          <a:xfrm>
            <a:off x="4165600" y="6356359"/>
            <a:ext cx="3860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4" name="Segnaposto numero diapositiva 5"/>
          <p:cNvSpPr>
            <a:spLocks noGrp="1"/>
          </p:cNvSpPr>
          <p:nvPr>
            <p:ph type="sldNum" sz="quarter" idx="12"/>
          </p:nvPr>
        </p:nvSpPr>
        <p:spPr>
          <a:xfrm>
            <a:off x="10416319" y="6377215"/>
            <a:ext cx="1536332" cy="331108"/>
          </a:xfrm>
          <a:prstGeom prst="rect">
            <a:avLst/>
          </a:prstGeom>
        </p:spPr>
        <p:txBody>
          <a:bodyPr/>
          <a:lstStyle>
            <a:lvl1pPr algn="r">
              <a:defRPr sz="1400"/>
            </a:lvl1pPr>
          </a:lstStyle>
          <a:p>
            <a:pPr defTabSz="457200" fontAlgn="base">
              <a:spcBef>
                <a:spcPct val="0"/>
              </a:spcBef>
              <a:spcAft>
                <a:spcPct val="0"/>
              </a:spcAft>
              <a:defRPr/>
            </a:pPr>
            <a:fld id="{4E666A01-279F-42E0-99DE-F5336A034D24}" type="slidenum">
              <a:rPr lang="it-IT" smtClean="0">
                <a:solidFill>
                  <a:srgbClr val="000000"/>
                </a:solidFill>
              </a:rPr>
              <a:pPr defTabSz="457200" fontAlgn="base">
                <a:spcBef>
                  <a:spcPct val="0"/>
                </a:spcBef>
                <a:spcAft>
                  <a:spcPct val="0"/>
                </a:spcAft>
                <a:defRPr/>
              </a:pPr>
              <a:t>‹N›</a:t>
            </a:fld>
            <a:endParaRPr lang="it-IT">
              <a:solidFill>
                <a:srgbClr val="000000"/>
              </a:solidFill>
            </a:endParaRPr>
          </a:p>
        </p:txBody>
      </p:sp>
    </p:spTree>
    <p:extLst>
      <p:ext uri="{BB962C8B-B14F-4D97-AF65-F5344CB8AC3E}">
        <p14:creationId xmlns:p14="http://schemas.microsoft.com/office/powerpoint/2010/main" val="91926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112194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89AA80-BD83-4AD2-AE57-7E981419961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2D295EC-1387-420B-BBF6-05A8675422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9E2DD8E-804C-4A78-86A7-838F89416C56}"/>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0170064C-6E2A-4831-A264-BD7FC23079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C48A54-1088-47AE-96B3-DB00324D0C23}"/>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19841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414BD-69BA-4230-B262-A5DC621CA07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6DD919-A63A-452B-8B20-A1C6E915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5991582-5B35-49BE-BBE7-F2B95245720E}"/>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CD891D73-7A46-4321-A704-31257698B7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352E5-C8B3-4EC7-9690-07F0FD4A224A}"/>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394807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720008-EAB3-4C69-83C0-A8838722F47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DB9B97E-8CF2-444F-8942-18807BA2814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CFDE3-4378-42EF-9373-F86D7263DFFC}"/>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89840720-2C01-4FDA-9C6D-BB82B109F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22A5E1-CDD5-48C9-BE9F-A8A7E56DF4A1}"/>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356201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52A533-F015-4C84-87AA-409C75AD320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F2CFC8B-D088-4AD2-850F-940E921133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ACC125A2-4BE6-492A-B597-5915B0EA6D6F}"/>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8016B8FF-0410-4051-82DD-A5246398D3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9CCEA2-BC39-49B4-9588-F92656884178}"/>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012659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FF33A-BDA6-4E90-A0FC-CBC3169AB2E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82FA54-48CE-498D-AF33-4FFB855345B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638AD95-1459-478E-850E-B25C2C0063E4}"/>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8F8D8A0-F4C9-40B3-A51B-79F0EC0A499A}"/>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EC6DA74E-0526-44E8-A34B-F98F1BCAB1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76B6-C3CA-43A5-9606-B38CCB729C7F}"/>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7659638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989BCD-33B7-4F52-9EB6-8B01F22D23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6FF931B-A194-4994-8532-F6C69C8B1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DA7C07AB-F857-47B0-A0FD-526D1516177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61FF91-B17C-482D-991B-6BBE026F1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E95DF2C5-71C4-441A-89CA-4F2D9B6DA11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85304B4-B7C1-4F6A-97A0-55D8FB695FFE}"/>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8" name="Segnaposto piè di pagina 7">
            <a:extLst>
              <a:ext uri="{FF2B5EF4-FFF2-40B4-BE49-F238E27FC236}">
                <a16:creationId xmlns:a16="http://schemas.microsoft.com/office/drawing/2014/main" id="{F3309F10-176D-4636-A29C-6EA0EB0E33B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AD64AF-7E93-4492-B56B-15ABA79FD2A5}"/>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969673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06DD6-CEFB-498F-8E0A-B51248D0FEC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8B9EF93-6C5F-47D6-8938-90BBDC06EEA2}"/>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4" name="Segnaposto piè di pagina 3">
            <a:extLst>
              <a:ext uri="{FF2B5EF4-FFF2-40B4-BE49-F238E27FC236}">
                <a16:creationId xmlns:a16="http://schemas.microsoft.com/office/drawing/2014/main" id="{E8096567-C086-4BB0-8FE5-8502B992378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B0E75AF-E98D-4444-8AD3-FF78C6F5380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436752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92B1E2-4B97-4B42-A7BB-B2281E56DC29}"/>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3" name="Segnaposto piè di pagina 2">
            <a:extLst>
              <a:ext uri="{FF2B5EF4-FFF2-40B4-BE49-F238E27FC236}">
                <a16:creationId xmlns:a16="http://schemas.microsoft.com/office/drawing/2014/main" id="{7638E83D-82A2-421F-99E7-15350FB2BFF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7288ED-3FAA-4272-9058-A4E558A0A2F9}"/>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7835111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D395A1-FA4D-4903-97CE-AF72CA6211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6E6C18F-2D94-4098-B167-8D688B21EE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9417BB-F425-4ED1-B72E-0089AAED5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C4E98EC-16D5-43D4-B281-D7603888D4EB}"/>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F514A9FA-E7CF-4A9E-B971-D1877D5C13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96D700-ED98-4EC1-94E0-25705CD1ECF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413561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336612-FC3A-44DC-ADB9-2FEAB859D8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913DAFB-E295-41FF-BFAA-783E680F2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A5BDC4-85A8-45A6-ABF7-51A8B6B6B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06B497C-15AB-40D3-8A61-77F6182EC945}"/>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9D90B6F4-D458-4307-807B-0C2AAE9A205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C9A747-B806-4B20-B79F-9BCBE9BEC58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61192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2F748-7EDC-4B7A-859D-9CA45AC1880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809F35-1FEA-41DA-97AB-42ED67B84EF5}"/>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BB36A0-3FE8-4BA9-841E-21A8105D19AF}"/>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A2E4B2EE-BBEE-4EAC-8328-8010C7EB4B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B01CD4-0119-4CA7-8EF6-B84BD1B4C5A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4181396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E2FD53-5256-4DAB-A361-FB59116BD3D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849BE7-CCE2-4F88-9373-72C235FB6DEA}"/>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84F0716-ED9B-41EC-9FE4-381865014DDD}"/>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A3775084-B4A0-46BA-9725-3C21A3AB83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5F8ECF-CBA9-4E1F-9D57-06BA2C8FE41E}"/>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51356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D55793-2D15-4FE7-B75B-71438A2E06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B9A1DD-D407-4A9F-B353-991F69BBA5AB}"/>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3E8981-51DF-43A3-A06C-5AE61A0B6278}"/>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0073C1E3-348A-41DD-9871-2DCCB44289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4CC644-0C89-4C6D-B29E-69985AA99EA1}"/>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2202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844CB8-F70F-4C2F-A100-92B4F46BFF5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D44E061-9153-4D65-827D-358DD6664F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3B98988-44F4-4F61-9BDA-45F3397577A8}"/>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0FF65389-86B4-4EF5-AC2A-A98FCC8BE7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CA86C07-C493-416A-ABFD-C7964A312EF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41994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80886-1C5C-4B63-9519-65C6D6ACA1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139EA4-2C6C-4D14-868E-C29876923619}"/>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57CF2C0-1BC6-4B69-BF87-5E225EE7F75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968562-600D-4C50-A4B7-E34B219F5310}"/>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E6BAF8E7-6A26-4075-A936-9E8FAB27B5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F607FA-4654-4DD7-ADE0-FB38D8D9C84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699416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054620-8D76-4539-A9A0-7F67809395E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BE4CC1C-4C02-42E7-801A-B59685A57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2970709C-204E-44D9-B40D-40F00506EBBE}"/>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B8FC210-D6FF-45CF-8B25-F8E0FB468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6F4BE666-819D-48E5-8319-6F0E45D6DF6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90AD94F-261C-42AD-8295-695C47C00EF4}"/>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8" name="Segnaposto piè di pagina 7">
            <a:extLst>
              <a:ext uri="{FF2B5EF4-FFF2-40B4-BE49-F238E27FC236}">
                <a16:creationId xmlns:a16="http://schemas.microsoft.com/office/drawing/2014/main" id="{DD107FC0-08C1-4349-A1D5-4592264FB7F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D6983C6-9C0B-4A46-A4F9-2FB9A5AF65D8}"/>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80092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F7344A-47EA-4ACB-80D1-B8C6D12F31F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414D20B-16FC-4B5B-8C59-A34B04161A37}"/>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4" name="Segnaposto piè di pagina 3">
            <a:extLst>
              <a:ext uri="{FF2B5EF4-FFF2-40B4-BE49-F238E27FC236}">
                <a16:creationId xmlns:a16="http://schemas.microsoft.com/office/drawing/2014/main" id="{D6FE2DE4-932D-4CD0-AD44-327CF470C3E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1B14820-9DB2-4517-976E-91AC5EA64DC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54719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12F2007-8F18-4033-B3B7-05A719C03BFB}"/>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3" name="Segnaposto piè di pagina 2">
            <a:extLst>
              <a:ext uri="{FF2B5EF4-FFF2-40B4-BE49-F238E27FC236}">
                <a16:creationId xmlns:a16="http://schemas.microsoft.com/office/drawing/2014/main" id="{28D9ADCB-60F0-4B61-9B2E-802CC0F3D62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C62C1CB-A281-437C-8CED-AAAB6A0A3DA9}"/>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43235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562347-8D9B-49B3-9E55-9CCB0DD3690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2FA8FD-8AA0-41E4-AC00-97378E7D6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B11282-D93E-4F06-B825-CAC9C50F0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969426E-C8AA-4427-8502-C4BA5C3A898A}"/>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820C9236-3B30-4456-86AA-81BB17F39B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A9ED2D-33F6-4D0D-846C-C601007EB4E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77504531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7.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09156"/>
      </p:ext>
    </p:extLst>
  </p:cSld>
  <p:clrMap bg1="lt1" tx1="dk1" bg2="lt2" tx2="dk2" accent1="accent1" accent2="accent2" accent3="accent3" accent4="accent4" accent5="accent5" accent6="accent6" hlink="hlink" folHlink="folHlink"/>
  <p:sldLayoutIdLst>
    <p:sldLayoutId id="2147483718" r:id="rId1"/>
  </p:sldLayoutIdLst>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726" userDrawn="1">
          <p15:clr>
            <a:srgbClr val="F26B43"/>
          </p15:clr>
        </p15:guide>
        <p15:guide id="3" pos="325" userDrawn="1">
          <p15:clr>
            <a:srgbClr val="F26B43"/>
          </p15:clr>
        </p15:guide>
        <p15:guide id="4" pos="367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BCB6A-8297-4FE0-A912-4F61C458C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2D1E53B-A200-47E1-B758-4ACAD7F901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953F8-A580-46E2-9EB7-575A5361D1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3706E181-5583-435A-8961-E42AC868A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B214A73-88FD-424A-9B5B-8150F5809A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6253A-2A2E-4087-B98C-0C8AC2644F10}" type="slidenum">
              <a:rPr lang="it-IT" smtClean="0"/>
              <a:t>‹N›</a:t>
            </a:fld>
            <a:endParaRPr lang="it-IT"/>
          </a:p>
        </p:txBody>
      </p:sp>
    </p:spTree>
    <p:extLst>
      <p:ext uri="{BB962C8B-B14F-4D97-AF65-F5344CB8AC3E}">
        <p14:creationId xmlns:p14="http://schemas.microsoft.com/office/powerpoint/2010/main" val="143816183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62"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2"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14"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8" name="Segnaposto testo 2"/>
          <p:cNvSpPr txBox="1">
            <a:spLocks/>
          </p:cNvSpPr>
          <p:nvPr userDrawn="1"/>
        </p:nvSpPr>
        <p:spPr bwMode="auto">
          <a:xfrm>
            <a:off x="5788152" y="6351588"/>
            <a:ext cx="5582248" cy="312108"/>
          </a:xfrm>
          <a:prstGeom prst="rect">
            <a:avLst/>
          </a:prstGeom>
        </p:spPr>
        <p:txBody>
          <a:bodyPr/>
          <a:lstStyle>
            <a:lvl1pPr marL="0" indent="0" algn="r" defTabSz="685800" rtl="0" eaLnBrk="1" latinLnBrk="0" hangingPunct="1">
              <a:lnSpc>
                <a:spcPct val="150000"/>
              </a:lnSpc>
              <a:spcBef>
                <a:spcPts val="750"/>
              </a:spcBef>
              <a:buFontTx/>
              <a:buNone/>
              <a:defRPr sz="800" b="1" kern="1200">
                <a:solidFill>
                  <a:schemeClr val="accent2"/>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accent4"/>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accent4"/>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203"/>
              </a:spcAft>
            </a:pPr>
            <a:endParaRPr lang="it-IT" sz="702" b="0" i="0" baseline="0" dirty="0">
              <a:solidFill>
                <a:schemeClr val="bg1">
                  <a:lumMod val="65000"/>
                </a:schemeClr>
              </a:solidFill>
            </a:endParaRPr>
          </a:p>
          <a:p>
            <a:pPr>
              <a:lnSpc>
                <a:spcPct val="100000"/>
              </a:lnSpc>
              <a:spcBef>
                <a:spcPts val="0"/>
              </a:spcBef>
              <a:spcAft>
                <a:spcPts val="203"/>
              </a:spcAft>
            </a:pPr>
            <a:r>
              <a:rPr lang="it-IT" sz="702" b="0" i="0" baseline="0" dirty="0">
                <a:solidFill>
                  <a:schemeClr val="bg1">
                    <a:lumMod val="65000"/>
                  </a:schemeClr>
                </a:solidFill>
              </a:rPr>
              <a:t>Procedure di passaggio  dei clienti di operatori di rete fissa che utilizzano reti FTTH di operatori </a:t>
            </a:r>
            <a:r>
              <a:rPr lang="it-IT" sz="702" b="0" i="0" baseline="0" dirty="0" err="1">
                <a:solidFill>
                  <a:schemeClr val="bg1">
                    <a:lumMod val="65000"/>
                  </a:schemeClr>
                </a:solidFill>
              </a:rPr>
              <a:t>Wholesale</a:t>
            </a:r>
            <a:r>
              <a:rPr lang="it-IT" sz="702" b="0" i="0" baseline="0" dirty="0">
                <a:solidFill>
                  <a:schemeClr val="bg1">
                    <a:lumMod val="65000"/>
                  </a:schemeClr>
                </a:solidFill>
              </a:rPr>
              <a:t> diversi da TIM – Allegato 1</a:t>
            </a:r>
            <a:br>
              <a:rPr lang="it-IT" sz="702" b="0" i="0" baseline="0" dirty="0">
                <a:solidFill>
                  <a:schemeClr val="bg1">
                    <a:lumMod val="65000"/>
                  </a:schemeClr>
                </a:solidFill>
              </a:rPr>
            </a:br>
            <a:r>
              <a:rPr lang="it-IT" sz="702" b="0" i="0" baseline="0" dirty="0">
                <a:solidFill>
                  <a:schemeClr val="bg1">
                    <a:lumMod val="65000"/>
                  </a:schemeClr>
                </a:solidFill>
              </a:rPr>
              <a:t> </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406320469"/>
      </p:ext>
    </p:extLst>
  </p:cSld>
  <p:clrMap bg1="lt1" tx1="dk1" bg2="lt2" tx2="dk2" accent1="accent1" accent2="accent2" accent3="accent3" accent4="accent4" accent5="accent5" accent6="accent6" hlink="hlink" folHlink="folHlink"/>
  <p:sldLayoutIdLst>
    <p:sldLayoutId id="2147483729" r:id="rId1"/>
  </p:sldLayoutIdLst>
  <p:txStyles>
    <p:titleStyle>
      <a:lvl1pPr algn="l" defTabSz="685863" rtl="0" eaLnBrk="1" latinLnBrk="0" hangingPunct="1">
        <a:lnSpc>
          <a:spcPct val="90000"/>
        </a:lnSpc>
        <a:spcBef>
          <a:spcPct val="0"/>
        </a:spcBef>
        <a:buNone/>
        <a:defRPr sz="2199" b="1" kern="1200">
          <a:solidFill>
            <a:schemeClr val="accent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6188774"/>
      </p:ext>
    </p:extLst>
  </p:cSld>
  <p:clrMap bg1="lt1" tx1="dk1" bg2="lt2" tx2="dk2" accent1="accent1" accent2="accent2" accent3="accent3" accent4="accent4" accent5="accent5" accent6="accent6" hlink="hlink" folHlink="folHlink"/>
  <p:sldLayoutIdLst>
    <p:sldLayoutId id="2147483734" r:id="rId1"/>
  </p:sldLayoutIdLst>
  <p:hf sldNum="0" hdr="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404396"/>
      </p:ext>
    </p:extLst>
  </p:cSld>
  <p:clrMap bg1="lt1" tx1="dk1" bg2="lt2" tx2="dk2" accent1="accent1" accent2="accent2" accent3="accent3" accent4="accent4" accent5="accent5" accent6="accent6" hlink="hlink" folHlink="folHlink"/>
  <p:sldLayoutIdLst>
    <p:sldLayoutId id="2147483738" r:id="rId1"/>
  </p:sldLayoutIdLst>
  <p:hf sldNum="0" hdr="0"/>
  <p:txStyles>
    <p:titleStyle>
      <a:lvl1pPr algn="l" defTabSz="685800" rtl="0" eaLnBrk="1" latinLnBrk="0" hangingPunct="1">
        <a:lnSpc>
          <a:spcPct val="90000"/>
        </a:lnSpc>
        <a:spcBef>
          <a:spcPct val="0"/>
        </a:spcBef>
        <a:buNone/>
        <a:defRPr sz="2200" b="1" kern="1200">
          <a:solidFill>
            <a:schemeClr val="tx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50"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3"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01"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373601026"/>
      </p:ext>
    </p:extLst>
  </p:cSld>
  <p:clrMap bg1="lt1" tx1="dk1" bg2="lt2" tx2="dk2" accent1="accent1" accent2="accent2" accent3="accent3" accent4="accent4" accent5="accent5" accent6="accent6" hlink="hlink" folHlink="folHlink"/>
  <p:sldLayoutIdLst>
    <p:sldLayoutId id="2147483740" r:id="rId1"/>
    <p:sldLayoutId id="2147483769" r:id="rId2"/>
    <p:sldLayoutId id="2147483770" r:id="rId3"/>
  </p:sldLayoutIdLst>
  <p:txStyles>
    <p:title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1F0813C-C9BE-4321-BB3E-77B63C15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AAAA8D-14E1-4A0D-A7F7-9DF01E9E1F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CC37D1-BA53-4C88-8659-55C2149FB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71B11525-376D-4A20-BFD5-C1A23A186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BDAACC4-9ADC-4668-8416-88D45595B1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DA561-814D-4689-B01F-32BBFE2D3E7E}" type="slidenum">
              <a:rPr lang="it-IT" smtClean="0"/>
              <a:t>‹N›</a:t>
            </a:fld>
            <a:endParaRPr lang="it-IT"/>
          </a:p>
        </p:txBody>
      </p:sp>
    </p:spTree>
    <p:extLst>
      <p:ext uri="{BB962C8B-B14F-4D97-AF65-F5344CB8AC3E}">
        <p14:creationId xmlns:p14="http://schemas.microsoft.com/office/powerpoint/2010/main" val="26090958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7.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2">
            <a:extLst>
              <a:ext uri="{FF2B5EF4-FFF2-40B4-BE49-F238E27FC236}">
                <a16:creationId xmlns:a16="http://schemas.microsoft.com/office/drawing/2014/main" id="{4EDDF656-5B4A-49DF-95CA-0DAFA29F7472}"/>
              </a:ext>
            </a:extLst>
          </p:cNvPr>
          <p:cNvSpPr>
            <a:spLocks noGrp="1"/>
          </p:cNvSpPr>
          <p:nvPr>
            <p:ph type="title"/>
          </p:nvPr>
        </p:nvSpPr>
        <p:spPr>
          <a:xfrm>
            <a:off x="4572001" y="4134008"/>
            <a:ext cx="6951406" cy="1696775"/>
          </a:xfrm>
        </p:spPr>
        <p:txBody>
          <a:bodyPr/>
          <a:lstStyle/>
          <a:p>
            <a:br>
              <a:rPr lang="it-IT" dirty="0">
                <a:solidFill>
                  <a:schemeClr val="tx1"/>
                </a:solidFill>
              </a:rPr>
            </a:br>
            <a:br>
              <a:rPr lang="it-IT" dirty="0">
                <a:solidFill>
                  <a:schemeClr val="tx1"/>
                </a:solidFill>
              </a:rPr>
            </a:br>
            <a:br>
              <a:rPr lang="it-IT" dirty="0">
                <a:solidFill>
                  <a:schemeClr val="tx1"/>
                </a:solidFill>
              </a:rPr>
            </a:br>
            <a:br>
              <a:rPr lang="it-IT" dirty="0">
                <a:solidFill>
                  <a:schemeClr val="tx1"/>
                </a:solidFill>
              </a:rPr>
            </a:br>
            <a:br>
              <a:rPr lang="it-IT">
                <a:solidFill>
                  <a:schemeClr val="tx1"/>
                </a:solidFill>
              </a:rPr>
            </a:br>
            <a:r>
              <a:rPr lang="it-IT" sz="2400">
                <a:solidFill>
                  <a:srgbClr val="FF0000"/>
                </a:solidFill>
              </a:rPr>
              <a:t>Giugno </a:t>
            </a:r>
            <a:r>
              <a:rPr lang="it-IT" sz="2400" dirty="0">
                <a:solidFill>
                  <a:srgbClr val="FF0000"/>
                </a:solidFill>
              </a:rPr>
              <a:t>2022</a:t>
            </a:r>
            <a:br>
              <a:rPr lang="it-IT" sz="1800" b="0" dirty="0">
                <a:solidFill>
                  <a:srgbClr val="002060"/>
                </a:solidFill>
              </a:rPr>
            </a:br>
            <a:br>
              <a:rPr lang="it-IT" sz="1800" dirty="0">
                <a:solidFill>
                  <a:schemeClr val="tx1"/>
                </a:solidFill>
              </a:rPr>
            </a:br>
            <a:br>
              <a:rPr lang="it-IT" dirty="0">
                <a:solidFill>
                  <a:schemeClr val="tx1"/>
                </a:solidFill>
              </a:rPr>
            </a:br>
            <a:r>
              <a:rPr lang="it-IT" dirty="0">
                <a:solidFill>
                  <a:srgbClr val="FF0000"/>
                </a:solidFill>
              </a:rPr>
              <a:t>DELIBERA N. 103/21/CIR</a:t>
            </a:r>
            <a:br>
              <a:rPr lang="it-IT" dirty="0">
                <a:solidFill>
                  <a:srgbClr val="FF0000"/>
                </a:solidFill>
              </a:rPr>
            </a:br>
            <a:r>
              <a:rPr lang="it-IT" dirty="0">
                <a:solidFill>
                  <a:srgbClr val="FF0000"/>
                </a:solidFill>
              </a:rPr>
              <a:t>Integrazioni e modifiche alla procedura di NP pura di cui alla Delibera N. 35/10/CIR</a:t>
            </a:r>
            <a:br>
              <a:rPr lang="it-IT" dirty="0">
                <a:solidFill>
                  <a:srgbClr val="FF0000"/>
                </a:solidFill>
              </a:rPr>
            </a:br>
            <a:br>
              <a:rPr lang="it-IT" dirty="0">
                <a:solidFill>
                  <a:srgbClr val="FF0000"/>
                </a:solidFill>
              </a:rPr>
            </a:br>
            <a:r>
              <a:rPr lang="it-IT" dirty="0">
                <a:solidFill>
                  <a:srgbClr val="FF0000"/>
                </a:solidFill>
              </a:rPr>
              <a:t>Specifiche Tecniche</a:t>
            </a:r>
            <a:br>
              <a:rPr lang="it-IT" dirty="0">
                <a:solidFill>
                  <a:srgbClr val="FF0000"/>
                </a:solidFill>
              </a:rPr>
            </a:br>
            <a:r>
              <a:rPr lang="it-IT" dirty="0">
                <a:solidFill>
                  <a:srgbClr val="FF0000"/>
                </a:solidFill>
              </a:rPr>
              <a:t>Tavolo tecnico con gli Operatori</a:t>
            </a:r>
            <a:br>
              <a:rPr lang="it-IT" dirty="0">
                <a:solidFill>
                  <a:srgbClr val="FF0000"/>
                </a:solidFill>
              </a:rPr>
            </a:br>
            <a:br>
              <a:rPr lang="it-IT" dirty="0">
                <a:solidFill>
                  <a:srgbClr val="FF0000"/>
                </a:solidFill>
              </a:rPr>
            </a:br>
            <a:r>
              <a:rPr lang="it-IT" dirty="0">
                <a:solidFill>
                  <a:srgbClr val="FF0000"/>
                </a:solidFill>
              </a:rPr>
              <a:t>Allegato 5: </a:t>
            </a:r>
            <a:r>
              <a:rPr lang="it-IT" sz="2400" dirty="0">
                <a:solidFill>
                  <a:srgbClr val="FF0000"/>
                </a:solidFill>
              </a:rPr>
              <a:t>Punti chiusi</a:t>
            </a:r>
            <a:br>
              <a:rPr lang="it-IT" dirty="0">
                <a:solidFill>
                  <a:srgbClr val="FF0000"/>
                </a:solidFill>
              </a:rPr>
            </a:br>
            <a:br>
              <a:rPr lang="it-IT" dirty="0">
                <a:solidFill>
                  <a:srgbClr val="FF0000"/>
                </a:solidFill>
              </a:rPr>
            </a:br>
            <a:endParaRPr lang="it-IT" sz="2000" dirty="0">
              <a:solidFill>
                <a:srgbClr val="FF0000"/>
              </a:solidFill>
            </a:endParaRPr>
          </a:p>
        </p:txBody>
      </p:sp>
    </p:spTree>
    <p:extLst>
      <p:ext uri="{BB962C8B-B14F-4D97-AF65-F5344CB8AC3E}">
        <p14:creationId xmlns:p14="http://schemas.microsoft.com/office/powerpoint/2010/main" val="1095687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83876" y="439306"/>
            <a:ext cx="11267016" cy="1384995"/>
          </a:xfrm>
          <a:prstGeom prst="rect">
            <a:avLst/>
          </a:prstGeom>
          <a:noFill/>
        </p:spPr>
        <p:txBody>
          <a:bodyPr wrap="square" rtlCol="0">
            <a:spAutoFit/>
          </a:bodyPr>
          <a:lstStyle/>
          <a:p>
            <a:pPr algn="just"/>
            <a:r>
              <a:rPr lang="it-IT" sz="1400" i="1" dirty="0">
                <a:latin typeface="TIM Sans" panose="02020503040602060503" pitchFamily="18" charset="0"/>
                <a:cs typeface="Segoe UI" pitchFamily="34" charset="0"/>
              </a:rPr>
              <a:t>«L’Autorità prende atto della richiesta di un operatore di non unificare le due notifiche C) e D) inviate dal donating per le verifiche formali e tecniche. Il rispondente ritiene preferibile che le due notifiche siano mantenute distinte sebbene inviate nella stessa giornata. Questo, ad avviso dell’operatore, consentirebbe di mantenere la stessa riduzione delle tempistiche prevista nello schema di provvedimento, pur limitando l’impatto negativo sui sistemi degli operatori. L’Autorità, pertanto, al fine di ridurre gli impatti sui sistemi degli operatori e considerato che una doppia notifica consente maggiore trasparenza sulle ragioni di eventuali rifiuti, ritiene che la questione possa essere decisa nell’ambito del tavolo tecnico» </a:t>
            </a:r>
            <a:endParaRPr lang="it-IT" sz="1400" dirty="0">
              <a:latin typeface="TIM Sans" panose="02020503040602060503" pitchFamily="18" charset="0"/>
              <a:cs typeface="Segoe UI" pitchFamily="34" charset="0"/>
            </a:endParaRPr>
          </a:p>
        </p:txBody>
      </p:sp>
      <p:sp>
        <p:nvSpPr>
          <p:cNvPr id="8" name="Title 1">
            <a:extLst>
              <a:ext uri="{FF2B5EF4-FFF2-40B4-BE49-F238E27FC236}">
                <a16:creationId xmlns:a16="http://schemas.microsoft.com/office/drawing/2014/main" id="{2B564854-49AE-4147-877C-C3B3035FEA73}"/>
              </a:ext>
            </a:extLst>
          </p:cNvPr>
          <p:cNvSpPr txBox="1">
            <a:spLocks/>
          </p:cNvSpPr>
          <p:nvPr/>
        </p:nvSpPr>
        <p:spPr bwMode="auto">
          <a:xfrm>
            <a:off x="383876" y="152631"/>
            <a:ext cx="11164277"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5. Gestione doppia notifica da parte del donating</a:t>
            </a:r>
          </a:p>
          <a:p>
            <a:endParaRPr lang="en-US" dirty="0"/>
          </a:p>
        </p:txBody>
      </p:sp>
      <p:graphicFrame>
        <p:nvGraphicFramePr>
          <p:cNvPr id="11" name="Tabella 6">
            <a:extLst>
              <a:ext uri="{FF2B5EF4-FFF2-40B4-BE49-F238E27FC236}">
                <a16:creationId xmlns:a16="http://schemas.microsoft.com/office/drawing/2014/main" id="{02CA38A0-1622-44B5-8BAA-3E9552065F93}"/>
              </a:ext>
            </a:extLst>
          </p:cNvPr>
          <p:cNvGraphicFramePr>
            <a:graphicFrameLocks noGrp="1"/>
          </p:cNvGraphicFramePr>
          <p:nvPr>
            <p:extLst>
              <p:ext uri="{D42A27DB-BD31-4B8C-83A1-F6EECF244321}">
                <p14:modId xmlns:p14="http://schemas.microsoft.com/office/powerpoint/2010/main" val="2768916913"/>
              </p:ext>
            </p:extLst>
          </p:nvPr>
        </p:nvGraphicFramePr>
        <p:xfrm>
          <a:off x="435245" y="1892778"/>
          <a:ext cx="11164277" cy="3030062"/>
        </p:xfrm>
        <a:graphic>
          <a:graphicData uri="http://schemas.openxmlformats.org/drawingml/2006/table">
            <a:tbl>
              <a:tblPr firstRow="1" firstCol="1" bandRow="1">
                <a:tableStyleId>{69012ECD-51FC-41F1-AA8D-1B2483CD663E}</a:tableStyleId>
              </a:tblPr>
              <a:tblGrid>
                <a:gridCol w="1052901">
                  <a:extLst>
                    <a:ext uri="{9D8B030D-6E8A-4147-A177-3AD203B41FA5}">
                      <a16:colId xmlns:a16="http://schemas.microsoft.com/office/drawing/2014/main" val="3328255787"/>
                    </a:ext>
                  </a:extLst>
                </a:gridCol>
                <a:gridCol w="1736835">
                  <a:extLst>
                    <a:ext uri="{9D8B030D-6E8A-4147-A177-3AD203B41FA5}">
                      <a16:colId xmlns:a16="http://schemas.microsoft.com/office/drawing/2014/main" val="812780304"/>
                    </a:ext>
                  </a:extLst>
                </a:gridCol>
                <a:gridCol w="8374541">
                  <a:extLst>
                    <a:ext uri="{9D8B030D-6E8A-4147-A177-3AD203B41FA5}">
                      <a16:colId xmlns:a16="http://schemas.microsoft.com/office/drawing/2014/main" val="148187178"/>
                    </a:ext>
                  </a:extLst>
                </a:gridCol>
              </a:tblGrid>
              <a:tr h="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110982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mn-lt"/>
                        </a:rPr>
                        <a:t>A</a:t>
                      </a:r>
                    </a:p>
                  </a:txBody>
                  <a:tcPr/>
                </a:tc>
                <a:tc>
                  <a:txBody>
                    <a:bodyPr/>
                    <a:lstStyle/>
                    <a:p>
                      <a:pPr algn="just"/>
                      <a:r>
                        <a:rPr lang="it-IT" sz="1000" b="0" kern="1200" dirty="0" err="1">
                          <a:solidFill>
                            <a:schemeClr val="tx1"/>
                          </a:solidFill>
                          <a:latin typeface="+mn-lt"/>
                          <a:ea typeface="+mn-ea"/>
                          <a:cs typeface="+mn-cs"/>
                        </a:rPr>
                        <a:t>WindTre</a:t>
                      </a:r>
                      <a:endParaRPr lang="it-IT" sz="1000" b="0" kern="1200" dirty="0">
                        <a:solidFill>
                          <a:schemeClr val="tx1"/>
                        </a:solidFill>
                        <a:latin typeface="+mn-lt"/>
                        <a:ea typeface="+mn-ea"/>
                        <a:cs typeface="+mn-cs"/>
                      </a:endParaRPr>
                    </a:p>
                  </a:txBody>
                  <a:tcPr/>
                </a:tc>
                <a:tc>
                  <a:txBody>
                    <a:bodyPr/>
                    <a:lstStyle/>
                    <a:p>
                      <a:pPr marL="0" algn="just" defTabSz="685800" rtl="0" eaLnBrk="1" latinLnBrk="0" hangingPunct="1"/>
                      <a:r>
                        <a:rPr lang="it-IT" sz="800" b="1" i="1" kern="1200" dirty="0">
                          <a:solidFill>
                            <a:schemeClr val="tx1"/>
                          </a:solidFill>
                          <a:latin typeface="+mn-lt"/>
                          <a:ea typeface="+mn-ea"/>
                          <a:cs typeface="+mn-cs"/>
                        </a:rPr>
                        <a:t>Casi semplici</a:t>
                      </a:r>
                    </a:p>
                    <a:p>
                      <a:pPr algn="just"/>
                      <a:r>
                        <a:rPr lang="it-IT" sz="800" i="0" dirty="0">
                          <a:solidFill>
                            <a:schemeClr val="tx1"/>
                          </a:solidFill>
                        </a:rPr>
                        <a:t>Wind Tre ritiene che le due notifiche attualmente inviate dal </a:t>
                      </a:r>
                      <a:r>
                        <a:rPr lang="it-IT" sz="800" i="0" dirty="0" err="1">
                          <a:solidFill>
                            <a:schemeClr val="tx1"/>
                          </a:solidFill>
                        </a:rPr>
                        <a:t>Donating</a:t>
                      </a:r>
                      <a:r>
                        <a:rPr lang="it-IT" sz="800" i="0" dirty="0">
                          <a:solidFill>
                            <a:schemeClr val="tx1"/>
                          </a:solidFill>
                        </a:rPr>
                        <a:t> a seguito dei controlli formali e dei controlli tecnici in fase 2 possano “collassare” in una sola notifica inviata a valle dei controlli tecnici. La notifica sarà di tipo “OK” nel caso tutti i controlli (sia formali che tecnici) siano andati a buon fine. Sarà invece un KO laddove i controlli formali o i controlli tecnici dovessero fallire. Resta inteso che, in caso di KO, le attuali causali di KO rimarranno invariate.</a:t>
                      </a:r>
                    </a:p>
                    <a:p>
                      <a:pPr algn="just"/>
                      <a:r>
                        <a:rPr lang="it-IT" sz="800" b="1" i="0" dirty="0">
                          <a:solidFill>
                            <a:schemeClr val="tx1"/>
                          </a:solidFill>
                        </a:rPr>
                        <a:t>Casi complessi</a:t>
                      </a:r>
                    </a:p>
                    <a:p>
                      <a:pPr algn="just"/>
                      <a:r>
                        <a:rPr lang="it-IT" sz="800" i="0" dirty="0">
                          <a:solidFill>
                            <a:schemeClr val="tx1"/>
                          </a:solidFill>
                        </a:rPr>
                        <a:t>Poiché, in questo caso, la fase 2 avrà una durata di 5 giorni lavorativi, il </a:t>
                      </a:r>
                      <a:r>
                        <a:rPr lang="it-IT" sz="800" i="0" dirty="0" err="1">
                          <a:solidFill>
                            <a:schemeClr val="tx1"/>
                          </a:solidFill>
                        </a:rPr>
                        <a:t>Donating</a:t>
                      </a:r>
                      <a:r>
                        <a:rPr lang="it-IT" sz="800" i="0" dirty="0">
                          <a:solidFill>
                            <a:schemeClr val="tx1"/>
                          </a:solidFill>
                        </a:rPr>
                        <a:t> potrebbe effettuare i controlli formali e tecnici in giorni diversi. Suggeriamo pertanto di mantenere distinte le due notifiche di espletamento dei controlli formali e tecnici effettuati dal </a:t>
                      </a:r>
                      <a:r>
                        <a:rPr lang="it-IT" sz="800" i="0" dirty="0" err="1">
                          <a:solidFill>
                            <a:schemeClr val="tx1"/>
                          </a:solidFill>
                        </a:rPr>
                        <a:t>donating</a:t>
                      </a:r>
                      <a:r>
                        <a:rPr lang="it-IT" sz="800" i="0" dirty="0">
                          <a:solidFill>
                            <a:schemeClr val="tx1"/>
                          </a:solidFill>
                        </a:rPr>
                        <a:t>. La prima notifica a seguito dei controlli formali dovrebbe essere inviata, come accade attualmente, entro t2=t1+1. La seconda, a valle dei controlli tecnici, dovrebbe essere inviata entro t3=t1+5 (oggi è t3=t1+8).</a:t>
                      </a:r>
                    </a:p>
                  </a:txBody>
                  <a:tcPr/>
                </a:tc>
                <a:extLst>
                  <a:ext uri="{0D108BD9-81ED-4DB2-BD59-A6C34878D82A}">
                    <a16:rowId xmlns:a16="http://schemas.microsoft.com/office/drawing/2014/main" val="3487815395"/>
                  </a:ext>
                </a:extLst>
              </a:tr>
              <a:tr h="51884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mn-lt"/>
                        </a:rPr>
                        <a:t>B</a:t>
                      </a:r>
                    </a:p>
                  </a:txBody>
                  <a:tcPr/>
                </a:tc>
                <a:tc>
                  <a:txBody>
                    <a:bodyPr/>
                    <a:lstStyle/>
                    <a:p>
                      <a:pPr marL="0" algn="just" defTabSz="685800" rtl="0" eaLnBrk="1" latinLnBrk="0" hangingPunct="1"/>
                      <a:r>
                        <a:rPr lang="it-IT" sz="1000" i="0" kern="1200" dirty="0">
                          <a:solidFill>
                            <a:schemeClr val="tx1"/>
                          </a:solidFill>
                          <a:latin typeface="+mn-lt"/>
                          <a:ea typeface="+mn-ea"/>
                          <a:cs typeface="+mn-cs"/>
                          <a:sym typeface="Wingdings" panose="05000000000000000000" pitchFamily="2" charset="2"/>
                        </a:rPr>
                        <a:t>SKY, Colt, Intred, Fastweb, Tiscali, Vianova, </a:t>
                      </a:r>
                      <a:r>
                        <a:rPr lang="it-IT" sz="1000" i="0" kern="1200" dirty="0" err="1">
                          <a:solidFill>
                            <a:schemeClr val="tx1"/>
                          </a:solidFill>
                          <a:latin typeface="+mn-lt"/>
                          <a:ea typeface="+mn-ea"/>
                          <a:cs typeface="+mn-cs"/>
                          <a:sym typeface="Wingdings" panose="05000000000000000000" pitchFamily="2" charset="2"/>
                        </a:rPr>
                        <a:t>Vodadone</a:t>
                      </a:r>
                      <a:r>
                        <a:rPr lang="it-IT" sz="1000" i="0" kern="1200" dirty="0">
                          <a:solidFill>
                            <a:schemeClr val="tx1"/>
                          </a:solidFill>
                          <a:latin typeface="+mn-lt"/>
                          <a:ea typeface="+mn-ea"/>
                          <a:cs typeface="+mn-cs"/>
                          <a:sym typeface="Wingdings" panose="05000000000000000000" pitchFamily="2" charset="2"/>
                        </a:rPr>
                        <a:t> TWT, Iliad, Eolo, Irideos</a:t>
                      </a:r>
                      <a:endParaRPr lang="it-IT" sz="1000" i="0" kern="1200" dirty="0">
                        <a:solidFill>
                          <a:schemeClr val="tx1"/>
                        </a:solidFill>
                        <a:latin typeface="+mn-lt"/>
                        <a:ea typeface="+mn-ea"/>
                        <a:cs typeface="+mn-cs"/>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mj-lt"/>
                        <a:buNone/>
                        <a:tabLst/>
                        <a:defRPr/>
                      </a:pPr>
                      <a:r>
                        <a:rPr lang="it-IT" sz="800" i="0" kern="1200" dirty="0">
                          <a:solidFill>
                            <a:schemeClr val="tx1"/>
                          </a:solidFill>
                          <a:latin typeface="+mn-lt"/>
                          <a:ea typeface="+mn-ea"/>
                          <a:cs typeface="+mn-cs"/>
                          <a:sym typeface="Wingdings" panose="05000000000000000000" pitchFamily="2" charset="2"/>
                        </a:rPr>
                        <a:t>Mantenimento delle 2  notifiche.</a:t>
                      </a:r>
                    </a:p>
                  </a:txBody>
                  <a:tcPr/>
                </a:tc>
                <a:extLst>
                  <a:ext uri="{0D108BD9-81ED-4DB2-BD59-A6C34878D82A}">
                    <a16:rowId xmlns:a16="http://schemas.microsoft.com/office/drawing/2014/main" val="888389710"/>
                  </a:ext>
                </a:extLst>
              </a:tr>
              <a:tr h="22729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mn-lt"/>
                        </a:rPr>
                        <a:t>C</a:t>
                      </a:r>
                    </a:p>
                  </a:txBody>
                  <a:tcPr/>
                </a:tc>
                <a:tc>
                  <a:txBody>
                    <a:bodyPr/>
                    <a:lstStyle/>
                    <a:p>
                      <a:pPr marL="0" algn="just" defTabSz="685800" rtl="0" eaLnBrk="1" latinLnBrk="0" hangingPunct="1"/>
                      <a:r>
                        <a:rPr lang="it-IT" sz="1000" i="0" kern="1200" dirty="0">
                          <a:solidFill>
                            <a:schemeClr val="tx1"/>
                          </a:solidFill>
                          <a:latin typeface="+mn-lt"/>
                          <a:ea typeface="+mn-ea"/>
                          <a:cs typeface="+mn-cs"/>
                        </a:rPr>
                        <a:t>TIM</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mj-lt"/>
                        <a:buNone/>
                        <a:tabLst/>
                        <a:defRPr/>
                      </a:pPr>
                      <a:r>
                        <a:rPr lang="it-IT" sz="800" i="0" kern="1200" dirty="0">
                          <a:solidFill>
                            <a:schemeClr val="tx1"/>
                          </a:solidFill>
                          <a:latin typeface="+mn-lt"/>
                          <a:ea typeface="+mn-ea"/>
                          <a:cs typeface="+mn-cs"/>
                          <a:sym typeface="Wingdings" panose="05000000000000000000" pitchFamily="2" charset="2"/>
                        </a:rPr>
                        <a:t>TIM ritiene che vada mantenuta una sola notifica (attuale Notifica 2). Ciò per semplificare il processo ed evitare, come già è avvenuto, fraintendimenti sulla gestione della notifica 6 </a:t>
                      </a:r>
                    </a:p>
                  </a:txBody>
                  <a:tcPr/>
                </a:tc>
                <a:extLst>
                  <a:ext uri="{0D108BD9-81ED-4DB2-BD59-A6C34878D82A}">
                    <a16:rowId xmlns:a16="http://schemas.microsoft.com/office/drawing/2014/main" val="2801812482"/>
                  </a:ext>
                </a:extLst>
              </a:tr>
              <a:tr h="27695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mn-lt"/>
                        </a:rPr>
                        <a:t>D</a:t>
                      </a:r>
                    </a:p>
                  </a:txBody>
                  <a:tcPr/>
                </a:tc>
                <a:tc>
                  <a:txBody>
                    <a:bodyPr/>
                    <a:lstStyle/>
                    <a:p>
                      <a:pPr marL="0" algn="just" defTabSz="685800" rtl="0" eaLnBrk="1" latinLnBrk="0" hangingPunct="1"/>
                      <a:r>
                        <a:rPr lang="it-IT" sz="1000" i="0" kern="1200" dirty="0">
                          <a:solidFill>
                            <a:schemeClr val="tx1"/>
                          </a:solidFill>
                          <a:latin typeface="+mn-lt"/>
                          <a:ea typeface="+mn-ea"/>
                          <a:cs typeface="+mn-cs"/>
                        </a:rPr>
                        <a:t>COLT</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mj-lt"/>
                        <a:buNone/>
                        <a:tabLst/>
                        <a:defRPr/>
                      </a:pPr>
                      <a:r>
                        <a:rPr lang="it-IT" sz="800" b="0" i="0" strike="noStrike" kern="1200" dirty="0">
                          <a:solidFill>
                            <a:schemeClr val="tx1"/>
                          </a:solidFill>
                          <a:latin typeface="+mn-lt"/>
                          <a:ea typeface="+mn-ea"/>
                          <a:cs typeface="+mn-cs"/>
                          <a:sym typeface="Wingdings" panose="05000000000000000000" pitchFamily="2" charset="2"/>
                        </a:rPr>
                        <a:t>Colt ritiene possibile la gestione del processo tramite l’invio di </a:t>
                      </a:r>
                      <a:r>
                        <a:rPr lang="it-IT" sz="800" b="0" i="0" u="sng" strike="noStrike" kern="1200" dirty="0">
                          <a:solidFill>
                            <a:schemeClr val="tx1"/>
                          </a:solidFill>
                          <a:latin typeface="+mn-lt"/>
                          <a:ea typeface="+mn-ea"/>
                          <a:cs typeface="+mn-cs"/>
                          <a:sym typeface="Wingdings" panose="05000000000000000000" pitchFamily="2" charset="2"/>
                        </a:rPr>
                        <a:t>una sola </a:t>
                      </a:r>
                      <a:r>
                        <a:rPr lang="it-IT" sz="800" b="0" i="0" strike="noStrike" kern="1200" dirty="0">
                          <a:solidFill>
                            <a:schemeClr val="tx1"/>
                          </a:solidFill>
                          <a:latin typeface="+mn-lt"/>
                          <a:ea typeface="+mn-ea"/>
                          <a:cs typeface="+mn-cs"/>
                          <a:sym typeface="Wingdings" panose="05000000000000000000" pitchFamily="2" charset="2"/>
                        </a:rPr>
                        <a:t>notifica da parte del Donating a condizione che:</a:t>
                      </a:r>
                    </a:p>
                    <a:p>
                      <a:pPr marL="285750" marR="0" lvl="0" indent="-285750" algn="just" defTabSz="685800" rtl="0" eaLnBrk="1" fontAlgn="auto" latinLnBrk="0" hangingPunct="1">
                        <a:lnSpc>
                          <a:spcPct val="100000"/>
                        </a:lnSpc>
                        <a:spcBef>
                          <a:spcPts val="0"/>
                        </a:spcBef>
                        <a:spcAft>
                          <a:spcPts val="0"/>
                        </a:spcAft>
                        <a:buClrTx/>
                        <a:buSzTx/>
                        <a:buFont typeface="+mj-lt"/>
                        <a:buAutoNum type="romanLcParenBoth"/>
                        <a:tabLst/>
                        <a:defRPr/>
                      </a:pPr>
                      <a:r>
                        <a:rPr lang="it-IT" sz="800" b="0" i="0" strike="noStrike" kern="1200" dirty="0">
                          <a:solidFill>
                            <a:schemeClr val="tx1"/>
                          </a:solidFill>
                          <a:latin typeface="+mn-lt"/>
                          <a:ea typeface="+mn-ea"/>
                          <a:cs typeface="+mn-cs"/>
                          <a:sym typeface="Wingdings" panose="05000000000000000000" pitchFamily="2" charset="2"/>
                        </a:rPr>
                        <a:t>Tale notifica venga sempre inviata, sia in caso di riscontro positivo che in caso di KO. Colt si dissocia pertanto da quanto inserito nelle ‘Conclusioni’ a fondo pagina.</a:t>
                      </a:r>
                    </a:p>
                    <a:p>
                      <a:pPr marL="285750" marR="0" lvl="0" indent="-285750" algn="just" defTabSz="685800" rtl="0" eaLnBrk="1" fontAlgn="auto" latinLnBrk="0" hangingPunct="1">
                        <a:lnSpc>
                          <a:spcPct val="100000"/>
                        </a:lnSpc>
                        <a:spcBef>
                          <a:spcPts val="0"/>
                        </a:spcBef>
                        <a:spcAft>
                          <a:spcPts val="0"/>
                        </a:spcAft>
                        <a:buClrTx/>
                        <a:buSzTx/>
                        <a:buFont typeface="+mj-lt"/>
                        <a:buAutoNum type="romanLcParenBoth"/>
                        <a:tabLst/>
                        <a:defRPr/>
                      </a:pPr>
                      <a:r>
                        <a:rPr lang="it-IT" sz="800" b="0" i="0" strike="noStrike" kern="1200" dirty="0">
                          <a:solidFill>
                            <a:schemeClr val="tx1"/>
                          </a:solidFill>
                          <a:latin typeface="+mn-lt"/>
                          <a:ea typeface="+mn-ea"/>
                          <a:cs typeface="+mn-cs"/>
                          <a:sym typeface="Wingdings" panose="05000000000000000000" pitchFamily="2" charset="2"/>
                        </a:rPr>
                        <a:t>che il Donor la veicoli anche al Recipient.</a:t>
                      </a:r>
                    </a:p>
                    <a:p>
                      <a:pPr marL="0" marR="0" lvl="0" indent="0" algn="just" defTabSz="685800" rtl="0" eaLnBrk="1" fontAlgn="auto" latinLnBrk="0" hangingPunct="1">
                        <a:lnSpc>
                          <a:spcPct val="100000"/>
                        </a:lnSpc>
                        <a:spcBef>
                          <a:spcPts val="0"/>
                        </a:spcBef>
                        <a:spcAft>
                          <a:spcPts val="0"/>
                        </a:spcAft>
                        <a:buClrTx/>
                        <a:buSzTx/>
                        <a:buFont typeface="+mj-lt"/>
                        <a:buNone/>
                        <a:tabLst/>
                        <a:defRPr/>
                      </a:pPr>
                      <a:r>
                        <a:rPr lang="it-IT" sz="800" b="1" i="0" kern="1200" dirty="0">
                          <a:solidFill>
                            <a:schemeClr val="tx1"/>
                          </a:solidFill>
                          <a:latin typeface="+mn-lt"/>
                          <a:ea typeface="+mn-ea"/>
                          <a:cs typeface="+mn-cs"/>
                          <a:sym typeface="Wingdings" panose="05000000000000000000" pitchFamily="2" charset="2"/>
                        </a:rPr>
                        <a:t>Beneficio</a:t>
                      </a:r>
                      <a:r>
                        <a:rPr lang="it-IT" sz="800" i="0" kern="1200" dirty="0">
                          <a:solidFill>
                            <a:schemeClr val="tx1"/>
                          </a:solidFill>
                          <a:latin typeface="+mn-lt"/>
                          <a:ea typeface="+mn-ea"/>
                          <a:cs typeface="+mn-cs"/>
                          <a:sym typeface="Wingdings" panose="05000000000000000000" pitchFamily="2" charset="2"/>
                        </a:rPr>
                        <a:t>: Garanzia di maggior chiarezza e visibilità sullo stato dell’ordine, a maggior tutela del cliente che si interfaccia con il Recipient. Riscontro da parte del Recipient, della presa in carico dell’ordine da parte del Donor e del Donating (specialmente di quest’ultimo, potendo discriminare il silenzio/assenso dalla notifica di accettazione) con  limitazione di possibili disservizi il giorno della DAC da parte del Donating nel caso in cui questi, ad esempio, non abbia ricevuto l’ordine dal Donor, per un problema tecnico di comunicazione.</a:t>
                      </a:r>
                      <a:endParaRPr lang="it-IT" sz="800" i="0" strike="sngStrike" kern="1200" dirty="0">
                        <a:solidFill>
                          <a:schemeClr val="tx1"/>
                        </a:solidFill>
                        <a:latin typeface="+mn-lt"/>
                        <a:ea typeface="+mn-ea"/>
                        <a:cs typeface="+mn-cs"/>
                        <a:sym typeface="Wingdings" panose="05000000000000000000" pitchFamily="2" charset="2"/>
                      </a:endParaRPr>
                    </a:p>
                  </a:txBody>
                  <a:tcPr/>
                </a:tc>
                <a:extLst>
                  <a:ext uri="{0D108BD9-81ED-4DB2-BD59-A6C34878D82A}">
                    <a16:rowId xmlns:a16="http://schemas.microsoft.com/office/drawing/2014/main" val="422973098"/>
                  </a:ext>
                </a:extLst>
              </a:tr>
            </a:tbl>
          </a:graphicData>
        </a:graphic>
      </p:graphicFrame>
      <p:sp>
        <p:nvSpPr>
          <p:cNvPr id="12" name="CasellaDiTesto 11">
            <a:extLst>
              <a:ext uri="{FF2B5EF4-FFF2-40B4-BE49-F238E27FC236}">
                <a16:creationId xmlns:a16="http://schemas.microsoft.com/office/drawing/2014/main" id="{F83737CB-EC75-4D5E-A129-52E1A94085A7}"/>
              </a:ext>
            </a:extLst>
          </p:cNvPr>
          <p:cNvSpPr txBox="1"/>
          <p:nvPr/>
        </p:nvSpPr>
        <p:spPr>
          <a:xfrm>
            <a:off x="5867800" y="1611215"/>
            <a:ext cx="3807459" cy="276999"/>
          </a:xfrm>
          <a:prstGeom prst="rect">
            <a:avLst/>
          </a:prstGeom>
          <a:solidFill>
            <a:srgbClr val="FFC000"/>
          </a:solidFill>
        </p:spPr>
        <p:txBody>
          <a:bodyPr wrap="square" rtlCol="0">
            <a:spAutoFit/>
          </a:bodyPr>
          <a:lstStyle/>
          <a:p>
            <a:pPr algn="r"/>
            <a:r>
              <a:rPr lang="it-IT" sz="1200" b="1" dirty="0">
                <a:solidFill>
                  <a:schemeClr val="bg1"/>
                </a:solidFill>
                <a:latin typeface="+mj-lt"/>
              </a:rPr>
              <a:t>Tracciato e scarti da concordare a cura Operatori</a:t>
            </a:r>
          </a:p>
        </p:txBody>
      </p:sp>
      <p:sp>
        <p:nvSpPr>
          <p:cNvPr id="2" name="Rettangolo 1">
            <a:extLst>
              <a:ext uri="{FF2B5EF4-FFF2-40B4-BE49-F238E27FC236}">
                <a16:creationId xmlns:a16="http://schemas.microsoft.com/office/drawing/2014/main" id="{C6E03AE7-6CC2-4550-93FE-250089328758}"/>
              </a:ext>
            </a:extLst>
          </p:cNvPr>
          <p:cNvSpPr/>
          <p:nvPr/>
        </p:nvSpPr>
        <p:spPr>
          <a:xfrm>
            <a:off x="457755" y="4922840"/>
            <a:ext cx="11090397" cy="861774"/>
          </a:xfrm>
          <a:prstGeom prst="rect">
            <a:avLst/>
          </a:prstGeom>
        </p:spPr>
        <p:txBody>
          <a:bodyPr wrap="square">
            <a:spAutoFit/>
          </a:bodyPr>
          <a:lstStyle/>
          <a:p>
            <a:pPr lvl="0" algn="just" defTabSz="685800">
              <a:defRPr/>
            </a:pPr>
            <a:r>
              <a:rPr lang="it-IT" sz="1000" b="1" dirty="0"/>
              <a:t>Conclusione per tutti gli Operatori tranne che per COLT.</a:t>
            </a:r>
          </a:p>
          <a:p>
            <a:pPr lvl="0" algn="just" defTabSz="685800">
              <a:defRPr/>
            </a:pPr>
            <a:r>
              <a:rPr lang="it-IT" sz="1000" dirty="0"/>
              <a:t>Tutti gli operatori, tranne Colt,  hanno concordato di applicare sempre il silenzio assenso ovvero che il Donating non deve inviare il riscontro positivo per verifiche formali e per verifiche tecniche, ma deve inviare solo un eventuale KO per verifiche formali oppure  per verifiche tecniche fallite. Per questo motivo, </a:t>
            </a:r>
            <a:r>
              <a:rPr lang="it-IT" sz="1000" b="1" dirty="0"/>
              <a:t>il tema della doppia notifica è superato </a:t>
            </a:r>
          </a:p>
          <a:p>
            <a:pPr lvl="0" algn="just" defTabSz="685800">
              <a:defRPr/>
            </a:pPr>
            <a:r>
              <a:rPr lang="it-IT" sz="1000" dirty="0"/>
              <a:t>Rimane solo da definire se utilizzare per l’invio dei KO dal Donating al Donor un solo tracciato (notifica 4 o 5) oppure due diversi tracciati (notifica 4 per KO in seguito delle verifiche formali/capacità di evasione o 5 KO  in seguito delle verifiche tecniche/codice segreto). </a:t>
            </a:r>
          </a:p>
        </p:txBody>
      </p:sp>
      <p:sp>
        <p:nvSpPr>
          <p:cNvPr id="9" name="Rettangolo 8">
            <a:extLst>
              <a:ext uri="{FF2B5EF4-FFF2-40B4-BE49-F238E27FC236}">
                <a16:creationId xmlns:a16="http://schemas.microsoft.com/office/drawing/2014/main" id="{FDB7D7B0-82DD-4A14-96BC-FF2DCEC21CA5}"/>
              </a:ext>
            </a:extLst>
          </p:cNvPr>
          <p:cNvSpPr/>
          <p:nvPr/>
        </p:nvSpPr>
        <p:spPr>
          <a:xfrm>
            <a:off x="9675259" y="1524774"/>
            <a:ext cx="1924263" cy="358877"/>
          </a:xfrm>
          <a:prstGeom prst="rect">
            <a:avLst/>
          </a:prstGeom>
          <a:solidFill>
            <a:srgbClr val="6C84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Chiuso da AGCOM</a:t>
            </a:r>
          </a:p>
        </p:txBody>
      </p:sp>
      <p:graphicFrame>
        <p:nvGraphicFramePr>
          <p:cNvPr id="3" name="Tabella 2">
            <a:extLst>
              <a:ext uri="{FF2B5EF4-FFF2-40B4-BE49-F238E27FC236}">
                <a16:creationId xmlns:a16="http://schemas.microsoft.com/office/drawing/2014/main" id="{7621E1FC-84A1-4408-8984-D4DE898B1DBD}"/>
              </a:ext>
            </a:extLst>
          </p:cNvPr>
          <p:cNvGraphicFramePr>
            <a:graphicFrameLocks noGrp="1"/>
          </p:cNvGraphicFramePr>
          <p:nvPr>
            <p:extLst>
              <p:ext uri="{D42A27DB-BD31-4B8C-83A1-F6EECF244321}">
                <p14:modId xmlns:p14="http://schemas.microsoft.com/office/powerpoint/2010/main" val="1787867272"/>
              </p:ext>
            </p:extLst>
          </p:nvPr>
        </p:nvGraphicFramePr>
        <p:xfrm>
          <a:off x="457756" y="5748316"/>
          <a:ext cx="11157278" cy="642999"/>
        </p:xfrm>
        <a:graphic>
          <a:graphicData uri="http://schemas.openxmlformats.org/drawingml/2006/table">
            <a:tbl>
              <a:tblPr firstRow="1" firstCol="1" bandRow="1">
                <a:tableStyleId>{69012ECD-51FC-41F1-AA8D-1B2483CD663E}</a:tableStyleId>
              </a:tblPr>
              <a:tblGrid>
                <a:gridCol w="1453920">
                  <a:extLst>
                    <a:ext uri="{9D8B030D-6E8A-4147-A177-3AD203B41FA5}">
                      <a16:colId xmlns:a16="http://schemas.microsoft.com/office/drawing/2014/main" val="1240551471"/>
                    </a:ext>
                  </a:extLst>
                </a:gridCol>
                <a:gridCol w="9703358">
                  <a:extLst>
                    <a:ext uri="{9D8B030D-6E8A-4147-A177-3AD203B41FA5}">
                      <a16:colId xmlns:a16="http://schemas.microsoft.com/office/drawing/2014/main" val="2369304360"/>
                    </a:ext>
                  </a:extLst>
                </a:gridCol>
              </a:tblGrid>
              <a:tr h="642999">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white"/>
                          </a:solidFill>
                          <a:effectLst/>
                          <a:uLnTx/>
                          <a:uFillTx/>
                          <a:latin typeface="+mn-lt"/>
                          <a:ea typeface="+mn-ea"/>
                          <a:cs typeface="+mn-cs"/>
                        </a:rPr>
                        <a:t>Riscontro AGCOM</a:t>
                      </a:r>
                    </a:p>
                  </a:txBody>
                  <a:tcPr>
                    <a:solidFill>
                      <a:srgbClr val="6C8471"/>
                    </a:solidFill>
                  </a:tcPr>
                </a:tc>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1" i="0" u="none" strike="noStrike" kern="1200" baseline="0" dirty="0">
                          <a:solidFill>
                            <a:schemeClr val="tx1"/>
                          </a:solidFill>
                          <a:latin typeface="+mn-lt"/>
                          <a:ea typeface="+mn-ea"/>
                          <a:cs typeface="+mn-cs"/>
                        </a:rPr>
                        <a:t>Si ritiene condivisibile la proposta del tavolo tecnico secondo cui:</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1" i="0" u="none" strike="noStrike" kern="1200" baseline="0" dirty="0">
                          <a:solidFill>
                            <a:schemeClr val="tx1"/>
                          </a:solidFill>
                          <a:latin typeface="+mn-lt"/>
                          <a:ea typeface="+mn-ea"/>
                          <a:cs typeface="+mn-cs"/>
                        </a:rPr>
                        <a:t>➢ Il </a:t>
                      </a:r>
                      <a:r>
                        <a:rPr lang="it-IT" sz="1200" b="1" i="0" u="none" strike="noStrike" kern="1200" baseline="0" dirty="0" err="1">
                          <a:solidFill>
                            <a:schemeClr val="tx1"/>
                          </a:solidFill>
                          <a:latin typeface="+mn-lt"/>
                          <a:ea typeface="+mn-ea"/>
                          <a:cs typeface="+mn-cs"/>
                        </a:rPr>
                        <a:t>donating</a:t>
                      </a:r>
                      <a:r>
                        <a:rPr lang="it-IT" sz="1200" b="1" i="0" u="none" strike="noStrike" kern="1200" baseline="0" dirty="0">
                          <a:solidFill>
                            <a:schemeClr val="tx1"/>
                          </a:solidFill>
                          <a:latin typeface="+mn-lt"/>
                          <a:ea typeface="+mn-ea"/>
                          <a:cs typeface="+mn-cs"/>
                        </a:rPr>
                        <a:t> applica il silenzio assenso sia in caso di superamento delle verifiche formali sia in caso di superamento delle verifiche tecniche</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1" i="0" u="none" strike="noStrike" kern="1200" baseline="0" dirty="0">
                          <a:solidFill>
                            <a:schemeClr val="tx1"/>
                          </a:solidFill>
                          <a:latin typeface="+mn-lt"/>
                          <a:ea typeface="+mn-ea"/>
                          <a:cs typeface="+mn-cs"/>
                        </a:rPr>
                        <a:t>➢ Il </a:t>
                      </a:r>
                      <a:r>
                        <a:rPr lang="it-IT" sz="1200" b="1" i="0" u="none" strike="noStrike" kern="1200" baseline="0" dirty="0" err="1">
                          <a:solidFill>
                            <a:schemeClr val="tx1"/>
                          </a:solidFill>
                          <a:latin typeface="+mn-lt"/>
                          <a:ea typeface="+mn-ea"/>
                          <a:cs typeface="+mn-cs"/>
                        </a:rPr>
                        <a:t>donating</a:t>
                      </a:r>
                      <a:r>
                        <a:rPr lang="it-IT" sz="1200" b="1" i="0" u="none" strike="noStrike" kern="1200" baseline="0" dirty="0">
                          <a:solidFill>
                            <a:schemeClr val="tx1"/>
                          </a:solidFill>
                          <a:latin typeface="+mn-lt"/>
                          <a:ea typeface="+mn-ea"/>
                          <a:cs typeface="+mn-cs"/>
                        </a:rPr>
                        <a:t> invia una notifica di KO al </a:t>
                      </a:r>
                      <a:r>
                        <a:rPr lang="it-IT" sz="1200" b="1" i="0" u="none" strike="noStrike" kern="1200" baseline="0" dirty="0" err="1">
                          <a:solidFill>
                            <a:schemeClr val="tx1"/>
                          </a:solidFill>
                          <a:latin typeface="+mn-lt"/>
                          <a:ea typeface="+mn-ea"/>
                          <a:cs typeface="+mn-cs"/>
                        </a:rPr>
                        <a:t>donor</a:t>
                      </a:r>
                      <a:r>
                        <a:rPr lang="it-IT" sz="1200" b="1" i="0" u="none" strike="noStrike" kern="1200" baseline="0" dirty="0">
                          <a:solidFill>
                            <a:schemeClr val="tx1"/>
                          </a:solidFill>
                          <a:latin typeface="+mn-lt"/>
                          <a:ea typeface="+mn-ea"/>
                          <a:cs typeface="+mn-cs"/>
                        </a:rPr>
                        <a:t> in caso di mancato superamento delle verifiche formali o delle verifiche tecniche.	</a:t>
                      </a:r>
                    </a:p>
                  </a:txBody>
                  <a:tcPr>
                    <a:noFill/>
                  </a:tcPr>
                </a:tc>
                <a:extLst>
                  <a:ext uri="{0D108BD9-81ED-4DB2-BD59-A6C34878D82A}">
                    <a16:rowId xmlns:a16="http://schemas.microsoft.com/office/drawing/2014/main" val="2551316858"/>
                  </a:ext>
                </a:extLst>
              </a:tr>
            </a:tbl>
          </a:graphicData>
        </a:graphic>
      </p:graphicFrame>
      <p:sp>
        <p:nvSpPr>
          <p:cNvPr id="13" name="Rettangolo 12">
            <a:extLst>
              <a:ext uri="{FF2B5EF4-FFF2-40B4-BE49-F238E27FC236}">
                <a16:creationId xmlns:a16="http://schemas.microsoft.com/office/drawing/2014/main" id="{DF4C6861-C6DA-43D7-AC13-CE3BFB1DD068}"/>
              </a:ext>
            </a:extLst>
          </p:cNvPr>
          <p:cNvSpPr/>
          <p:nvPr/>
        </p:nvSpPr>
        <p:spPr>
          <a:xfrm>
            <a:off x="435245" y="4922841"/>
            <a:ext cx="11157278" cy="1495854"/>
          </a:xfrm>
          <a:prstGeom prst="rect">
            <a:avLst/>
          </a:prstGeom>
          <a:noFill/>
          <a:ln w="76200">
            <a:solidFill>
              <a:srgbClr val="6C84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9158662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graphicFrame>
        <p:nvGraphicFramePr>
          <p:cNvPr id="2" name="Tabella 2">
            <a:extLst>
              <a:ext uri="{FF2B5EF4-FFF2-40B4-BE49-F238E27FC236}">
                <a16:creationId xmlns:a16="http://schemas.microsoft.com/office/drawing/2014/main" id="{6913F89C-C152-4D28-BC02-3778D7586EB5}"/>
              </a:ext>
            </a:extLst>
          </p:cNvPr>
          <p:cNvGraphicFramePr>
            <a:graphicFrameLocks noGrp="1" noChangeAspect="1"/>
          </p:cNvGraphicFramePr>
          <p:nvPr>
            <p:extLst>
              <p:ext uri="{D42A27DB-BD31-4B8C-83A1-F6EECF244321}">
                <p14:modId xmlns:p14="http://schemas.microsoft.com/office/powerpoint/2010/main" val="3197463244"/>
              </p:ext>
            </p:extLst>
          </p:nvPr>
        </p:nvGraphicFramePr>
        <p:xfrm>
          <a:off x="541108" y="1119188"/>
          <a:ext cx="10680970" cy="4953000"/>
        </p:xfrm>
        <a:graphic>
          <a:graphicData uri="http://schemas.openxmlformats.org/drawingml/2006/table">
            <a:tbl>
              <a:tblPr firstRow="1" bandRow="1">
                <a:tableStyleId>{F2DE63D5-997A-4646-A377-4702673A728D}</a:tableStyleId>
              </a:tblPr>
              <a:tblGrid>
                <a:gridCol w="243192">
                  <a:extLst>
                    <a:ext uri="{9D8B030D-6E8A-4147-A177-3AD203B41FA5}">
                      <a16:colId xmlns:a16="http://schemas.microsoft.com/office/drawing/2014/main" val="2058460229"/>
                    </a:ext>
                  </a:extLst>
                </a:gridCol>
                <a:gridCol w="2344366">
                  <a:extLst>
                    <a:ext uri="{9D8B030D-6E8A-4147-A177-3AD203B41FA5}">
                      <a16:colId xmlns:a16="http://schemas.microsoft.com/office/drawing/2014/main" val="3717897028"/>
                    </a:ext>
                  </a:extLst>
                </a:gridCol>
                <a:gridCol w="2324910">
                  <a:extLst>
                    <a:ext uri="{9D8B030D-6E8A-4147-A177-3AD203B41FA5}">
                      <a16:colId xmlns:a16="http://schemas.microsoft.com/office/drawing/2014/main" val="1521772200"/>
                    </a:ext>
                  </a:extLst>
                </a:gridCol>
                <a:gridCol w="1400783">
                  <a:extLst>
                    <a:ext uri="{9D8B030D-6E8A-4147-A177-3AD203B41FA5}">
                      <a16:colId xmlns:a16="http://schemas.microsoft.com/office/drawing/2014/main" val="2673084299"/>
                    </a:ext>
                  </a:extLst>
                </a:gridCol>
                <a:gridCol w="1507787">
                  <a:extLst>
                    <a:ext uri="{9D8B030D-6E8A-4147-A177-3AD203B41FA5}">
                      <a16:colId xmlns:a16="http://schemas.microsoft.com/office/drawing/2014/main" val="2365870007"/>
                    </a:ext>
                  </a:extLst>
                </a:gridCol>
                <a:gridCol w="1342417">
                  <a:extLst>
                    <a:ext uri="{9D8B030D-6E8A-4147-A177-3AD203B41FA5}">
                      <a16:colId xmlns:a16="http://schemas.microsoft.com/office/drawing/2014/main" val="239472640"/>
                    </a:ext>
                  </a:extLst>
                </a:gridCol>
                <a:gridCol w="1517515">
                  <a:extLst>
                    <a:ext uri="{9D8B030D-6E8A-4147-A177-3AD203B41FA5}">
                      <a16:colId xmlns:a16="http://schemas.microsoft.com/office/drawing/2014/main" val="1464485070"/>
                    </a:ext>
                  </a:extLst>
                </a:gridCol>
              </a:tblGrid>
              <a:tr h="370840">
                <a:tc>
                  <a:txBody>
                    <a:bodyPr/>
                    <a:lstStyle/>
                    <a:p>
                      <a:pPr algn="ctr"/>
                      <a:endParaRPr lang="it-I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200" b="1" i="0" u="none" strike="noStrike" kern="1200" baseline="0" dirty="0">
                          <a:solidFill>
                            <a:schemeClr val="bg1"/>
                          </a:solidFill>
                          <a:latin typeface="+mn-lt"/>
                          <a:ea typeface="+mn-ea"/>
                          <a:cs typeface="+mn-cs"/>
                        </a:rPr>
                        <a:t>Attività (attuale) </a:t>
                      </a:r>
                      <a:r>
                        <a:rPr lang="it-IT" sz="1200" b="0" i="0" u="none" strike="noStrike" kern="1200" baseline="0" dirty="0">
                          <a:solidFill>
                            <a:schemeClr val="bg1"/>
                          </a:solidFill>
                          <a:latin typeface="+mn-lt"/>
                          <a:ea typeface="+mn-ea"/>
                          <a:cs typeface="+mn-cs"/>
                        </a:rPr>
                        <a:t>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200" b="1" i="0" u="none" strike="noStrike" kern="1200" baseline="0" dirty="0">
                          <a:solidFill>
                            <a:schemeClr val="bg1"/>
                          </a:solidFill>
                          <a:latin typeface="+mn-lt"/>
                          <a:ea typeface="+mn-ea"/>
                          <a:cs typeface="+mn-cs"/>
                        </a:rPr>
                        <a:t>Attività (proposta) </a:t>
                      </a:r>
                      <a:endParaRPr lang="it-IT" sz="1200" b="0" i="0" u="none" strike="noStrike" kern="1200" baseline="0" dirty="0">
                        <a:solidFill>
                          <a:schemeClr val="bg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it-IT" sz="1200" b="1" i="0" u="none" strike="noStrike" kern="1200" baseline="0" dirty="0">
                          <a:solidFill>
                            <a:schemeClr val="bg1"/>
                          </a:solidFill>
                          <a:latin typeface="+mn-lt"/>
                          <a:ea typeface="+mn-ea"/>
                          <a:cs typeface="+mn-cs"/>
                        </a:rPr>
                        <a:t>Tempistica casi semplici </a:t>
                      </a:r>
                      <a:endParaRPr lang="it-IT" sz="1200" b="0" i="0" u="none" strike="noStrike" kern="1200" baseline="0" dirty="0">
                        <a:solidFill>
                          <a:schemeClr val="bg1"/>
                        </a:solidFill>
                        <a:latin typeface="+mn-lt"/>
                        <a:ea typeface="+mn-ea"/>
                        <a:cs typeface="+mn-cs"/>
                      </a:endParaRPr>
                    </a:p>
                    <a:p>
                      <a:pPr algn="ctr"/>
                      <a:r>
                        <a:rPr lang="it-IT" sz="1200" b="1" i="0" u="none" strike="noStrike" kern="1200" baseline="0" dirty="0">
                          <a:solidFill>
                            <a:schemeClr val="bg1"/>
                          </a:solidFill>
                          <a:latin typeface="+mn-lt"/>
                          <a:ea typeface="+mn-ea"/>
                          <a:cs typeface="+mn-cs"/>
                        </a:rPr>
                        <a:t>(delibera 35/10/CIR)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200" b="1" i="0" u="none" strike="noStrike" kern="1200" baseline="0" dirty="0">
                          <a:solidFill>
                            <a:schemeClr val="bg1"/>
                          </a:solidFill>
                          <a:latin typeface="+mn-lt"/>
                          <a:ea typeface="+mn-ea"/>
                          <a:cs typeface="+mn-cs"/>
                        </a:rPr>
                        <a:t>Tempistica casi semplici </a:t>
                      </a:r>
                      <a:endParaRPr lang="it-IT" sz="1200" b="0" i="0" u="none" strike="noStrike" kern="1200" baseline="0" dirty="0">
                        <a:solidFill>
                          <a:schemeClr val="bg1"/>
                        </a:solidFill>
                        <a:latin typeface="+mn-lt"/>
                        <a:ea typeface="+mn-ea"/>
                        <a:cs typeface="+mn-cs"/>
                      </a:endParaRPr>
                    </a:p>
                    <a:p>
                      <a:pPr algn="ctr"/>
                      <a:r>
                        <a:rPr lang="it-IT" sz="1200" b="1" i="0" u="none" strike="noStrike" kern="1200" baseline="0" dirty="0">
                          <a:solidFill>
                            <a:schemeClr val="bg1"/>
                          </a:solidFill>
                          <a:latin typeface="+mn-lt"/>
                          <a:ea typeface="+mn-ea"/>
                          <a:cs typeface="+mn-cs"/>
                        </a:rPr>
                        <a:t>(modifica di cui alla presente delibera)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it-IT" sz="1200" b="1" i="0" u="none" strike="noStrike" kern="1200" baseline="0" dirty="0">
                          <a:solidFill>
                            <a:schemeClr val="bg1"/>
                          </a:solidFill>
                          <a:latin typeface="+mn-lt"/>
                          <a:ea typeface="+mn-ea"/>
                          <a:cs typeface="+mn-cs"/>
                        </a:rPr>
                        <a:t>Tempistica casi complessi </a:t>
                      </a:r>
                      <a:endParaRPr lang="it-IT" sz="1200" b="0" i="0" u="none" strike="noStrike" kern="1200" baseline="0" dirty="0">
                        <a:solidFill>
                          <a:schemeClr val="bg1"/>
                        </a:solidFill>
                        <a:latin typeface="+mn-lt"/>
                        <a:ea typeface="+mn-ea"/>
                        <a:cs typeface="+mn-cs"/>
                      </a:endParaRPr>
                    </a:p>
                    <a:p>
                      <a:pPr algn="ctr"/>
                      <a:r>
                        <a:rPr lang="it-IT" sz="1200" b="1" i="0" u="none" strike="noStrike" kern="1200" baseline="0" dirty="0">
                          <a:solidFill>
                            <a:schemeClr val="bg1"/>
                          </a:solidFill>
                          <a:latin typeface="+mn-lt"/>
                          <a:ea typeface="+mn-ea"/>
                          <a:cs typeface="+mn-cs"/>
                        </a:rPr>
                        <a:t>(delibera 35/10/CIR)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200" b="1" i="0" u="none" strike="noStrike" kern="1200" baseline="0" dirty="0">
                          <a:solidFill>
                            <a:schemeClr val="bg1"/>
                          </a:solidFill>
                          <a:latin typeface="+mn-lt"/>
                          <a:ea typeface="+mn-ea"/>
                          <a:cs typeface="+mn-cs"/>
                        </a:rPr>
                        <a:t>Tempistica casi complessi </a:t>
                      </a:r>
                      <a:endParaRPr lang="it-IT" sz="1200" b="0" i="0" u="none" strike="noStrike" kern="1200" baseline="0" dirty="0">
                        <a:solidFill>
                          <a:schemeClr val="bg1"/>
                        </a:solidFill>
                        <a:latin typeface="+mn-lt"/>
                        <a:ea typeface="+mn-ea"/>
                        <a:cs typeface="+mn-cs"/>
                      </a:endParaRPr>
                    </a:p>
                    <a:p>
                      <a:pPr algn="ctr"/>
                      <a:r>
                        <a:rPr lang="it-IT" sz="1200" b="1" i="0" u="none" strike="noStrike" kern="1200" baseline="0" dirty="0">
                          <a:solidFill>
                            <a:schemeClr val="bg1"/>
                          </a:solidFill>
                          <a:latin typeface="+mn-lt"/>
                          <a:ea typeface="+mn-ea"/>
                          <a:cs typeface="+mn-cs"/>
                        </a:rPr>
                        <a:t>(modifica di cui alla presente delibera)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val="72047882"/>
                  </a:ext>
                </a:extLst>
              </a:tr>
              <a:tr h="502513">
                <a:tc>
                  <a:txBody>
                    <a:bodyPr/>
                    <a:lstStyle/>
                    <a:p>
                      <a:pPr algn="ctr"/>
                      <a:r>
                        <a:rPr lang="it-IT" sz="1200" b="1" dirty="0"/>
                        <a:t>A</a:t>
                      </a:r>
                      <a:endParaRPr lang="it-IT" sz="11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L’operatore Recipient invia al Donor la richiesta di NP con indicazione della DAC (DAC ≥ t1 + 8 giorni lavorativi nei casi semplici, DAC ≥ t1 + 13 giorni lavorativi nei casi complessi).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Il Recipient invia al Donor la richiesta di NP con indicazione della DAC (DAC ≥ t</a:t>
                      </a:r>
                      <a:r>
                        <a:rPr lang="it-IT" sz="1100" b="0" i="0" u="none" strike="noStrike" kern="1200" baseline="-25000" dirty="0">
                          <a:solidFill>
                            <a:schemeClr val="tx1"/>
                          </a:solidFill>
                          <a:latin typeface="+mn-lt"/>
                          <a:ea typeface="+mn-ea"/>
                          <a:cs typeface="+mn-cs"/>
                        </a:rPr>
                        <a:t>0</a:t>
                      </a:r>
                      <a:r>
                        <a:rPr lang="it-IT" sz="1100" b="0" i="0" u="none" strike="noStrike" kern="1200" baseline="0" dirty="0">
                          <a:solidFill>
                            <a:schemeClr val="tx1"/>
                          </a:solidFill>
                          <a:latin typeface="+mn-lt"/>
                          <a:ea typeface="+mn-ea"/>
                          <a:cs typeface="+mn-cs"/>
                        </a:rPr>
                        <a:t> + 3 giorni lavorativi nei casi semplici,</a:t>
                      </a:r>
                    </a:p>
                    <a:p>
                      <a:pPr marL="0" marR="0" lvl="0" indent="0" algn="l"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 DAC ≥ t</a:t>
                      </a:r>
                      <a:r>
                        <a:rPr lang="it-IT" sz="1100" b="0" i="0" u="none" strike="noStrike" kern="1200" baseline="-25000" dirty="0">
                          <a:solidFill>
                            <a:schemeClr val="tx1"/>
                          </a:solidFill>
                          <a:latin typeface="+mn-lt"/>
                          <a:ea typeface="+mn-ea"/>
                          <a:cs typeface="+mn-cs"/>
                        </a:rPr>
                        <a:t>0</a:t>
                      </a:r>
                      <a:r>
                        <a:rPr lang="it-IT" sz="1100" b="0" i="0" u="none" strike="noStrike" kern="1200" baseline="0" dirty="0">
                          <a:solidFill>
                            <a:schemeClr val="tx1"/>
                          </a:solidFill>
                          <a:latin typeface="+mn-lt"/>
                          <a:ea typeface="+mn-ea"/>
                          <a:cs typeface="+mn-cs"/>
                        </a:rPr>
                        <a:t> + 10 giorni lavorativi nei casi complessi).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t</a:t>
                      </a:r>
                      <a:r>
                        <a:rPr lang="it-IT" sz="1100" b="0" i="0" u="none" strike="noStrike" kern="1200" baseline="-25000" dirty="0">
                          <a:solidFill>
                            <a:schemeClr val="tx1"/>
                          </a:solidFill>
                          <a:latin typeface="+mn-lt"/>
                          <a:ea typeface="+mn-ea"/>
                          <a:cs typeface="+mn-cs"/>
                        </a:rPr>
                        <a:t>0 </a:t>
                      </a:r>
                      <a:endParaRPr lang="it-IT"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t</a:t>
                      </a:r>
                      <a:r>
                        <a:rPr kumimoji="0" lang="it-IT" sz="1100" b="0" i="0" u="none" strike="noStrike" kern="1200" cap="none" spc="0" normalizeH="0" baseline="-25000" noProof="0" dirty="0">
                          <a:ln>
                            <a:noFill/>
                          </a:ln>
                          <a:solidFill>
                            <a:srgbClr val="000000"/>
                          </a:solidFill>
                          <a:effectLst/>
                          <a:uLnTx/>
                          <a:uFillTx/>
                          <a:latin typeface="TIM Sans Light"/>
                          <a:ea typeface="ＭＳ Ｐゴシック"/>
                          <a:cs typeface="Arial"/>
                        </a:rPr>
                        <a:t>0</a:t>
                      </a:r>
                      <a:endParaRPr lang="it-IT"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algn="ct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t</a:t>
                      </a:r>
                      <a:r>
                        <a:rPr kumimoji="0" lang="it-IT" sz="1100" b="0" i="0" u="none" strike="noStrike" kern="1200" cap="none" spc="0" normalizeH="0" baseline="-25000" noProof="0" dirty="0">
                          <a:ln>
                            <a:noFill/>
                          </a:ln>
                          <a:solidFill>
                            <a:srgbClr val="000000"/>
                          </a:solidFill>
                          <a:effectLst/>
                          <a:uLnTx/>
                          <a:uFillTx/>
                          <a:latin typeface="TIM Sans Light"/>
                          <a:ea typeface="ＭＳ Ｐゴシック"/>
                          <a:cs typeface="Arial"/>
                        </a:rPr>
                        <a:t>0</a:t>
                      </a:r>
                      <a:endParaRPr lang="it-IT"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t</a:t>
                      </a:r>
                      <a:r>
                        <a:rPr kumimoji="0" lang="it-IT" sz="1100" b="0" i="0" u="none" strike="noStrike" kern="1200" cap="none" spc="0" normalizeH="0" baseline="-25000" noProof="0" dirty="0">
                          <a:ln>
                            <a:noFill/>
                          </a:ln>
                          <a:solidFill>
                            <a:srgbClr val="000000"/>
                          </a:solidFill>
                          <a:effectLst/>
                          <a:uLnTx/>
                          <a:uFillTx/>
                          <a:latin typeface="TIM Sans Light"/>
                          <a:ea typeface="ＭＳ Ｐゴシック"/>
                          <a:cs typeface="Arial"/>
                        </a:rPr>
                        <a:t>0</a:t>
                      </a:r>
                      <a:endParaRPr lang="it-IT"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4274207864"/>
                  </a:ext>
                </a:extLst>
              </a:tr>
              <a:tr h="370840">
                <a:tc>
                  <a:txBody>
                    <a:bodyPr/>
                    <a:lstStyle/>
                    <a:p>
                      <a:pPr algn="ctr"/>
                      <a:r>
                        <a:rPr lang="it-IT" sz="1200" b="1" dirty="0"/>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Entro 1 giorno lavorativo dalla ricezione di richiesta di NP, l’operatore Donor, effettuate le verifiche formali e tecniche, fornisce il riscontro al Recipient e, in caso di esito positivo, la </a:t>
                      </a:r>
                      <a:r>
                        <a:rPr lang="it-IT" sz="1100" b="0" i="0" u="none" strike="noStrike" kern="1200" baseline="0" dirty="0" err="1">
                          <a:solidFill>
                            <a:schemeClr val="tx1"/>
                          </a:solidFill>
                          <a:latin typeface="+mn-lt"/>
                          <a:ea typeface="+mn-ea"/>
                          <a:cs typeface="+mn-cs"/>
                        </a:rPr>
                        <a:t>pre</a:t>
                      </a:r>
                      <a:r>
                        <a:rPr lang="it-IT" sz="1100" b="0" i="0" u="none" strike="noStrike" kern="1200" baseline="0" dirty="0">
                          <a:solidFill>
                            <a:schemeClr val="tx1"/>
                          </a:solidFill>
                          <a:latin typeface="+mn-lt"/>
                          <a:ea typeface="+mn-ea"/>
                          <a:cs typeface="+mn-cs"/>
                        </a:rPr>
                        <a:t>-notifica al Donating.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100" dirty="0"/>
                        <a:t>Entro 1 giorno </a:t>
                      </a:r>
                      <a:r>
                        <a:rPr lang="it-IT" sz="1100" strike="noStrike" baseline="0" dirty="0"/>
                        <a:t>lavorativo </a:t>
                      </a:r>
                      <a:r>
                        <a:rPr lang="it-IT" sz="1100" strike="noStrike" baseline="0" dirty="0">
                          <a:solidFill>
                            <a:schemeClr val="tx1"/>
                          </a:solidFill>
                        </a:rPr>
                        <a:t>da </a:t>
                      </a:r>
                      <a:r>
                        <a:rPr lang="it-IT" sz="1100" dirty="0">
                          <a:solidFill>
                            <a:schemeClr val="tx1"/>
                          </a:solidFill>
                        </a:rPr>
                        <a:t>t</a:t>
                      </a:r>
                      <a:r>
                        <a:rPr lang="it-IT" sz="1100" baseline="-25000" dirty="0">
                          <a:solidFill>
                            <a:schemeClr val="tx1"/>
                          </a:solidFill>
                        </a:rPr>
                        <a:t>0,</a:t>
                      </a:r>
                      <a:r>
                        <a:rPr lang="it-IT" sz="1100" dirty="0">
                          <a:solidFill>
                            <a:schemeClr val="tx1"/>
                          </a:solidFill>
                        </a:rPr>
                        <a:t> il </a:t>
                      </a:r>
                      <a:r>
                        <a:rPr lang="it-IT" sz="1100" dirty="0"/>
                        <a:t>Donor, effettuate le verifiche formali e tecniche, fornisce il riscontro al Recipient e, in caso di esito positivo, invia la </a:t>
                      </a:r>
                      <a:r>
                        <a:rPr lang="it-IT" sz="1100" dirty="0" err="1"/>
                        <a:t>pre</a:t>
                      </a:r>
                      <a:r>
                        <a:rPr lang="it-IT" sz="1100" dirty="0"/>
                        <a:t>-notifica al Donating.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algn="ctr"/>
                      <a:r>
                        <a:rPr lang="it-IT" sz="1100" b="0" i="0" u="none" strike="noStrike" kern="1200" baseline="0" dirty="0">
                          <a:solidFill>
                            <a:schemeClr val="tx1"/>
                          </a:solidFill>
                          <a:latin typeface="+mn-lt"/>
                          <a:ea typeface="+mn-ea"/>
                          <a:cs typeface="+mn-cs"/>
                        </a:rPr>
                        <a:t>t</a:t>
                      </a:r>
                      <a:r>
                        <a:rPr lang="it-IT" sz="1100" b="0" i="0" u="none" strike="noStrike" kern="1200" baseline="-25000" dirty="0">
                          <a:solidFill>
                            <a:schemeClr val="tx1"/>
                          </a:solidFill>
                          <a:latin typeface="+mn-lt"/>
                          <a:ea typeface="+mn-ea"/>
                          <a:cs typeface="+mn-cs"/>
                        </a:rPr>
                        <a:t>1 </a:t>
                      </a:r>
                      <a:r>
                        <a:rPr lang="it-IT" sz="1100" b="0" i="0" u="none" strike="noStrike" kern="1200" baseline="0" dirty="0">
                          <a:solidFill>
                            <a:schemeClr val="tx1"/>
                          </a:solidFill>
                          <a:latin typeface="+mn-lt"/>
                          <a:ea typeface="+mn-ea"/>
                          <a:cs typeface="+mn-cs"/>
                        </a:rPr>
                        <a:t>= t</a:t>
                      </a:r>
                      <a:r>
                        <a:rPr lang="it-IT" sz="1100" b="0" i="0" u="none" strike="noStrike" kern="1200" baseline="-25000" dirty="0">
                          <a:solidFill>
                            <a:schemeClr val="tx1"/>
                          </a:solidFill>
                          <a:latin typeface="+mn-lt"/>
                          <a:ea typeface="+mn-ea"/>
                          <a:cs typeface="+mn-cs"/>
                        </a:rPr>
                        <a:t>0</a:t>
                      </a:r>
                      <a:r>
                        <a:rPr lang="it-IT" sz="1100" b="0" i="0" u="none" strike="noStrike" kern="1200" baseline="0" dirty="0">
                          <a:solidFill>
                            <a:schemeClr val="tx1"/>
                          </a:solidFill>
                          <a:latin typeface="+mn-lt"/>
                          <a:ea typeface="+mn-ea"/>
                          <a:cs typeface="+mn-cs"/>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endParaRPr>
                    </a:p>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t</a:t>
                      </a:r>
                      <a:r>
                        <a:rPr kumimoji="0" lang="it-IT" sz="1100" b="0" i="0" u="none" strike="noStrike" kern="1200" cap="none" spc="0" normalizeH="0" baseline="-25000" noProof="0" dirty="0">
                          <a:ln>
                            <a:noFill/>
                          </a:ln>
                          <a:solidFill>
                            <a:srgbClr val="000000"/>
                          </a:solidFill>
                          <a:effectLst/>
                          <a:uLnTx/>
                          <a:uFillTx/>
                          <a:latin typeface="TIM Sans Light"/>
                          <a:ea typeface="ＭＳ Ｐゴシック"/>
                          <a:cs typeface="Arial"/>
                        </a:rPr>
                        <a:t>1 </a:t>
                      </a: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 t</a:t>
                      </a:r>
                      <a:r>
                        <a:rPr kumimoji="0" lang="it-IT" sz="1100" b="0" i="0" u="none" strike="noStrike" kern="1200" cap="none" spc="0" normalizeH="0" baseline="-25000" noProof="0" dirty="0">
                          <a:ln>
                            <a:noFill/>
                          </a:ln>
                          <a:solidFill>
                            <a:srgbClr val="000000"/>
                          </a:solidFill>
                          <a:effectLst/>
                          <a:uLnTx/>
                          <a:uFillTx/>
                          <a:latin typeface="TIM Sans Light"/>
                          <a:ea typeface="ＭＳ Ｐゴシック"/>
                          <a:cs typeface="Arial"/>
                        </a:rPr>
                        <a:t>0</a:t>
                      </a: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t</a:t>
                      </a:r>
                      <a:r>
                        <a:rPr kumimoji="0" lang="it-IT" sz="1100" b="0" i="0" u="none" strike="noStrike" kern="1200" cap="none" spc="0" normalizeH="0" baseline="-25000" noProof="0" dirty="0">
                          <a:ln>
                            <a:noFill/>
                          </a:ln>
                          <a:solidFill>
                            <a:srgbClr val="000000"/>
                          </a:solidFill>
                          <a:effectLst/>
                          <a:uLnTx/>
                          <a:uFillTx/>
                          <a:latin typeface="TIM Sans Light"/>
                          <a:ea typeface="ＭＳ Ｐゴシック"/>
                          <a:cs typeface="Arial"/>
                        </a:rPr>
                        <a:t>1 </a:t>
                      </a: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 t</a:t>
                      </a:r>
                      <a:r>
                        <a:rPr kumimoji="0" lang="it-IT" sz="1100" b="0" i="0" u="none" strike="noStrike" kern="1200" cap="none" spc="0" normalizeH="0" baseline="-25000" noProof="0" dirty="0">
                          <a:ln>
                            <a:noFill/>
                          </a:ln>
                          <a:solidFill>
                            <a:srgbClr val="000000"/>
                          </a:solidFill>
                          <a:effectLst/>
                          <a:uLnTx/>
                          <a:uFillTx/>
                          <a:latin typeface="TIM Sans Light"/>
                          <a:ea typeface="ＭＳ Ｐゴシック"/>
                          <a:cs typeface="Arial"/>
                        </a:rPr>
                        <a:t>0</a:t>
                      </a: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t</a:t>
                      </a:r>
                      <a:r>
                        <a:rPr kumimoji="0" lang="it-IT" sz="1100" b="0" i="0" u="none" strike="noStrike" kern="1200" cap="none" spc="0" normalizeH="0" baseline="-25000" noProof="0" dirty="0">
                          <a:ln>
                            <a:noFill/>
                          </a:ln>
                          <a:solidFill>
                            <a:srgbClr val="000000"/>
                          </a:solidFill>
                          <a:effectLst/>
                          <a:uLnTx/>
                          <a:uFillTx/>
                          <a:latin typeface="TIM Sans Light"/>
                          <a:ea typeface="ＭＳ Ｐゴシック"/>
                          <a:cs typeface="Arial"/>
                        </a:rPr>
                        <a:t>1 </a:t>
                      </a: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 t</a:t>
                      </a:r>
                      <a:r>
                        <a:rPr kumimoji="0" lang="it-IT" sz="1100" b="0" i="0" u="none" strike="noStrike" kern="1200" cap="none" spc="0" normalizeH="0" baseline="-25000" noProof="0" dirty="0">
                          <a:ln>
                            <a:noFill/>
                          </a:ln>
                          <a:solidFill>
                            <a:srgbClr val="000000"/>
                          </a:solidFill>
                          <a:effectLst/>
                          <a:uLnTx/>
                          <a:uFillTx/>
                          <a:latin typeface="TIM Sans Light"/>
                          <a:ea typeface="ＭＳ Ｐゴシック"/>
                          <a:cs typeface="Arial"/>
                        </a:rPr>
                        <a:t>0</a:t>
                      </a:r>
                      <a:r>
                        <a:rPr kumimoji="0" lang="it-IT" sz="1100" b="0" i="0" u="none" strike="noStrike" kern="1200" cap="none" spc="0" normalizeH="0" baseline="0" noProof="0" dirty="0">
                          <a:ln>
                            <a:noFill/>
                          </a:ln>
                          <a:solidFill>
                            <a:srgbClr val="000000"/>
                          </a:solidFill>
                          <a:effectLst/>
                          <a:uLnTx/>
                          <a:uFillTx/>
                          <a:latin typeface="TIM Sans Ligh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4112754731"/>
                  </a:ext>
                </a:extLst>
              </a:tr>
              <a:tr h="370840">
                <a:tc>
                  <a:txBody>
                    <a:bodyPr/>
                    <a:lstStyle/>
                    <a:p>
                      <a:pPr algn="ctr"/>
                      <a:r>
                        <a:rPr lang="it-IT" sz="1200" b="1" strike="sngStrike" dirty="0">
                          <a:solidFill>
                            <a:srgbClr val="0099FF"/>
                          </a:solidFill>
                        </a:rPr>
                        <a:t>C</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t-IT" sz="1100" strike="sngStrike" dirty="0">
                          <a:solidFill>
                            <a:srgbClr val="0099FF"/>
                          </a:solidFill>
                        </a:rPr>
                        <a:t>Entro 1 giorno lavorativo dalla ricezione della </a:t>
                      </a:r>
                      <a:r>
                        <a:rPr lang="it-IT" sz="1100" strike="sngStrike" dirty="0" err="1">
                          <a:solidFill>
                            <a:srgbClr val="0099FF"/>
                          </a:solidFill>
                        </a:rPr>
                        <a:t>pre</a:t>
                      </a:r>
                      <a:r>
                        <a:rPr lang="it-IT" sz="1100" strike="sngStrike" dirty="0">
                          <a:solidFill>
                            <a:srgbClr val="0099FF"/>
                          </a:solidFill>
                        </a:rPr>
                        <a:t>-notifica di NP (t1), l’operatore Donating, effettuate le verifiche formali e di superamento della capacità di evasione, invia il riscontro al Donor. In caso di mancato riscontro si applica il silenzio assenso.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t-IT" sz="1100" strike="sngStrike" kern="1200" baseline="0" dirty="0">
                          <a:solidFill>
                            <a:srgbClr val="0099FF"/>
                          </a:solidFill>
                          <a:latin typeface="+mn-lt"/>
                          <a:ea typeface="+mn-ea"/>
                          <a:cs typeface="+mn-cs"/>
                        </a:rPr>
                        <a:t>Entro 1 giorno lavorativo dalla ricezione della </a:t>
                      </a:r>
                      <a:r>
                        <a:rPr lang="it-IT" sz="1100" strike="sngStrike" kern="1200" baseline="0" dirty="0" err="1">
                          <a:solidFill>
                            <a:srgbClr val="0099FF"/>
                          </a:solidFill>
                          <a:latin typeface="+mn-lt"/>
                          <a:ea typeface="+mn-ea"/>
                          <a:cs typeface="+mn-cs"/>
                        </a:rPr>
                        <a:t>pre</a:t>
                      </a:r>
                      <a:r>
                        <a:rPr lang="it-IT" sz="1100" strike="sngStrike" kern="1200" baseline="0" dirty="0">
                          <a:solidFill>
                            <a:srgbClr val="0099FF"/>
                          </a:solidFill>
                          <a:latin typeface="+mn-lt"/>
                          <a:ea typeface="+mn-ea"/>
                          <a:cs typeface="+mn-cs"/>
                        </a:rPr>
                        <a:t>-notifica di NP (t1), l’operatore Donating, effettuate le verifiche formali, e invia solo in caso di KO  il riscontro al Donor, che lo notifica al Recipient. In caso di mancata ricezione di KO, entro le 18:00  di t</a:t>
                      </a:r>
                      <a:r>
                        <a:rPr lang="it-IT" sz="1100" strike="sngStrike" kern="1200" baseline="-25000" dirty="0">
                          <a:solidFill>
                            <a:srgbClr val="0099FF"/>
                          </a:solidFill>
                          <a:latin typeface="+mn-lt"/>
                          <a:ea typeface="+mn-ea"/>
                          <a:cs typeface="+mn-cs"/>
                        </a:rPr>
                        <a:t>2</a:t>
                      </a:r>
                      <a:r>
                        <a:rPr lang="it-IT" sz="1100" strike="sngStrike" kern="1200" baseline="0" dirty="0">
                          <a:solidFill>
                            <a:srgbClr val="0099FF"/>
                          </a:solidFill>
                          <a:latin typeface="+mn-lt"/>
                          <a:ea typeface="+mn-ea"/>
                          <a:cs typeface="+mn-cs"/>
                        </a:rPr>
                        <a:t> si applica il silenzio assenso ed il processo prosegue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0" i="0" u="none" strike="sngStrike" kern="1200" baseline="0" dirty="0">
                          <a:solidFill>
                            <a:srgbClr val="0099FF"/>
                          </a:solidFill>
                          <a:latin typeface="+mn-lt"/>
                          <a:ea typeface="+mn-ea"/>
                          <a:cs typeface="+mn-cs"/>
                        </a:rPr>
                        <a:t>t</a:t>
                      </a:r>
                      <a:r>
                        <a:rPr lang="it-IT" sz="1100" b="0" i="0" u="none" strike="sngStrike" kern="1200" baseline="-25000" dirty="0">
                          <a:solidFill>
                            <a:srgbClr val="0099FF"/>
                          </a:solidFill>
                          <a:latin typeface="+mn-lt"/>
                          <a:ea typeface="+mn-ea"/>
                          <a:cs typeface="+mn-cs"/>
                        </a:rPr>
                        <a:t>2 </a:t>
                      </a:r>
                      <a:r>
                        <a:rPr lang="it-IT" sz="1100" b="0" i="0" u="none" strike="sngStrike" kern="1200" baseline="0" dirty="0">
                          <a:solidFill>
                            <a:srgbClr val="0099FF"/>
                          </a:solidFill>
                          <a:latin typeface="+mn-lt"/>
                          <a:ea typeface="+mn-ea"/>
                          <a:cs typeface="+mn-cs"/>
                        </a:rPr>
                        <a:t>= t</a:t>
                      </a:r>
                      <a:r>
                        <a:rPr lang="it-IT" sz="1100" b="0" i="0" u="none" strike="sngStrike" kern="1200" baseline="-25000" dirty="0">
                          <a:solidFill>
                            <a:srgbClr val="0099FF"/>
                          </a:solidFill>
                          <a:latin typeface="+mn-lt"/>
                          <a:ea typeface="+mn-ea"/>
                          <a:cs typeface="+mn-cs"/>
                        </a:rPr>
                        <a:t>1</a:t>
                      </a:r>
                      <a:r>
                        <a:rPr lang="it-IT" sz="1100" b="0" i="0" u="none" strike="sngStrike" kern="1200" baseline="0" dirty="0">
                          <a:solidFill>
                            <a:srgbClr val="0099FF"/>
                          </a:solidFill>
                          <a:latin typeface="+mn-lt"/>
                          <a:ea typeface="+mn-ea"/>
                          <a:cs typeface="+mn-cs"/>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0" i="0" u="none" strike="sngStrike" kern="1200" cap="none" spc="0" normalizeH="0" baseline="0" noProof="0" dirty="0">
                          <a:ln>
                            <a:noFill/>
                          </a:ln>
                          <a:solidFill>
                            <a:srgbClr val="0099FF"/>
                          </a:solidFill>
                          <a:effectLst/>
                          <a:uLnTx/>
                          <a:uFillTx/>
                          <a:latin typeface="TIM Sans Light"/>
                          <a:ea typeface="ＭＳ Ｐゴシック"/>
                          <a:cs typeface="Arial"/>
                        </a:rPr>
                        <a:t>t</a:t>
                      </a:r>
                      <a:r>
                        <a:rPr kumimoji="0" lang="it-IT" sz="1100" b="0" i="0" u="none" strike="sngStrike" kern="1200" cap="none" spc="0" normalizeH="0" baseline="-25000" noProof="0" dirty="0">
                          <a:ln>
                            <a:noFill/>
                          </a:ln>
                          <a:solidFill>
                            <a:srgbClr val="0099FF"/>
                          </a:solidFill>
                          <a:effectLst/>
                          <a:uLnTx/>
                          <a:uFillTx/>
                          <a:latin typeface="TIM Sans Light"/>
                          <a:ea typeface="ＭＳ Ｐゴシック"/>
                          <a:cs typeface="Arial"/>
                        </a:rPr>
                        <a:t>2 </a:t>
                      </a:r>
                      <a:r>
                        <a:rPr kumimoji="0" lang="it-IT" sz="1100" b="0" i="0" u="none" strike="sngStrike" kern="1200" cap="none" spc="0" normalizeH="0" baseline="0" noProof="0" dirty="0">
                          <a:ln>
                            <a:noFill/>
                          </a:ln>
                          <a:solidFill>
                            <a:srgbClr val="0099FF"/>
                          </a:solidFill>
                          <a:effectLst/>
                          <a:uLnTx/>
                          <a:uFillTx/>
                          <a:latin typeface="TIM Sans Light"/>
                          <a:ea typeface="ＭＳ Ｐゴシック"/>
                          <a:cs typeface="Arial"/>
                        </a:rPr>
                        <a:t>= t</a:t>
                      </a:r>
                      <a:r>
                        <a:rPr kumimoji="0" lang="it-IT" sz="1100" b="0" i="0" u="none" strike="sngStrike" kern="1200" cap="none" spc="0" normalizeH="0" baseline="-25000" noProof="0" dirty="0">
                          <a:ln>
                            <a:noFill/>
                          </a:ln>
                          <a:solidFill>
                            <a:srgbClr val="0099FF"/>
                          </a:solidFill>
                          <a:effectLst/>
                          <a:uLnTx/>
                          <a:uFillTx/>
                          <a:latin typeface="TIM Sans Light"/>
                          <a:ea typeface="ＭＳ Ｐゴシック"/>
                          <a:cs typeface="Arial"/>
                        </a:rPr>
                        <a:t>1</a:t>
                      </a:r>
                      <a:r>
                        <a:rPr kumimoji="0" lang="it-IT" sz="1100" b="0" i="0" u="none" strike="sngStrike" kern="1200" cap="none" spc="0" normalizeH="0" baseline="0" noProof="0" dirty="0">
                          <a:ln>
                            <a:noFill/>
                          </a:ln>
                          <a:solidFill>
                            <a:srgbClr val="0099FF"/>
                          </a:solidFill>
                          <a:effectLst/>
                          <a:uLnTx/>
                          <a:uFillTx/>
                          <a:latin typeface="TIM Sans Ligh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0" i="0" u="none" strike="sngStrike" kern="1200" cap="none" spc="0" normalizeH="0" baseline="0" noProof="0" dirty="0">
                          <a:ln>
                            <a:noFill/>
                          </a:ln>
                          <a:solidFill>
                            <a:srgbClr val="0099FF"/>
                          </a:solidFill>
                          <a:effectLst/>
                          <a:uLnTx/>
                          <a:uFillTx/>
                          <a:latin typeface="TIM Sans Light"/>
                          <a:ea typeface="ＭＳ Ｐゴシック"/>
                          <a:cs typeface="Arial"/>
                        </a:rPr>
                        <a:t>t</a:t>
                      </a:r>
                      <a:r>
                        <a:rPr kumimoji="0" lang="it-IT" sz="1100" b="0" i="0" u="none" strike="sngStrike" kern="1200" cap="none" spc="0" normalizeH="0" baseline="-25000" noProof="0" dirty="0">
                          <a:ln>
                            <a:noFill/>
                          </a:ln>
                          <a:solidFill>
                            <a:srgbClr val="0099FF"/>
                          </a:solidFill>
                          <a:effectLst/>
                          <a:uLnTx/>
                          <a:uFillTx/>
                          <a:latin typeface="TIM Sans Light"/>
                          <a:ea typeface="ＭＳ Ｐゴシック"/>
                          <a:cs typeface="Arial"/>
                        </a:rPr>
                        <a:t>2 </a:t>
                      </a:r>
                      <a:r>
                        <a:rPr kumimoji="0" lang="it-IT" sz="1100" b="0" i="0" u="none" strike="sngStrike" kern="1200" cap="none" spc="0" normalizeH="0" baseline="0" noProof="0" dirty="0">
                          <a:ln>
                            <a:noFill/>
                          </a:ln>
                          <a:solidFill>
                            <a:srgbClr val="0099FF"/>
                          </a:solidFill>
                          <a:effectLst/>
                          <a:uLnTx/>
                          <a:uFillTx/>
                          <a:latin typeface="TIM Sans Light"/>
                          <a:ea typeface="ＭＳ Ｐゴシック"/>
                          <a:cs typeface="Arial"/>
                        </a:rPr>
                        <a:t>= t</a:t>
                      </a:r>
                      <a:r>
                        <a:rPr kumimoji="0" lang="it-IT" sz="1100" b="0" i="0" u="none" strike="sngStrike" kern="1200" cap="none" spc="0" normalizeH="0" baseline="-25000" noProof="0" dirty="0">
                          <a:ln>
                            <a:noFill/>
                          </a:ln>
                          <a:solidFill>
                            <a:srgbClr val="0099FF"/>
                          </a:solidFill>
                          <a:effectLst/>
                          <a:uLnTx/>
                          <a:uFillTx/>
                          <a:latin typeface="TIM Sans Light"/>
                          <a:ea typeface="ＭＳ Ｐゴシック"/>
                          <a:cs typeface="Arial"/>
                        </a:rPr>
                        <a:t>1</a:t>
                      </a:r>
                      <a:r>
                        <a:rPr kumimoji="0" lang="it-IT" sz="1100" b="0" i="0" u="none" strike="sngStrike" kern="1200" cap="none" spc="0" normalizeH="0" baseline="0" noProof="0" dirty="0">
                          <a:ln>
                            <a:noFill/>
                          </a:ln>
                          <a:solidFill>
                            <a:srgbClr val="0099FF"/>
                          </a:solidFill>
                          <a:effectLst/>
                          <a:uLnTx/>
                          <a:uFillTx/>
                          <a:latin typeface="TIM Sans Ligh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0" i="0" u="none" strike="sngStrike" kern="1200" cap="none" spc="0" normalizeH="0" baseline="0" noProof="0" dirty="0">
                          <a:ln>
                            <a:noFill/>
                          </a:ln>
                          <a:solidFill>
                            <a:srgbClr val="0099FF"/>
                          </a:solidFill>
                          <a:effectLst/>
                          <a:uLnTx/>
                          <a:uFillTx/>
                          <a:latin typeface="TIM Sans Light"/>
                          <a:ea typeface="ＭＳ Ｐゴシック"/>
                          <a:cs typeface="Arial"/>
                        </a:rPr>
                        <a:t>t</a:t>
                      </a:r>
                      <a:r>
                        <a:rPr kumimoji="0" lang="it-IT" sz="1100" b="0" i="0" u="none" strike="sngStrike" kern="1200" cap="none" spc="0" normalizeH="0" baseline="-25000" noProof="0" dirty="0">
                          <a:ln>
                            <a:noFill/>
                          </a:ln>
                          <a:solidFill>
                            <a:srgbClr val="0099FF"/>
                          </a:solidFill>
                          <a:effectLst/>
                          <a:uLnTx/>
                          <a:uFillTx/>
                          <a:latin typeface="TIM Sans Light"/>
                          <a:ea typeface="ＭＳ Ｐゴシック"/>
                          <a:cs typeface="Arial"/>
                        </a:rPr>
                        <a:t>2 </a:t>
                      </a:r>
                      <a:r>
                        <a:rPr kumimoji="0" lang="it-IT" sz="1100" b="0" i="0" u="none" strike="sngStrike" kern="1200" cap="none" spc="0" normalizeH="0" baseline="0" noProof="0" dirty="0">
                          <a:ln>
                            <a:noFill/>
                          </a:ln>
                          <a:solidFill>
                            <a:srgbClr val="0099FF"/>
                          </a:solidFill>
                          <a:effectLst/>
                          <a:uLnTx/>
                          <a:uFillTx/>
                          <a:latin typeface="TIM Sans Light"/>
                          <a:ea typeface="ＭＳ Ｐゴシック"/>
                          <a:cs typeface="Arial"/>
                        </a:rPr>
                        <a:t>= t</a:t>
                      </a:r>
                      <a:r>
                        <a:rPr kumimoji="0" lang="it-IT" sz="1100" b="0" i="0" u="none" strike="sngStrike" kern="1200" cap="none" spc="0" normalizeH="0" baseline="-25000" noProof="0" dirty="0">
                          <a:ln>
                            <a:noFill/>
                          </a:ln>
                          <a:solidFill>
                            <a:srgbClr val="0099FF"/>
                          </a:solidFill>
                          <a:effectLst/>
                          <a:uLnTx/>
                          <a:uFillTx/>
                          <a:latin typeface="TIM Sans Light"/>
                          <a:ea typeface="ＭＳ Ｐゴシック"/>
                          <a:cs typeface="Arial"/>
                        </a:rPr>
                        <a:t>1</a:t>
                      </a:r>
                      <a:r>
                        <a:rPr kumimoji="0" lang="it-IT" sz="1100" b="0" i="0" u="none" strike="sngStrike" kern="1200" cap="none" spc="0" normalizeH="0" baseline="0" noProof="0" dirty="0">
                          <a:ln>
                            <a:noFill/>
                          </a:ln>
                          <a:solidFill>
                            <a:srgbClr val="0099FF"/>
                          </a:solidFill>
                          <a:effectLst/>
                          <a:uLnTx/>
                          <a:uFillTx/>
                          <a:latin typeface="TIM Sans Ligh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2544821298"/>
                  </a:ext>
                </a:extLst>
              </a:tr>
            </a:tbl>
          </a:graphicData>
        </a:graphic>
      </p:graphicFrame>
      <p:sp>
        <p:nvSpPr>
          <p:cNvPr id="5" name="Rettangolo 4">
            <a:extLst>
              <a:ext uri="{FF2B5EF4-FFF2-40B4-BE49-F238E27FC236}">
                <a16:creationId xmlns:a16="http://schemas.microsoft.com/office/drawing/2014/main" id="{B427B414-5511-46FB-8FA9-96D2E1AE5121}"/>
              </a:ext>
            </a:extLst>
          </p:cNvPr>
          <p:cNvSpPr/>
          <p:nvPr/>
        </p:nvSpPr>
        <p:spPr>
          <a:xfrm>
            <a:off x="383876" y="604540"/>
            <a:ext cx="11267016" cy="523220"/>
          </a:xfrm>
          <a:prstGeom prst="rect">
            <a:avLst/>
          </a:prstGeom>
        </p:spPr>
        <p:txBody>
          <a:bodyPr wrap="square">
            <a:spAutoFit/>
          </a:bodyPr>
          <a:lstStyle/>
          <a:p>
            <a:r>
              <a:rPr lang="it-IT" sz="1400" b="1" dirty="0">
                <a:solidFill>
                  <a:srgbClr val="FF0000"/>
                </a:solidFill>
              </a:rPr>
              <a:t>6.1 Tempistiche </a:t>
            </a:r>
          </a:p>
          <a:p>
            <a:r>
              <a:rPr lang="it-IT" sz="1400" i="1" dirty="0">
                <a:solidFill>
                  <a:srgbClr val="000000"/>
                </a:solidFill>
                <a:latin typeface="TIM Sans" panose="02020503040602060503" pitchFamily="18" charset="0"/>
              </a:rPr>
              <a:t>Le tempistiche di cui all’art. 5 della delibera n. 35/10/CIR sono modificate come segue: </a:t>
            </a:r>
          </a:p>
        </p:txBody>
      </p:sp>
      <p:sp>
        <p:nvSpPr>
          <p:cNvPr id="11" name="Title 1">
            <a:extLst>
              <a:ext uri="{FF2B5EF4-FFF2-40B4-BE49-F238E27FC236}">
                <a16:creationId xmlns:a16="http://schemas.microsoft.com/office/drawing/2014/main" id="{8B717C99-7606-4680-A82B-34B9275D7964}"/>
              </a:ext>
            </a:extLst>
          </p:cNvPr>
          <p:cNvSpPr txBox="1">
            <a:spLocks/>
          </p:cNvSpPr>
          <p:nvPr/>
        </p:nvSpPr>
        <p:spPr bwMode="auto">
          <a:xfrm>
            <a:off x="164592" y="244071"/>
            <a:ext cx="11383561"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6. Modifiche alle tempistiche del processo di NP pura (Art. 1) (1/4)</a:t>
            </a:r>
            <a:endParaRPr lang="en-US" dirty="0"/>
          </a:p>
        </p:txBody>
      </p:sp>
      <p:sp>
        <p:nvSpPr>
          <p:cNvPr id="9" name="Rettangolo 8">
            <a:extLst>
              <a:ext uri="{FF2B5EF4-FFF2-40B4-BE49-F238E27FC236}">
                <a16:creationId xmlns:a16="http://schemas.microsoft.com/office/drawing/2014/main" id="{19F368FD-F19B-4384-A6BF-669DF4A6E8E5}"/>
              </a:ext>
            </a:extLst>
          </p:cNvPr>
          <p:cNvSpPr/>
          <p:nvPr/>
        </p:nvSpPr>
        <p:spPr>
          <a:xfrm>
            <a:off x="444404" y="6236172"/>
            <a:ext cx="10874378" cy="600164"/>
          </a:xfrm>
          <a:prstGeom prst="rect">
            <a:avLst/>
          </a:prstGeom>
        </p:spPr>
        <p:txBody>
          <a:bodyPr wrap="square">
            <a:spAutoFit/>
          </a:bodyPr>
          <a:lstStyle/>
          <a:p>
            <a:pPr lvl="0" defTabSz="685800">
              <a:defRPr/>
            </a:pPr>
            <a:r>
              <a:rPr lang="it-IT" sz="1100" dirty="0"/>
              <a:t>Se la richiesta viene inviata dopo le </a:t>
            </a:r>
            <a:r>
              <a:rPr lang="it-IT" sz="1100" b="1" dirty="0">
                <a:highlight>
                  <a:srgbClr val="FFFFFF"/>
                </a:highlight>
              </a:rPr>
              <a:t>ore 18:00 </a:t>
            </a:r>
            <a:r>
              <a:rPr lang="it-IT" sz="1100" dirty="0">
                <a:highlight>
                  <a:srgbClr val="FFFFFF"/>
                </a:highlight>
              </a:rPr>
              <a:t>, </a:t>
            </a:r>
            <a:r>
              <a:rPr lang="it-IT" sz="1100" dirty="0"/>
              <a:t>si considera come giorno  t</a:t>
            </a:r>
            <a:r>
              <a:rPr lang="it-IT" sz="1100" baseline="-25000" dirty="0"/>
              <a:t>0 </a:t>
            </a:r>
            <a:r>
              <a:rPr lang="it-IT" sz="1100" dirty="0"/>
              <a:t> il giorno lavorativo successivo a quello dell’invio</a:t>
            </a:r>
            <a:r>
              <a:rPr lang="it-IT" sz="1100" dirty="0">
                <a:solidFill>
                  <a:srgbClr val="0099FF"/>
                </a:solidFill>
              </a:rPr>
              <a:t>. </a:t>
            </a:r>
          </a:p>
          <a:p>
            <a:pPr lvl="0" defTabSz="685800">
              <a:defRPr/>
            </a:pPr>
            <a:r>
              <a:rPr lang="it-IT" sz="1100" dirty="0"/>
              <a:t>In questi casi il DONOR, se la DAC non è pari/superiore alle tempistiche minime previste per i casi semplici e complessi, invierà al Recipient un KO con la casuale «DAC non conforme». </a:t>
            </a:r>
          </a:p>
        </p:txBody>
      </p:sp>
      <p:sp>
        <p:nvSpPr>
          <p:cNvPr id="12" name="Rettangolo 11">
            <a:extLst>
              <a:ext uri="{FF2B5EF4-FFF2-40B4-BE49-F238E27FC236}">
                <a16:creationId xmlns:a16="http://schemas.microsoft.com/office/drawing/2014/main" id="{D8718AB1-EC10-43BE-9AF6-1E791A3432DD}"/>
              </a:ext>
            </a:extLst>
          </p:cNvPr>
          <p:cNvSpPr/>
          <p:nvPr/>
        </p:nvSpPr>
        <p:spPr>
          <a:xfrm>
            <a:off x="9708204" y="745384"/>
            <a:ext cx="1513874" cy="3588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a:t>
            </a:r>
          </a:p>
        </p:txBody>
      </p:sp>
    </p:spTree>
    <p:extLst>
      <p:ext uri="{BB962C8B-B14F-4D97-AF65-F5344CB8AC3E}">
        <p14:creationId xmlns:p14="http://schemas.microsoft.com/office/powerpoint/2010/main" val="29849929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2">
            <a:extLst>
              <a:ext uri="{FF2B5EF4-FFF2-40B4-BE49-F238E27FC236}">
                <a16:creationId xmlns:a16="http://schemas.microsoft.com/office/drawing/2014/main" id="{6913F89C-C152-4D28-BC02-3778D7586EB5}"/>
              </a:ext>
            </a:extLst>
          </p:cNvPr>
          <p:cNvGraphicFramePr>
            <a:graphicFrameLocks noGrp="1" noChangeAspect="1"/>
          </p:cNvGraphicFramePr>
          <p:nvPr>
            <p:extLst>
              <p:ext uri="{D42A27DB-BD31-4B8C-83A1-F6EECF244321}">
                <p14:modId xmlns:p14="http://schemas.microsoft.com/office/powerpoint/2010/main" val="786100982"/>
              </p:ext>
            </p:extLst>
          </p:nvPr>
        </p:nvGraphicFramePr>
        <p:xfrm>
          <a:off x="383876" y="667700"/>
          <a:ext cx="10973994" cy="5867400"/>
        </p:xfrm>
        <a:graphic>
          <a:graphicData uri="http://schemas.openxmlformats.org/drawingml/2006/table">
            <a:tbl>
              <a:tblPr firstRow="1" bandRow="1">
                <a:tableStyleId>{F2DE63D5-997A-4646-A377-4702673A728D}</a:tableStyleId>
              </a:tblPr>
              <a:tblGrid>
                <a:gridCol w="249864">
                  <a:extLst>
                    <a:ext uri="{9D8B030D-6E8A-4147-A177-3AD203B41FA5}">
                      <a16:colId xmlns:a16="http://schemas.microsoft.com/office/drawing/2014/main" val="2058460229"/>
                    </a:ext>
                  </a:extLst>
                </a:gridCol>
                <a:gridCol w="2109460">
                  <a:extLst>
                    <a:ext uri="{9D8B030D-6E8A-4147-A177-3AD203B41FA5}">
                      <a16:colId xmlns:a16="http://schemas.microsoft.com/office/drawing/2014/main" val="3717897028"/>
                    </a:ext>
                  </a:extLst>
                </a:gridCol>
                <a:gridCol w="2687914">
                  <a:extLst>
                    <a:ext uri="{9D8B030D-6E8A-4147-A177-3AD203B41FA5}">
                      <a16:colId xmlns:a16="http://schemas.microsoft.com/office/drawing/2014/main" val="1521772200"/>
                    </a:ext>
                  </a:extLst>
                </a:gridCol>
                <a:gridCol w="1439212">
                  <a:extLst>
                    <a:ext uri="{9D8B030D-6E8A-4147-A177-3AD203B41FA5}">
                      <a16:colId xmlns:a16="http://schemas.microsoft.com/office/drawing/2014/main" val="2673084299"/>
                    </a:ext>
                  </a:extLst>
                </a:gridCol>
                <a:gridCol w="1549152">
                  <a:extLst>
                    <a:ext uri="{9D8B030D-6E8A-4147-A177-3AD203B41FA5}">
                      <a16:colId xmlns:a16="http://schemas.microsoft.com/office/drawing/2014/main" val="2365870007"/>
                    </a:ext>
                  </a:extLst>
                </a:gridCol>
                <a:gridCol w="1379245">
                  <a:extLst>
                    <a:ext uri="{9D8B030D-6E8A-4147-A177-3AD203B41FA5}">
                      <a16:colId xmlns:a16="http://schemas.microsoft.com/office/drawing/2014/main" val="239472640"/>
                    </a:ext>
                  </a:extLst>
                </a:gridCol>
                <a:gridCol w="1559147">
                  <a:extLst>
                    <a:ext uri="{9D8B030D-6E8A-4147-A177-3AD203B41FA5}">
                      <a16:colId xmlns:a16="http://schemas.microsoft.com/office/drawing/2014/main" val="1464485070"/>
                    </a:ext>
                  </a:extLst>
                </a:gridCol>
              </a:tblGrid>
              <a:tr h="370840">
                <a:tc>
                  <a:txBody>
                    <a:bodyPr/>
                    <a:lstStyle/>
                    <a:p>
                      <a:pPr algn="ctr"/>
                      <a:endParaRPr lang="it-IT"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200" b="1" i="0" u="none" strike="noStrike" kern="1200" baseline="0" dirty="0">
                          <a:solidFill>
                            <a:schemeClr val="bg1"/>
                          </a:solidFill>
                          <a:latin typeface="+mn-lt"/>
                          <a:ea typeface="+mn-ea"/>
                          <a:cs typeface="+mn-cs"/>
                        </a:rPr>
                        <a:t>Attività (attuale) </a:t>
                      </a:r>
                      <a:r>
                        <a:rPr lang="it-IT" sz="1200" b="0" i="0" u="none" strike="noStrike" kern="1200" baseline="0" dirty="0">
                          <a:solidFill>
                            <a:schemeClr val="bg1"/>
                          </a:solidFill>
                          <a:latin typeface="+mn-lt"/>
                          <a:ea typeface="+mn-ea"/>
                          <a:cs typeface="+mn-cs"/>
                        </a:rPr>
                        <a:t>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200" b="1" i="0" u="none" strike="noStrike" kern="1200" baseline="0" dirty="0">
                          <a:solidFill>
                            <a:schemeClr val="bg1"/>
                          </a:solidFill>
                          <a:latin typeface="+mn-lt"/>
                          <a:ea typeface="+mn-ea"/>
                          <a:cs typeface="+mn-cs"/>
                        </a:rPr>
                        <a:t>Attività (proposta) </a:t>
                      </a:r>
                      <a:endParaRPr lang="it-IT" sz="1200" b="0" i="0" u="none" strike="noStrike" kern="1200" baseline="0" dirty="0">
                        <a:solidFill>
                          <a:schemeClr val="bg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it-IT" sz="1200" b="1" i="0" u="none" strike="noStrike" kern="1200" baseline="0" dirty="0">
                          <a:solidFill>
                            <a:schemeClr val="bg1"/>
                          </a:solidFill>
                          <a:latin typeface="+mn-lt"/>
                          <a:ea typeface="+mn-ea"/>
                          <a:cs typeface="+mn-cs"/>
                        </a:rPr>
                        <a:t>Tempistica casi semplici </a:t>
                      </a:r>
                      <a:endParaRPr lang="it-IT" sz="1200" b="0" i="0" u="none" strike="noStrike" kern="1200" baseline="0" dirty="0">
                        <a:solidFill>
                          <a:schemeClr val="bg1"/>
                        </a:solidFill>
                        <a:latin typeface="+mn-lt"/>
                        <a:ea typeface="+mn-ea"/>
                        <a:cs typeface="+mn-cs"/>
                      </a:endParaRPr>
                    </a:p>
                    <a:p>
                      <a:pPr algn="ctr"/>
                      <a:r>
                        <a:rPr lang="it-IT" sz="1200" b="1" i="0" u="none" strike="noStrike" kern="1200" baseline="0" dirty="0">
                          <a:solidFill>
                            <a:schemeClr val="bg1"/>
                          </a:solidFill>
                          <a:latin typeface="+mn-lt"/>
                          <a:ea typeface="+mn-ea"/>
                          <a:cs typeface="+mn-cs"/>
                        </a:rPr>
                        <a:t>(delibera 35/10/CIR)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200" b="1" i="0" u="none" strike="noStrike" kern="1200" baseline="0" dirty="0">
                          <a:solidFill>
                            <a:schemeClr val="bg1"/>
                          </a:solidFill>
                          <a:latin typeface="+mn-lt"/>
                          <a:ea typeface="+mn-ea"/>
                          <a:cs typeface="+mn-cs"/>
                        </a:rPr>
                        <a:t>Tempistica casi semplici </a:t>
                      </a:r>
                      <a:endParaRPr lang="it-IT" sz="1200" b="0" i="0" u="none" strike="noStrike" kern="1200" baseline="0" dirty="0">
                        <a:solidFill>
                          <a:schemeClr val="bg1"/>
                        </a:solidFill>
                        <a:latin typeface="+mn-lt"/>
                        <a:ea typeface="+mn-ea"/>
                        <a:cs typeface="+mn-cs"/>
                      </a:endParaRPr>
                    </a:p>
                    <a:p>
                      <a:pPr algn="ctr"/>
                      <a:r>
                        <a:rPr lang="it-IT" sz="1200" b="1" i="0" u="none" strike="noStrike" kern="1200" baseline="0" dirty="0">
                          <a:solidFill>
                            <a:schemeClr val="bg1"/>
                          </a:solidFill>
                          <a:latin typeface="+mn-lt"/>
                          <a:ea typeface="+mn-ea"/>
                          <a:cs typeface="+mn-cs"/>
                        </a:rPr>
                        <a:t>(modifica di cui alla presente delibera)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tc>
                  <a:txBody>
                    <a:bodyPr/>
                    <a:lstStyle/>
                    <a:p>
                      <a:pPr algn="ctr"/>
                      <a:r>
                        <a:rPr lang="it-IT" sz="1200" b="1" i="0" u="none" strike="noStrike" kern="1200" baseline="0" dirty="0">
                          <a:solidFill>
                            <a:schemeClr val="bg1"/>
                          </a:solidFill>
                          <a:latin typeface="+mn-lt"/>
                          <a:ea typeface="+mn-ea"/>
                          <a:cs typeface="+mn-cs"/>
                        </a:rPr>
                        <a:t>Tempistica casi complessi </a:t>
                      </a:r>
                      <a:endParaRPr lang="it-IT" sz="1200" b="0" i="0" u="none" strike="noStrike" kern="1200" baseline="0" dirty="0">
                        <a:solidFill>
                          <a:schemeClr val="bg1"/>
                        </a:solidFill>
                        <a:latin typeface="+mn-lt"/>
                        <a:ea typeface="+mn-ea"/>
                        <a:cs typeface="+mn-cs"/>
                      </a:endParaRPr>
                    </a:p>
                    <a:p>
                      <a:pPr algn="ctr"/>
                      <a:r>
                        <a:rPr lang="it-IT" sz="1200" b="1" i="0" u="none" strike="noStrike" kern="1200" baseline="0" dirty="0">
                          <a:solidFill>
                            <a:schemeClr val="bg1"/>
                          </a:solidFill>
                          <a:latin typeface="+mn-lt"/>
                          <a:ea typeface="+mn-ea"/>
                          <a:cs typeface="+mn-cs"/>
                        </a:rPr>
                        <a:t>(delibera 35/10/CIR)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it-IT" sz="1200" b="1" i="0" u="none" strike="noStrike" kern="1200" baseline="0" dirty="0">
                          <a:solidFill>
                            <a:schemeClr val="bg1"/>
                          </a:solidFill>
                          <a:latin typeface="+mn-lt"/>
                          <a:ea typeface="+mn-ea"/>
                          <a:cs typeface="+mn-cs"/>
                        </a:rPr>
                        <a:t>Tempistica casi complessi </a:t>
                      </a:r>
                      <a:endParaRPr lang="it-IT" sz="1200" b="0" i="0" u="none" strike="noStrike" kern="1200" baseline="0" dirty="0">
                        <a:solidFill>
                          <a:schemeClr val="bg1"/>
                        </a:solidFill>
                        <a:latin typeface="+mn-lt"/>
                        <a:ea typeface="+mn-ea"/>
                        <a:cs typeface="+mn-cs"/>
                      </a:endParaRPr>
                    </a:p>
                    <a:p>
                      <a:pPr algn="ctr"/>
                      <a:r>
                        <a:rPr lang="it-IT" sz="1200" b="1" i="0" u="none" strike="noStrike" kern="1200" baseline="0" dirty="0">
                          <a:solidFill>
                            <a:schemeClr val="bg1"/>
                          </a:solidFill>
                          <a:latin typeface="+mn-lt"/>
                          <a:ea typeface="+mn-ea"/>
                          <a:cs typeface="+mn-cs"/>
                        </a:rPr>
                        <a:t>(modifica di cui alla presente delibera)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60000"/>
                        <a:lumOff val="40000"/>
                      </a:schemeClr>
                    </a:solidFill>
                  </a:tcPr>
                </a:tc>
                <a:extLst>
                  <a:ext uri="{0D108BD9-81ED-4DB2-BD59-A6C34878D82A}">
                    <a16:rowId xmlns:a16="http://schemas.microsoft.com/office/drawing/2014/main" val="72047882"/>
                  </a:ext>
                </a:extLst>
              </a:tr>
              <a:tr h="370840">
                <a:tc>
                  <a:txBody>
                    <a:bodyPr/>
                    <a:lstStyle/>
                    <a:p>
                      <a:pPr algn="ctr"/>
                      <a:r>
                        <a:rPr lang="it-IT" sz="1200" b="1" dirty="0"/>
                        <a:t>D</a:t>
                      </a:r>
                      <a:endParaRPr lang="it-IT" sz="11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t-IT" sz="1100" dirty="0"/>
                        <a:t>Entro 3 giorni lavorativi, nei casi semplici, 8 giorni lavorativi, nei casi complessi, dalla ricezione di richiesta di NP (t1), l’operatore Donating, effettuate le verifiche tecniche, invia il riscontro al Donor. In caso di mancato riscontro si applica il silenzio assenso.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t-IT" sz="1100" dirty="0"/>
                        <a:t>Entro 1 giorno lavorativo, nei casi semplici, 5 giorni lavorativi, nei casi complessi, dalla ricezione di richiesta di NP (t</a:t>
                      </a:r>
                      <a:r>
                        <a:rPr lang="it-IT" sz="1100" baseline="-25000" dirty="0"/>
                        <a:t>1</a:t>
                      </a:r>
                      <a:r>
                        <a:rPr lang="it-IT" sz="1100" dirty="0"/>
                        <a:t>), il</a:t>
                      </a:r>
                      <a:r>
                        <a:rPr lang="it-IT" sz="1100" strike="noStrike" baseline="0" dirty="0">
                          <a:solidFill>
                            <a:srgbClr val="0070C0"/>
                          </a:solidFill>
                        </a:rPr>
                        <a:t> </a:t>
                      </a:r>
                      <a:r>
                        <a:rPr lang="it-IT" sz="1100" dirty="0"/>
                        <a:t>Donating, effettuate le verifiche tecniche </a:t>
                      </a:r>
                      <a:r>
                        <a:rPr lang="it-IT" sz="1100" dirty="0">
                          <a:solidFill>
                            <a:srgbClr val="0099FF"/>
                          </a:solidFill>
                        </a:rPr>
                        <a:t>e sul codice segreto</a:t>
                      </a:r>
                      <a:r>
                        <a:rPr lang="it-IT" sz="1100" dirty="0"/>
                        <a:t>,  invia </a:t>
                      </a:r>
                      <a:r>
                        <a:rPr lang="it-IT" sz="1100" b="1" dirty="0">
                          <a:solidFill>
                            <a:schemeClr val="tx1"/>
                          </a:solidFill>
                        </a:rPr>
                        <a:t>solo in caso di KO </a:t>
                      </a:r>
                      <a:r>
                        <a:rPr lang="it-IT" sz="1100" dirty="0">
                          <a:solidFill>
                            <a:schemeClr val="tx1"/>
                          </a:solidFill>
                        </a:rPr>
                        <a:t>il riscontro al Donor, </a:t>
                      </a:r>
                      <a:r>
                        <a:rPr lang="it-IT" sz="1100" strike="noStrike" kern="1200" baseline="0" dirty="0">
                          <a:solidFill>
                            <a:schemeClr val="tx1"/>
                          </a:solidFill>
                          <a:latin typeface="+mn-lt"/>
                          <a:ea typeface="+mn-ea"/>
                          <a:cs typeface="+mn-cs"/>
                        </a:rPr>
                        <a:t>che lo notifica al Recipient</a:t>
                      </a:r>
                      <a:r>
                        <a:rPr lang="it-IT" sz="1100" dirty="0">
                          <a:solidFill>
                            <a:schemeClr val="tx1"/>
                          </a:solidFill>
                        </a:rPr>
                        <a:t>. </a:t>
                      </a:r>
                      <a:r>
                        <a:rPr lang="it-IT" sz="1100" strike="noStrike" baseline="0" dirty="0">
                          <a:solidFill>
                            <a:schemeClr val="tx1"/>
                          </a:solidFill>
                        </a:rPr>
                        <a:t>In caso di mancata ricezione di KO, </a:t>
                      </a:r>
                      <a:r>
                        <a:rPr lang="it-IT" sz="1100" strike="noStrike" kern="1200" baseline="0" dirty="0">
                          <a:solidFill>
                            <a:schemeClr val="tx1"/>
                          </a:solidFill>
                          <a:latin typeface="+mn-lt"/>
                          <a:ea typeface="+mn-ea"/>
                          <a:cs typeface="+mn-cs"/>
                        </a:rPr>
                        <a:t>entro le </a:t>
                      </a:r>
                      <a:r>
                        <a:rPr lang="it-IT" sz="1100" strike="noStrike" baseline="0" dirty="0">
                          <a:solidFill>
                            <a:schemeClr val="tx1"/>
                          </a:solidFill>
                        </a:rPr>
                        <a:t>18:00</a:t>
                      </a:r>
                      <a:r>
                        <a:rPr lang="it-IT" sz="1100" dirty="0">
                          <a:solidFill>
                            <a:schemeClr val="tx1"/>
                          </a:solidFill>
                        </a:rPr>
                        <a:t> di t</a:t>
                      </a:r>
                      <a:r>
                        <a:rPr lang="it-IT" sz="1100" baseline="-25000" dirty="0">
                          <a:solidFill>
                            <a:schemeClr val="tx1"/>
                          </a:solidFill>
                        </a:rPr>
                        <a:t>3  </a:t>
                      </a:r>
                      <a:r>
                        <a:rPr lang="it-IT" sz="1100" dirty="0">
                          <a:solidFill>
                            <a:schemeClr val="tx1"/>
                          </a:solidFill>
                        </a:rPr>
                        <a:t>si applica il silenzio assenso </a:t>
                      </a:r>
                      <a:r>
                        <a:rPr lang="it-IT" sz="1100" strike="noStrike" baseline="0" dirty="0">
                          <a:solidFill>
                            <a:schemeClr val="tx1"/>
                          </a:solidFill>
                        </a:rPr>
                        <a:t>ed il processo prosegue</a:t>
                      </a:r>
                      <a:r>
                        <a:rPr lang="it-IT" sz="1100" dirty="0">
                          <a:solidFill>
                            <a:schemeClr val="tx1"/>
                          </a:solidFill>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algn="ctr"/>
                      <a:r>
                        <a:rPr lang="it-IT" sz="1100" dirty="0"/>
                        <a:t>t</a:t>
                      </a:r>
                      <a:r>
                        <a:rPr lang="it-IT" sz="1100" baseline="-25000" dirty="0"/>
                        <a:t>3 </a:t>
                      </a:r>
                      <a:r>
                        <a:rPr lang="it-IT" sz="1100" dirty="0"/>
                        <a:t>= t</a:t>
                      </a:r>
                      <a:r>
                        <a:rPr lang="it-IT" sz="1100" baseline="-25000" dirty="0"/>
                        <a:t>2</a:t>
                      </a:r>
                      <a:r>
                        <a:rPr lang="it-IT" sz="1100" dirty="0"/>
                        <a:t> + 2 = t</a:t>
                      </a:r>
                      <a:r>
                        <a:rPr lang="it-IT" sz="1100" baseline="-25000" dirty="0"/>
                        <a:t>1</a:t>
                      </a:r>
                      <a:r>
                        <a:rPr lang="it-IT" sz="1100" dirty="0"/>
                        <a:t> + 3</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kern="1200" dirty="0">
                          <a:solidFill>
                            <a:schemeClr val="tx1"/>
                          </a:solidFill>
                          <a:latin typeface="+mn-lt"/>
                          <a:ea typeface="+mn-ea"/>
                          <a:cs typeface="+mn-cs"/>
                        </a:rPr>
                        <a:t>t</a:t>
                      </a:r>
                      <a:r>
                        <a:rPr lang="it-IT" sz="1100" b="1" kern="1200" baseline="-25000" dirty="0">
                          <a:solidFill>
                            <a:schemeClr val="tx1"/>
                          </a:solidFill>
                          <a:latin typeface="+mn-lt"/>
                          <a:ea typeface="+mn-ea"/>
                          <a:cs typeface="+mn-cs"/>
                        </a:rPr>
                        <a:t>3</a:t>
                      </a:r>
                      <a:r>
                        <a:rPr lang="it-IT" sz="1100" b="1" kern="1200" dirty="0">
                          <a:solidFill>
                            <a:schemeClr val="tx1"/>
                          </a:solidFill>
                          <a:latin typeface="+mn-lt"/>
                          <a:ea typeface="+mn-ea"/>
                          <a:cs typeface="+mn-cs"/>
                        </a:rPr>
                        <a:t> = t</a:t>
                      </a:r>
                      <a:r>
                        <a:rPr lang="it-IT" sz="1100" b="1" kern="1200" baseline="-25000" dirty="0">
                          <a:solidFill>
                            <a:schemeClr val="tx1"/>
                          </a:solidFill>
                          <a:latin typeface="+mn-lt"/>
                          <a:ea typeface="+mn-ea"/>
                          <a:cs typeface="+mn-cs"/>
                        </a:rPr>
                        <a:t>2 </a:t>
                      </a:r>
                      <a:r>
                        <a:rPr lang="it-IT" sz="1100" b="1" kern="1200" dirty="0">
                          <a:solidFill>
                            <a:schemeClr val="tx1"/>
                          </a:solidFill>
                          <a:latin typeface="+mn-lt"/>
                          <a:ea typeface="+mn-ea"/>
                          <a:cs typeface="+mn-cs"/>
                        </a:rPr>
                        <a:t>= t</a:t>
                      </a:r>
                      <a:r>
                        <a:rPr lang="it-IT" sz="1100" b="1" kern="1200" baseline="-25000" dirty="0">
                          <a:solidFill>
                            <a:schemeClr val="tx1"/>
                          </a:solidFill>
                          <a:latin typeface="+mn-lt"/>
                          <a:ea typeface="+mn-ea"/>
                          <a:cs typeface="+mn-cs"/>
                        </a:rPr>
                        <a:t>1 </a:t>
                      </a:r>
                      <a:r>
                        <a:rPr lang="it-IT" sz="1100" b="1" kern="1200" dirty="0">
                          <a:solidFill>
                            <a:schemeClr val="tx1"/>
                          </a:solidFill>
                          <a:latin typeface="+mn-lt"/>
                          <a:ea typeface="+mn-ea"/>
                          <a:cs typeface="+mn-cs"/>
                        </a:rPr>
                        <a:t>+ 1 </a:t>
                      </a:r>
                      <a:endParaRPr lang="it-IT" sz="11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t</a:t>
                      </a:r>
                      <a:r>
                        <a:rPr lang="it-IT" sz="1100" b="0" i="0" u="none" strike="noStrike" kern="1200" baseline="-25000" dirty="0">
                          <a:solidFill>
                            <a:schemeClr val="tx1"/>
                          </a:solidFill>
                          <a:latin typeface="+mn-lt"/>
                          <a:ea typeface="+mn-ea"/>
                          <a:cs typeface="+mn-cs"/>
                        </a:rPr>
                        <a:t>3 </a:t>
                      </a:r>
                      <a:r>
                        <a:rPr lang="it-IT" sz="1100" b="0" i="0" u="none" strike="noStrike" kern="1200" baseline="0" dirty="0">
                          <a:solidFill>
                            <a:schemeClr val="tx1"/>
                          </a:solidFill>
                          <a:latin typeface="+mn-lt"/>
                          <a:ea typeface="+mn-ea"/>
                          <a:cs typeface="+mn-cs"/>
                        </a:rPr>
                        <a:t>= t</a:t>
                      </a:r>
                      <a:r>
                        <a:rPr lang="it-IT" sz="1100" b="0" i="0" u="none" strike="noStrike" kern="1200" baseline="-25000" dirty="0">
                          <a:solidFill>
                            <a:schemeClr val="tx1"/>
                          </a:solidFill>
                          <a:latin typeface="+mn-lt"/>
                          <a:ea typeface="+mn-ea"/>
                          <a:cs typeface="+mn-cs"/>
                        </a:rPr>
                        <a:t>2</a:t>
                      </a:r>
                      <a:r>
                        <a:rPr lang="it-IT" sz="1100" b="0" i="0" u="none" strike="noStrike" kern="1200" baseline="0" dirty="0">
                          <a:solidFill>
                            <a:schemeClr val="tx1"/>
                          </a:solidFill>
                          <a:latin typeface="+mn-lt"/>
                          <a:ea typeface="+mn-ea"/>
                          <a:cs typeface="+mn-cs"/>
                        </a:rPr>
                        <a:t> + 7 = t</a:t>
                      </a:r>
                      <a:r>
                        <a:rPr lang="it-IT" sz="1100" b="0" i="0" u="none" strike="noStrike" kern="1200" baseline="-25000" dirty="0">
                          <a:solidFill>
                            <a:schemeClr val="tx1"/>
                          </a:solidFill>
                          <a:latin typeface="+mn-lt"/>
                          <a:ea typeface="+mn-ea"/>
                          <a:cs typeface="+mn-cs"/>
                        </a:rPr>
                        <a:t>1 </a:t>
                      </a:r>
                      <a:r>
                        <a:rPr lang="it-IT" sz="1100" b="0" i="0" u="none" strike="noStrike" kern="1200" baseline="0" dirty="0">
                          <a:solidFill>
                            <a:schemeClr val="tx1"/>
                          </a:solidFill>
                          <a:latin typeface="+mn-lt"/>
                          <a:ea typeface="+mn-ea"/>
                          <a:cs typeface="+mn-cs"/>
                        </a:rPr>
                        <a:t>+ 8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kern="1200" dirty="0">
                          <a:solidFill>
                            <a:schemeClr val="tx1"/>
                          </a:solidFill>
                          <a:latin typeface="+mn-lt"/>
                          <a:ea typeface="+mn-ea"/>
                          <a:cs typeface="+mn-cs"/>
                        </a:rPr>
                        <a:t>t</a:t>
                      </a:r>
                      <a:r>
                        <a:rPr lang="it-IT" sz="1100" b="1" kern="1200" baseline="-25000" dirty="0">
                          <a:solidFill>
                            <a:schemeClr val="tx1"/>
                          </a:solidFill>
                          <a:latin typeface="+mn-lt"/>
                          <a:ea typeface="+mn-ea"/>
                          <a:cs typeface="+mn-cs"/>
                        </a:rPr>
                        <a:t>3</a:t>
                      </a:r>
                      <a:r>
                        <a:rPr lang="it-IT" sz="1100" b="1" kern="1200" dirty="0">
                          <a:solidFill>
                            <a:schemeClr val="tx1"/>
                          </a:solidFill>
                          <a:latin typeface="+mn-lt"/>
                          <a:ea typeface="+mn-ea"/>
                          <a:cs typeface="+mn-cs"/>
                        </a:rPr>
                        <a:t> = t</a:t>
                      </a:r>
                      <a:r>
                        <a:rPr lang="it-IT" sz="1100" b="1" kern="1200" baseline="-25000" dirty="0">
                          <a:solidFill>
                            <a:schemeClr val="tx1"/>
                          </a:solidFill>
                          <a:latin typeface="+mn-lt"/>
                          <a:ea typeface="+mn-ea"/>
                          <a:cs typeface="+mn-cs"/>
                        </a:rPr>
                        <a:t>2  </a:t>
                      </a:r>
                      <a:r>
                        <a:rPr lang="it-IT" sz="1100" b="1" kern="1200" dirty="0">
                          <a:solidFill>
                            <a:schemeClr val="tx1"/>
                          </a:solidFill>
                          <a:latin typeface="+mn-lt"/>
                          <a:ea typeface="+mn-ea"/>
                          <a:cs typeface="+mn-cs"/>
                        </a:rPr>
                        <a:t>+ 4 = t</a:t>
                      </a:r>
                      <a:r>
                        <a:rPr lang="it-IT" sz="1100" b="1" kern="1200" baseline="-25000" dirty="0">
                          <a:solidFill>
                            <a:schemeClr val="tx1"/>
                          </a:solidFill>
                          <a:latin typeface="+mn-lt"/>
                          <a:ea typeface="+mn-ea"/>
                          <a:cs typeface="+mn-cs"/>
                        </a:rPr>
                        <a:t>1 </a:t>
                      </a:r>
                      <a:r>
                        <a:rPr lang="it-IT" sz="1100" b="1" kern="1200" dirty="0">
                          <a:solidFill>
                            <a:schemeClr val="tx1"/>
                          </a:solidFill>
                          <a:latin typeface="+mn-lt"/>
                          <a:ea typeface="+mn-ea"/>
                          <a:cs typeface="+mn-cs"/>
                        </a:rPr>
                        <a:t>+ 5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2188969134"/>
                  </a:ext>
                </a:extLst>
              </a:tr>
              <a:tr h="370840">
                <a:tc>
                  <a:txBody>
                    <a:bodyPr/>
                    <a:lstStyle/>
                    <a:p>
                      <a:pPr algn="ctr"/>
                      <a:r>
                        <a:rPr lang="it-IT" sz="1200" b="1" dirty="0"/>
                        <a:t>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t-IT" sz="1100" dirty="0"/>
                        <a:t>L’operatore Donor, ricevuta la notifica di accettazione tecnica da parte dell’operatore Donating o decorso il termine del silenzio assenso, in corrispondenza della DAC effettua il </a:t>
                      </a:r>
                      <a:r>
                        <a:rPr lang="it-IT" sz="1100" dirty="0" err="1"/>
                        <a:t>cut</a:t>
                      </a:r>
                      <a:r>
                        <a:rPr lang="it-IT" sz="1100" dirty="0"/>
                        <a:t>-over nella fascia oraria dalle 6:00 </a:t>
                      </a:r>
                      <a:r>
                        <a:rPr lang="it-IT" sz="1100" dirty="0" err="1"/>
                        <a:t>am</a:t>
                      </a:r>
                      <a:r>
                        <a:rPr lang="it-IT" sz="1100" dirty="0"/>
                        <a:t> alle 9:00 </a:t>
                      </a:r>
                      <a:r>
                        <a:rPr lang="it-IT" sz="1100" dirty="0" err="1"/>
                        <a:t>am</a:t>
                      </a:r>
                      <a:r>
                        <a:rPr lang="it-IT" sz="1100" dirty="0"/>
                        <a:t> inviando, in corrispondenza del termine delle operazioni, la notifica di espletamento della procedura di Service Provider Portability al Recipient ed al Donating.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it-IT" sz="1100" dirty="0">
                          <a:solidFill>
                            <a:schemeClr val="tx1"/>
                          </a:solidFill>
                        </a:rPr>
                        <a:t>Il Donor, nel caso non abbia ricevuta il KO dal Donating entro </a:t>
                      </a:r>
                      <a:r>
                        <a:rPr lang="it-IT" sz="1100" kern="1200" dirty="0">
                          <a:solidFill>
                            <a:schemeClr val="tx1"/>
                          </a:solidFill>
                          <a:latin typeface="+mn-lt"/>
                          <a:ea typeface="+mn-ea"/>
                          <a:cs typeface="+mn-cs"/>
                        </a:rPr>
                        <a:t>le </a:t>
                      </a:r>
                      <a:r>
                        <a:rPr lang="it-IT" sz="1100" strike="noStrike" baseline="0" dirty="0">
                          <a:solidFill>
                            <a:schemeClr val="tx1"/>
                          </a:solidFill>
                        </a:rPr>
                        <a:t>18:00</a:t>
                      </a:r>
                      <a:r>
                        <a:rPr lang="it-IT" sz="1100" dirty="0">
                          <a:solidFill>
                            <a:schemeClr val="tx1"/>
                          </a:solidFill>
                        </a:rPr>
                        <a:t> di t</a:t>
                      </a:r>
                      <a:r>
                        <a:rPr lang="it-IT" sz="1100" baseline="-25000" dirty="0">
                          <a:solidFill>
                            <a:schemeClr val="tx1"/>
                          </a:solidFill>
                        </a:rPr>
                        <a:t>3</a:t>
                      </a:r>
                      <a:r>
                        <a:rPr lang="it-IT" sz="1100" dirty="0">
                          <a:solidFill>
                            <a:schemeClr val="tx1"/>
                          </a:solidFill>
                        </a:rPr>
                        <a:t>, in corrispondenza della DAC effettua il </a:t>
                      </a:r>
                      <a:r>
                        <a:rPr lang="it-IT" sz="1100" dirty="0" err="1">
                          <a:solidFill>
                            <a:schemeClr val="tx1"/>
                          </a:solidFill>
                        </a:rPr>
                        <a:t>cut</a:t>
                      </a:r>
                      <a:r>
                        <a:rPr lang="it-IT" sz="1100" dirty="0">
                          <a:solidFill>
                            <a:schemeClr val="tx1"/>
                          </a:solidFill>
                        </a:rPr>
                        <a:t>-over nella fascia oraria dalle 6:00 </a:t>
                      </a:r>
                      <a:r>
                        <a:rPr lang="it-IT" sz="1100" dirty="0" err="1">
                          <a:solidFill>
                            <a:schemeClr val="tx1"/>
                          </a:solidFill>
                        </a:rPr>
                        <a:t>am</a:t>
                      </a:r>
                      <a:r>
                        <a:rPr lang="it-IT" sz="1100" dirty="0">
                          <a:solidFill>
                            <a:schemeClr val="tx1"/>
                          </a:solidFill>
                        </a:rPr>
                        <a:t> alle 9:00 </a:t>
                      </a:r>
                      <a:r>
                        <a:rPr lang="it-IT" sz="1100" dirty="0" err="1">
                          <a:solidFill>
                            <a:schemeClr val="tx1"/>
                          </a:solidFill>
                        </a:rPr>
                        <a:t>am</a:t>
                      </a:r>
                      <a:r>
                        <a:rPr lang="it-IT" sz="1100" dirty="0">
                          <a:solidFill>
                            <a:schemeClr val="tx1"/>
                          </a:solidFill>
                        </a:rPr>
                        <a:t> inviando, in corrispondenza del termine delle operazioni, la notifica di espletamento della NP al Recipient ed al Donating. </a:t>
                      </a:r>
                    </a:p>
                    <a:p>
                      <a:r>
                        <a:rPr lang="it-IT" sz="1100" dirty="0">
                          <a:solidFill>
                            <a:schemeClr val="tx1"/>
                          </a:solidFill>
                        </a:rPr>
                        <a:t>Il Donating effettua:</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dirty="0">
                          <a:solidFill>
                            <a:schemeClr val="tx1"/>
                          </a:solidFill>
                        </a:rPr>
                        <a:t>le attività tecniche di deconfigurazione delle numerazioni sulla propria rete nella fascia oraria dalle 6:00 </a:t>
                      </a:r>
                      <a:r>
                        <a:rPr lang="it-IT" sz="1100" dirty="0" err="1">
                          <a:solidFill>
                            <a:schemeClr val="tx1"/>
                          </a:solidFill>
                        </a:rPr>
                        <a:t>am</a:t>
                      </a:r>
                      <a:r>
                        <a:rPr lang="it-IT" sz="1100" dirty="0">
                          <a:solidFill>
                            <a:schemeClr val="tx1"/>
                          </a:solidFill>
                        </a:rPr>
                        <a:t> alle 9:00 </a:t>
                      </a:r>
                      <a:r>
                        <a:rPr lang="it-IT" sz="1100" dirty="0" err="1">
                          <a:solidFill>
                            <a:schemeClr val="tx1"/>
                          </a:solidFill>
                        </a:rPr>
                        <a:t>am</a:t>
                      </a:r>
                      <a:r>
                        <a:rPr lang="it-IT" sz="1100" dirty="0">
                          <a:solidFill>
                            <a:schemeClr val="tx1"/>
                          </a:solidFill>
                        </a:rPr>
                        <a:t> della DAC </a:t>
                      </a:r>
                    </a:p>
                    <a:p>
                      <a:pPr marL="171450" indent="-171450">
                        <a:buFont typeface="Arial" panose="020B0604020202020204" pitchFamily="34" charset="0"/>
                        <a:buChar char="•"/>
                      </a:pPr>
                      <a:r>
                        <a:rPr lang="it-IT" sz="1100" dirty="0">
                          <a:solidFill>
                            <a:schemeClr val="tx1"/>
                          </a:solidFill>
                        </a:rPr>
                        <a:t>ove previsto, la cessazione amministrativa, a far data dalla DAC, dei numeri oggetto di NP</a:t>
                      </a:r>
                      <a:endParaRPr lang="it-IT" sz="1100" dirty="0">
                        <a:solidFill>
                          <a:srgbClr val="0070C0"/>
                        </a:solidFill>
                      </a:endParaRP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kern="1200" dirty="0">
                          <a:solidFill>
                            <a:srgbClr val="0070C0"/>
                          </a:solidFill>
                          <a:latin typeface="+mn-lt"/>
                          <a:ea typeface="+mn-ea"/>
                          <a:cs typeface="+mn-cs"/>
                        </a:rPr>
                        <a:t>l’Invio della notifica di espletamento della NP al </a:t>
                      </a:r>
                      <a:r>
                        <a:rPr lang="it-IT" sz="1100" kern="1200" dirty="0" err="1">
                          <a:solidFill>
                            <a:srgbClr val="0070C0"/>
                          </a:solidFill>
                          <a:latin typeface="+mn-lt"/>
                          <a:ea typeface="+mn-ea"/>
                          <a:cs typeface="+mn-cs"/>
                        </a:rPr>
                        <a:t>Donor</a:t>
                      </a:r>
                      <a:r>
                        <a:rPr lang="it-IT" sz="1100" kern="1200" dirty="0">
                          <a:solidFill>
                            <a:srgbClr val="0070C0"/>
                          </a:solidFill>
                          <a:latin typeface="+mn-lt"/>
                          <a:ea typeface="+mn-ea"/>
                          <a:cs typeface="+mn-cs"/>
                        </a:rPr>
                        <a:t> che a sua volta la invia al </a:t>
                      </a:r>
                      <a:r>
                        <a:rPr lang="it-IT" sz="1100" kern="1200" dirty="0" err="1">
                          <a:solidFill>
                            <a:srgbClr val="0070C0"/>
                          </a:solidFill>
                          <a:latin typeface="+mn-lt"/>
                          <a:ea typeface="+mn-ea"/>
                          <a:cs typeface="+mn-cs"/>
                        </a:rPr>
                        <a:t>Recipient</a:t>
                      </a:r>
                      <a:r>
                        <a:rPr lang="it-IT" sz="1100" kern="1200" dirty="0">
                          <a:solidFill>
                            <a:srgbClr val="0070C0"/>
                          </a:solidFill>
                          <a:latin typeface="+mn-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DAC ≥ t</a:t>
                      </a:r>
                      <a:r>
                        <a:rPr lang="it-IT" sz="1100" b="0" i="0" u="none" strike="noStrike" kern="1200" baseline="-25000" dirty="0">
                          <a:solidFill>
                            <a:schemeClr val="tx1"/>
                          </a:solidFill>
                          <a:latin typeface="+mn-lt"/>
                          <a:ea typeface="+mn-ea"/>
                          <a:cs typeface="+mn-cs"/>
                        </a:rPr>
                        <a:t>3</a:t>
                      </a:r>
                      <a:r>
                        <a:rPr lang="it-IT" sz="1100" b="0" i="0" u="none" strike="noStrike" kern="1200" baseline="0" dirty="0">
                          <a:solidFill>
                            <a:schemeClr val="tx1"/>
                          </a:solidFill>
                          <a:latin typeface="+mn-lt"/>
                          <a:ea typeface="+mn-ea"/>
                          <a:cs typeface="+mn-cs"/>
                        </a:rPr>
                        <a:t> + 5 </a:t>
                      </a:r>
                    </a:p>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 t</a:t>
                      </a:r>
                      <a:r>
                        <a:rPr lang="it-IT" sz="1100" b="0" i="0" u="none" strike="noStrike" kern="1200" baseline="-25000" dirty="0">
                          <a:solidFill>
                            <a:schemeClr val="tx1"/>
                          </a:solidFill>
                          <a:latin typeface="+mn-lt"/>
                          <a:ea typeface="+mn-ea"/>
                          <a:cs typeface="+mn-cs"/>
                        </a:rPr>
                        <a:t>0</a:t>
                      </a:r>
                      <a:r>
                        <a:rPr lang="it-IT" sz="1100" b="0" i="0" u="none" strike="noStrike" kern="1200" baseline="0" dirty="0">
                          <a:solidFill>
                            <a:schemeClr val="tx1"/>
                          </a:solidFill>
                          <a:latin typeface="+mn-lt"/>
                          <a:ea typeface="+mn-ea"/>
                          <a:cs typeface="+mn-cs"/>
                        </a:rPr>
                        <a:t> + 9</a:t>
                      </a:r>
                      <a:endParaRPr lang="it-IT" sz="1350" b="0" i="0" u="none" strike="noStrike" kern="1200" baseline="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i="0" u="none" strike="noStrike" kern="1200" baseline="0" dirty="0">
                          <a:solidFill>
                            <a:schemeClr val="tx1"/>
                          </a:solidFill>
                          <a:latin typeface="+mn-lt"/>
                          <a:ea typeface="+mn-ea"/>
                          <a:cs typeface="+mn-cs"/>
                        </a:rPr>
                        <a:t>DAC ≥ t</a:t>
                      </a:r>
                      <a:r>
                        <a:rPr lang="it-IT" sz="1100" b="1" i="0" u="none" strike="noStrike" kern="1200" baseline="-25000" dirty="0">
                          <a:solidFill>
                            <a:schemeClr val="tx1"/>
                          </a:solidFill>
                          <a:latin typeface="+mn-lt"/>
                          <a:ea typeface="+mn-ea"/>
                          <a:cs typeface="+mn-cs"/>
                        </a:rPr>
                        <a:t>3</a:t>
                      </a:r>
                      <a:r>
                        <a:rPr lang="it-IT" sz="1100" b="1" i="0" u="none" strike="noStrike" kern="1200" baseline="0" dirty="0">
                          <a:solidFill>
                            <a:schemeClr val="tx1"/>
                          </a:solidFill>
                          <a:latin typeface="+mn-lt"/>
                          <a:ea typeface="+mn-ea"/>
                          <a:cs typeface="+mn-cs"/>
                        </a:rPr>
                        <a:t> + 1 = t</a:t>
                      </a:r>
                      <a:r>
                        <a:rPr lang="it-IT" sz="1100" b="1" i="0" u="none" strike="noStrike" kern="1200" baseline="-25000" dirty="0">
                          <a:solidFill>
                            <a:schemeClr val="tx1"/>
                          </a:solidFill>
                          <a:latin typeface="+mn-lt"/>
                          <a:ea typeface="+mn-ea"/>
                          <a:cs typeface="+mn-cs"/>
                        </a:rPr>
                        <a:t>0</a:t>
                      </a:r>
                      <a:r>
                        <a:rPr lang="it-IT" sz="1100" b="1" i="0" u="none" strike="noStrike" kern="1200" baseline="0" dirty="0">
                          <a:solidFill>
                            <a:schemeClr val="tx1"/>
                          </a:solidFill>
                          <a:latin typeface="+mn-lt"/>
                          <a:ea typeface="+mn-ea"/>
                          <a:cs typeface="+mn-cs"/>
                        </a:rPr>
                        <a:t> + 3</a:t>
                      </a:r>
                      <a:endParaRPr lang="it-IT" sz="1100" b="1"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DAC ≥ t</a:t>
                      </a:r>
                      <a:r>
                        <a:rPr lang="it-IT" sz="1100" b="0" i="0" u="none" strike="noStrike" kern="1200" baseline="-25000" dirty="0">
                          <a:solidFill>
                            <a:schemeClr val="tx1"/>
                          </a:solidFill>
                          <a:latin typeface="+mn-lt"/>
                          <a:ea typeface="+mn-ea"/>
                          <a:cs typeface="+mn-cs"/>
                        </a:rPr>
                        <a:t>3</a:t>
                      </a:r>
                      <a:r>
                        <a:rPr lang="it-IT" sz="1100" b="0" i="0" u="none" strike="noStrike" kern="1200" baseline="0" dirty="0">
                          <a:solidFill>
                            <a:schemeClr val="tx1"/>
                          </a:solidFill>
                          <a:latin typeface="+mn-lt"/>
                          <a:ea typeface="+mn-ea"/>
                          <a:cs typeface="+mn-cs"/>
                        </a:rPr>
                        <a:t> + 5 </a:t>
                      </a:r>
                    </a:p>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0" i="0" u="none" strike="noStrike" kern="1200" baseline="0" dirty="0">
                          <a:solidFill>
                            <a:schemeClr val="tx1"/>
                          </a:solidFill>
                          <a:latin typeface="+mn-lt"/>
                          <a:ea typeface="+mn-ea"/>
                          <a:cs typeface="+mn-cs"/>
                        </a:rPr>
                        <a:t>= t</a:t>
                      </a:r>
                      <a:r>
                        <a:rPr lang="it-IT" sz="1100" b="0" i="0" u="none" strike="noStrike" kern="1200" baseline="-25000" dirty="0">
                          <a:solidFill>
                            <a:schemeClr val="tx1"/>
                          </a:solidFill>
                          <a:latin typeface="+mn-lt"/>
                          <a:ea typeface="+mn-ea"/>
                          <a:cs typeface="+mn-cs"/>
                        </a:rPr>
                        <a:t>0 </a:t>
                      </a:r>
                      <a:r>
                        <a:rPr lang="it-IT" sz="1100" b="0" i="0" u="none" strike="noStrike" kern="1200" baseline="0" dirty="0">
                          <a:solidFill>
                            <a:schemeClr val="tx1"/>
                          </a:solidFill>
                          <a:latin typeface="+mn-lt"/>
                          <a:ea typeface="+mn-ea"/>
                          <a:cs typeface="+mn-cs"/>
                        </a:rPr>
                        <a:t>+ 14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i="0" u="none" strike="noStrike" kern="1200" baseline="0" dirty="0">
                          <a:solidFill>
                            <a:schemeClr val="tx1"/>
                          </a:solidFill>
                          <a:latin typeface="+mn-lt"/>
                          <a:ea typeface="+mn-ea"/>
                          <a:cs typeface="+mn-cs"/>
                        </a:rPr>
                        <a:t>DAC ≥ t</a:t>
                      </a:r>
                      <a:r>
                        <a:rPr lang="it-IT" sz="1100" b="1" i="0" u="none" strike="noStrike" kern="1200" baseline="-25000" dirty="0">
                          <a:solidFill>
                            <a:schemeClr val="tx1"/>
                          </a:solidFill>
                          <a:latin typeface="+mn-lt"/>
                          <a:ea typeface="+mn-ea"/>
                          <a:cs typeface="+mn-cs"/>
                        </a:rPr>
                        <a:t>3</a:t>
                      </a:r>
                      <a:r>
                        <a:rPr lang="it-IT" sz="1100" b="1" i="0" u="none" strike="noStrike" kern="1200" baseline="0" dirty="0">
                          <a:solidFill>
                            <a:schemeClr val="tx1"/>
                          </a:solidFill>
                          <a:latin typeface="+mn-lt"/>
                          <a:ea typeface="+mn-ea"/>
                          <a:cs typeface="+mn-cs"/>
                        </a:rPr>
                        <a:t> + 4 = t</a:t>
                      </a:r>
                      <a:r>
                        <a:rPr lang="it-IT" sz="1100" b="1" i="0" u="none" strike="noStrike" kern="1200" baseline="-25000" dirty="0">
                          <a:solidFill>
                            <a:schemeClr val="tx1"/>
                          </a:solidFill>
                          <a:latin typeface="+mn-lt"/>
                          <a:ea typeface="+mn-ea"/>
                          <a:cs typeface="+mn-cs"/>
                        </a:rPr>
                        <a:t>0</a:t>
                      </a:r>
                      <a:r>
                        <a:rPr lang="it-IT" sz="1100" b="1" i="0" u="none" strike="noStrike" kern="1200" baseline="0" dirty="0">
                          <a:solidFill>
                            <a:schemeClr val="tx1"/>
                          </a:solidFill>
                          <a:latin typeface="+mn-lt"/>
                          <a:ea typeface="+mn-ea"/>
                          <a:cs typeface="+mn-cs"/>
                        </a:rPr>
                        <a:t> + 10 </a:t>
                      </a:r>
                      <a:endParaRPr lang="it-IT" sz="1100" b="1"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3703480279"/>
                  </a:ext>
                </a:extLst>
              </a:tr>
            </a:tbl>
          </a:graphicData>
        </a:graphic>
      </p:graphicFrame>
      <p:sp>
        <p:nvSpPr>
          <p:cNvPr id="5" name="Title 1">
            <a:extLst>
              <a:ext uri="{FF2B5EF4-FFF2-40B4-BE49-F238E27FC236}">
                <a16:creationId xmlns:a16="http://schemas.microsoft.com/office/drawing/2014/main" id="{CEF6C7F0-D95C-4867-968E-5F8A6A93AE08}"/>
              </a:ext>
            </a:extLst>
          </p:cNvPr>
          <p:cNvSpPr txBox="1">
            <a:spLocks/>
          </p:cNvSpPr>
          <p:nvPr/>
        </p:nvSpPr>
        <p:spPr bwMode="auto">
          <a:xfrm>
            <a:off x="164592" y="244071"/>
            <a:ext cx="11383561"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6. Modifiche alle tempistiche del processo di NP pura (Art. 1) (2/4)</a:t>
            </a:r>
            <a:endParaRPr lang="en-US" dirty="0"/>
          </a:p>
        </p:txBody>
      </p:sp>
    </p:spTree>
    <p:extLst>
      <p:ext uri="{BB962C8B-B14F-4D97-AF65-F5344CB8AC3E}">
        <p14:creationId xmlns:p14="http://schemas.microsoft.com/office/powerpoint/2010/main" val="26307740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ella 6">
            <a:extLst>
              <a:ext uri="{FF2B5EF4-FFF2-40B4-BE49-F238E27FC236}">
                <a16:creationId xmlns:a16="http://schemas.microsoft.com/office/drawing/2014/main" id="{847E86A9-4DC8-4929-999B-F06064B913D6}"/>
              </a:ext>
            </a:extLst>
          </p:cNvPr>
          <p:cNvGraphicFramePr>
            <a:graphicFrameLocks noGrp="1"/>
          </p:cNvGraphicFramePr>
          <p:nvPr>
            <p:extLst>
              <p:ext uri="{D42A27DB-BD31-4B8C-83A1-F6EECF244321}">
                <p14:modId xmlns:p14="http://schemas.microsoft.com/office/powerpoint/2010/main" val="1271064011"/>
              </p:ext>
            </p:extLst>
          </p:nvPr>
        </p:nvGraphicFramePr>
        <p:xfrm>
          <a:off x="484277" y="797905"/>
          <a:ext cx="11223446" cy="2937529"/>
        </p:xfrm>
        <a:graphic>
          <a:graphicData uri="http://schemas.openxmlformats.org/drawingml/2006/table">
            <a:tbl>
              <a:tblPr firstRow="1" firstCol="1" bandRow="1">
                <a:tableStyleId>{69012ECD-51FC-41F1-AA8D-1B2483CD663E}</a:tableStyleId>
              </a:tblPr>
              <a:tblGrid>
                <a:gridCol w="1045605">
                  <a:extLst>
                    <a:ext uri="{9D8B030D-6E8A-4147-A177-3AD203B41FA5}">
                      <a16:colId xmlns:a16="http://schemas.microsoft.com/office/drawing/2014/main" val="3328255787"/>
                    </a:ext>
                  </a:extLst>
                </a:gridCol>
                <a:gridCol w="1261956">
                  <a:extLst>
                    <a:ext uri="{9D8B030D-6E8A-4147-A177-3AD203B41FA5}">
                      <a16:colId xmlns:a16="http://schemas.microsoft.com/office/drawing/2014/main" val="812780304"/>
                    </a:ext>
                  </a:extLst>
                </a:gridCol>
                <a:gridCol w="8915885">
                  <a:extLst>
                    <a:ext uri="{9D8B030D-6E8A-4147-A177-3AD203B41FA5}">
                      <a16:colId xmlns:a16="http://schemas.microsoft.com/office/drawing/2014/main" val="148187178"/>
                    </a:ext>
                  </a:extLst>
                </a:gridCol>
              </a:tblGrid>
              <a:tr h="290248">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170634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mn-lt"/>
                        </a:rPr>
                        <a:t>A</a:t>
                      </a:r>
                    </a:p>
                    <a:p>
                      <a:pPr marL="0" marR="0" lvl="0" indent="0" algn="ctr" defTabSz="685800" rtl="0" eaLnBrk="1" fontAlgn="auto" latinLnBrk="0" hangingPunct="1">
                        <a:lnSpc>
                          <a:spcPct val="100000"/>
                        </a:lnSpc>
                        <a:spcBef>
                          <a:spcPts val="0"/>
                        </a:spcBef>
                        <a:spcAft>
                          <a:spcPts val="0"/>
                        </a:spcAft>
                        <a:buClrTx/>
                        <a:buSzTx/>
                        <a:buFontTx/>
                        <a:buNone/>
                        <a:tabLst/>
                        <a:defRPr/>
                      </a:pPr>
                      <a:endParaRPr lang="it-IT" sz="1000" dirty="0">
                        <a:solidFill>
                          <a:schemeClr val="tx1"/>
                        </a:solidFill>
                        <a:latin typeface="+mn-lt"/>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it-IT" sz="1000" dirty="0">
                        <a:solidFill>
                          <a:schemeClr val="tx1"/>
                        </a:solidFill>
                        <a:latin typeface="+mn-lt"/>
                      </a:endParaRPr>
                    </a:p>
                  </a:txBody>
                  <a:tcPr/>
                </a:tc>
                <a:tc>
                  <a:txBody>
                    <a:bodyPr/>
                    <a:lstStyle/>
                    <a:p>
                      <a:pPr algn="ctr"/>
                      <a:r>
                        <a:rPr lang="it-IT" sz="1000" b="0" kern="1200" dirty="0">
                          <a:solidFill>
                            <a:schemeClr val="tx1"/>
                          </a:solidFill>
                          <a:latin typeface="+mn-lt"/>
                          <a:ea typeface="+mn-ea"/>
                          <a:cs typeface="+mn-cs"/>
                        </a:rPr>
                        <a:t>TIM</a:t>
                      </a:r>
                    </a:p>
                    <a:p>
                      <a:pPr algn="ctr"/>
                      <a:r>
                        <a:rPr lang="it-IT" sz="1000" b="0" kern="1200" dirty="0">
                          <a:solidFill>
                            <a:schemeClr val="tx1"/>
                          </a:solidFill>
                          <a:latin typeface="+mn-lt"/>
                          <a:ea typeface="+mn-ea"/>
                          <a:cs typeface="+mn-cs"/>
                        </a:rPr>
                        <a:t>Vodafone</a:t>
                      </a:r>
                    </a:p>
                    <a:p>
                      <a:pPr algn="ctr"/>
                      <a:r>
                        <a:rPr lang="it-IT" sz="1000" b="0" kern="1200" dirty="0" err="1">
                          <a:solidFill>
                            <a:schemeClr val="tx1"/>
                          </a:solidFill>
                          <a:latin typeface="+mn-lt"/>
                          <a:ea typeface="+mn-ea"/>
                          <a:cs typeface="+mn-cs"/>
                        </a:rPr>
                        <a:t>Vianova</a:t>
                      </a:r>
                      <a:endParaRPr lang="it-IT" sz="1000" b="0" kern="1200" dirty="0">
                        <a:solidFill>
                          <a:schemeClr val="tx1"/>
                        </a:solidFill>
                        <a:latin typeface="+mn-lt"/>
                        <a:ea typeface="+mn-ea"/>
                        <a:cs typeface="+mn-cs"/>
                      </a:endParaRPr>
                    </a:p>
                    <a:p>
                      <a:pPr algn="ctr"/>
                      <a:r>
                        <a:rPr lang="it-IT" sz="1000" b="0" kern="1200" dirty="0">
                          <a:solidFill>
                            <a:schemeClr val="tx1"/>
                          </a:solidFill>
                          <a:latin typeface="+mn-lt"/>
                          <a:ea typeface="+mn-ea"/>
                          <a:cs typeface="+mn-cs"/>
                        </a:rPr>
                        <a:t>Tiscali</a:t>
                      </a:r>
                    </a:p>
                    <a:p>
                      <a:pPr algn="ctr"/>
                      <a:r>
                        <a:rPr lang="it-IT" sz="1000" b="0" kern="1200" dirty="0" err="1">
                          <a:solidFill>
                            <a:schemeClr val="tx1"/>
                          </a:solidFill>
                          <a:latin typeface="+mn-lt"/>
                          <a:ea typeface="+mn-ea"/>
                          <a:cs typeface="+mn-cs"/>
                        </a:rPr>
                        <a:t>Sky</a:t>
                      </a:r>
                      <a:endParaRPr lang="it-IT" sz="1000" b="0" kern="1200" dirty="0">
                        <a:solidFill>
                          <a:schemeClr val="tx1"/>
                        </a:solidFill>
                        <a:latin typeface="+mn-lt"/>
                        <a:ea typeface="+mn-ea"/>
                        <a:cs typeface="+mn-cs"/>
                      </a:endParaRPr>
                    </a:p>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b="0" kern="1200" dirty="0">
                          <a:solidFill>
                            <a:schemeClr val="tx1"/>
                          </a:solidFill>
                          <a:latin typeface="+mn-lt"/>
                          <a:ea typeface="+mn-ea"/>
                          <a:cs typeface="+mn-cs"/>
                        </a:rPr>
                        <a:t>Fastweb, TWT, ILIAD</a:t>
                      </a:r>
                    </a:p>
                    <a:p>
                      <a:pPr algn="ctr"/>
                      <a:endParaRPr lang="it-IT" sz="1000" b="0" kern="1200" dirty="0">
                        <a:solidFill>
                          <a:srgbClr val="FF3399"/>
                        </a:solidFill>
                        <a:latin typeface="+mn-lt"/>
                        <a:ea typeface="+mn-ea"/>
                        <a:cs typeface="+mn-cs"/>
                      </a:endParaRPr>
                    </a:p>
                    <a:p>
                      <a:pPr algn="ctr"/>
                      <a:endParaRPr lang="it-IT" sz="1000" b="0" kern="1200" dirty="0">
                        <a:solidFill>
                          <a:schemeClr val="tx1"/>
                        </a:solidFill>
                        <a:latin typeface="+mn-lt"/>
                        <a:ea typeface="+mn-ea"/>
                        <a:cs typeface="+mn-cs"/>
                      </a:endParaRPr>
                    </a:p>
                  </a:txBody>
                  <a:tcPr/>
                </a:tc>
                <a:tc>
                  <a:txBody>
                    <a:bodyPr/>
                    <a:lstStyle/>
                    <a:p>
                      <a:pPr algn="just"/>
                      <a:r>
                        <a:rPr lang="it-IT" sz="1000" b="0" kern="1200" dirty="0">
                          <a:solidFill>
                            <a:schemeClr val="tx1"/>
                          </a:solidFill>
                          <a:latin typeface="+mn-lt"/>
                          <a:ea typeface="+mn-ea"/>
                          <a:cs typeface="+mn-cs"/>
                          <a:sym typeface="Wingdings" panose="05000000000000000000" pitchFamily="2" charset="2"/>
                        </a:rPr>
                        <a:t>Si propone di eliminare per il solo processo di NP pura il controllo </a:t>
                      </a:r>
                      <a:r>
                        <a:rPr lang="it-IT" sz="1000" b="1" kern="1200" dirty="0">
                          <a:solidFill>
                            <a:schemeClr val="tx1"/>
                          </a:solidFill>
                          <a:latin typeface="+mn-lt"/>
                          <a:ea typeface="+mn-ea"/>
                          <a:cs typeface="+mn-cs"/>
                          <a:sym typeface="Wingdings" panose="05000000000000000000" pitchFamily="2" charset="2"/>
                        </a:rPr>
                        <a:t>sulla capacità di evasione ed il relativo scarto.</a:t>
                      </a:r>
                    </a:p>
                    <a:p>
                      <a:pPr algn="just"/>
                      <a:r>
                        <a:rPr lang="it-IT" sz="1000" b="0" kern="1200" dirty="0">
                          <a:solidFill>
                            <a:schemeClr val="tx1"/>
                          </a:solidFill>
                          <a:latin typeface="+mn-lt"/>
                          <a:ea typeface="+mn-ea"/>
                          <a:cs typeface="+mn-cs"/>
                          <a:sym typeface="Wingdings" panose="05000000000000000000" pitchFamily="2" charset="2"/>
                        </a:rPr>
                        <a:t>Nel caso fosse mantenuto tale controllo occorrerebbe definire in dettaglio:</a:t>
                      </a:r>
                    </a:p>
                    <a:p>
                      <a:pPr marL="285750" indent="-192088" algn="just">
                        <a:buFont typeface="Arial" panose="020B0604020202020204" pitchFamily="34" charset="0"/>
                        <a:buChar char="•"/>
                      </a:pPr>
                      <a:r>
                        <a:rPr lang="it-IT" sz="1000" b="0" kern="1200" dirty="0">
                          <a:solidFill>
                            <a:schemeClr val="tx1"/>
                          </a:solidFill>
                          <a:latin typeface="+mn-lt"/>
                          <a:ea typeface="+mn-ea"/>
                          <a:cs typeface="+mn-cs"/>
                          <a:sym typeface="Wingdings" panose="05000000000000000000" pitchFamily="2" charset="2"/>
                        </a:rPr>
                        <a:t>le modalità con cui l’operatore  comunica il proprio </a:t>
                      </a:r>
                      <a:r>
                        <a:rPr lang="it-IT" sz="1000" b="0" kern="1200" dirty="0" err="1">
                          <a:solidFill>
                            <a:schemeClr val="tx1"/>
                          </a:solidFill>
                          <a:latin typeface="+mn-lt"/>
                          <a:ea typeface="+mn-ea"/>
                          <a:cs typeface="+mn-cs"/>
                          <a:sym typeface="Wingdings" panose="05000000000000000000" pitchFamily="2" charset="2"/>
                        </a:rPr>
                        <a:t>cap</a:t>
                      </a:r>
                      <a:r>
                        <a:rPr lang="it-IT" sz="1000" b="0" kern="1200" dirty="0">
                          <a:solidFill>
                            <a:schemeClr val="tx1"/>
                          </a:solidFill>
                          <a:latin typeface="+mn-lt"/>
                          <a:ea typeface="+mn-ea"/>
                          <a:cs typeface="+mn-cs"/>
                          <a:sym typeface="Wingdings" panose="05000000000000000000" pitchFamily="2" charset="2"/>
                        </a:rPr>
                        <a:t> e a chi va comunicato</a:t>
                      </a:r>
                    </a:p>
                    <a:p>
                      <a:pPr marL="285750" indent="-192088" algn="just">
                        <a:buFont typeface="Arial" panose="020B0604020202020204" pitchFamily="34" charset="0"/>
                        <a:buChar char="•"/>
                      </a:pPr>
                      <a:r>
                        <a:rPr lang="it-IT" sz="1000" b="0" kern="1200" dirty="0">
                          <a:solidFill>
                            <a:schemeClr val="tx1"/>
                          </a:solidFill>
                          <a:latin typeface="+mn-lt"/>
                          <a:ea typeface="+mn-ea"/>
                          <a:cs typeface="+mn-cs"/>
                          <a:sym typeface="Wingdings" panose="05000000000000000000" pitchFamily="2" charset="2"/>
                        </a:rPr>
                        <a:t>chi provvede a verificare tale </a:t>
                      </a:r>
                      <a:r>
                        <a:rPr lang="it-IT" sz="1000" b="0" kern="1200" dirty="0" err="1">
                          <a:solidFill>
                            <a:schemeClr val="tx1"/>
                          </a:solidFill>
                          <a:latin typeface="+mn-lt"/>
                          <a:ea typeface="+mn-ea"/>
                          <a:cs typeface="+mn-cs"/>
                          <a:sym typeface="Wingdings" panose="05000000000000000000" pitchFamily="2" charset="2"/>
                        </a:rPr>
                        <a:t>cap</a:t>
                      </a:r>
                      <a:endParaRPr lang="it-IT" sz="1000" b="0" kern="1200" dirty="0">
                        <a:solidFill>
                          <a:schemeClr val="tx1"/>
                        </a:solidFill>
                        <a:latin typeface="+mn-lt"/>
                        <a:ea typeface="+mn-ea"/>
                        <a:cs typeface="+mn-cs"/>
                        <a:sym typeface="Wingdings" panose="05000000000000000000" pitchFamily="2" charset="2"/>
                      </a:endParaRPr>
                    </a:p>
                    <a:p>
                      <a:pPr marL="285750" indent="-192088" algn="just">
                        <a:buFont typeface="Arial" panose="020B0604020202020204" pitchFamily="34" charset="0"/>
                        <a:buChar char="•"/>
                      </a:pPr>
                      <a:r>
                        <a:rPr lang="it-IT" sz="1000" b="0" kern="1200" dirty="0">
                          <a:solidFill>
                            <a:schemeClr val="tx1"/>
                          </a:solidFill>
                          <a:latin typeface="+mn-lt"/>
                          <a:ea typeface="+mn-ea"/>
                          <a:cs typeface="+mn-cs"/>
                          <a:sym typeface="Wingdings" panose="05000000000000000000" pitchFamily="2" charset="2"/>
                        </a:rPr>
                        <a:t>le relative modalità e periodicità di aggiornamento</a:t>
                      </a:r>
                    </a:p>
                    <a:p>
                      <a:pPr marL="285750" indent="-192088" algn="just">
                        <a:buFont typeface="Arial" panose="020B0604020202020204" pitchFamily="34" charset="0"/>
                        <a:buChar char="•"/>
                      </a:pPr>
                      <a:r>
                        <a:rPr lang="it-IT" sz="1000" b="0" kern="1200" dirty="0">
                          <a:solidFill>
                            <a:schemeClr val="tx1"/>
                          </a:solidFill>
                          <a:latin typeface="+mn-lt"/>
                          <a:ea typeface="+mn-ea"/>
                          <a:cs typeface="+mn-cs"/>
                          <a:sym typeface="Wingdings" panose="05000000000000000000" pitchFamily="2" charset="2"/>
                        </a:rPr>
                        <a:t>l’algoritmo che ciascun operatore deve implementare per ripartire la propria capacità di evasione tra i vari operatori</a:t>
                      </a:r>
                    </a:p>
                    <a:p>
                      <a:pPr marL="0" indent="0" algn="just">
                        <a:buFont typeface="Arial" panose="020B0604020202020204" pitchFamily="34" charset="0"/>
                        <a:buNone/>
                      </a:pPr>
                      <a:r>
                        <a:rPr lang="it-IT" sz="1000" b="0" kern="1200" dirty="0">
                          <a:solidFill>
                            <a:schemeClr val="tx1"/>
                          </a:solidFill>
                          <a:latin typeface="+mn-lt"/>
                          <a:ea typeface="+mn-ea"/>
                          <a:cs typeface="+mn-cs"/>
                          <a:sym typeface="Wingdings" panose="05000000000000000000" pitchFamily="2" charset="2"/>
                        </a:rPr>
                        <a:t>Ciò allo scopo di evitare che:</a:t>
                      </a:r>
                    </a:p>
                    <a:p>
                      <a:pPr marL="285750" indent="-192088" algn="just">
                        <a:buFont typeface="Arial" panose="020B0604020202020204" pitchFamily="34" charset="0"/>
                        <a:buChar char="•"/>
                      </a:pPr>
                      <a:r>
                        <a:rPr lang="it-IT" sz="1000" b="0" kern="1200" dirty="0">
                          <a:solidFill>
                            <a:schemeClr val="tx1"/>
                          </a:solidFill>
                          <a:latin typeface="+mn-lt"/>
                          <a:ea typeface="+mn-ea"/>
                          <a:cs typeface="+mn-cs"/>
                          <a:sym typeface="Wingdings" panose="05000000000000000000" pitchFamily="2" charset="2"/>
                        </a:rPr>
                        <a:t>vengano prodotti scarti arbitrari che rallentano il processo di NP </a:t>
                      </a:r>
                    </a:p>
                    <a:p>
                      <a:pPr marL="285750" indent="-192088" algn="just">
                        <a:buFont typeface="Arial" panose="020B0604020202020204" pitchFamily="34" charset="0"/>
                        <a:buChar char="•"/>
                      </a:pPr>
                      <a:r>
                        <a:rPr lang="it-IT" sz="1000" b="0" kern="1200" dirty="0">
                          <a:solidFill>
                            <a:schemeClr val="tx1"/>
                          </a:solidFill>
                          <a:latin typeface="+mn-lt"/>
                          <a:ea typeface="+mn-ea"/>
                          <a:cs typeface="+mn-cs"/>
                          <a:sym typeface="Wingdings" panose="05000000000000000000" pitchFamily="2" charset="2"/>
                        </a:rPr>
                        <a:t>si debba a valle degli scarti, avviare un’interlocuzione con i singoli operatori che rischierebbe di non risolvere il problema in assenza di procedura/algoritmi definiti.</a:t>
                      </a:r>
                    </a:p>
                    <a:p>
                      <a:pPr marL="0" indent="0" algn="just">
                        <a:buFont typeface="Arial" panose="020B0604020202020204" pitchFamily="34" charset="0"/>
                        <a:buNone/>
                      </a:pPr>
                      <a:r>
                        <a:rPr lang="it-IT" sz="1000" b="0" kern="1200" dirty="0">
                          <a:solidFill>
                            <a:schemeClr val="tx1"/>
                          </a:solidFill>
                          <a:latin typeface="+mn-lt"/>
                          <a:ea typeface="+mn-ea"/>
                          <a:cs typeface="+mn-cs"/>
                          <a:sym typeface="Wingdings" panose="05000000000000000000" pitchFamily="2" charset="2"/>
                        </a:rPr>
                        <a:t>Inoltre se si mantenesse lo scarto occorrerebbe avere evidenza degli algoritmi implementati dagli OAO.</a:t>
                      </a:r>
                    </a:p>
                  </a:txBody>
                  <a:tcPr/>
                </a:tc>
                <a:extLst>
                  <a:ext uri="{0D108BD9-81ED-4DB2-BD59-A6C34878D82A}">
                    <a16:rowId xmlns:a16="http://schemas.microsoft.com/office/drawing/2014/main" val="3487815395"/>
                  </a:ext>
                </a:extLst>
              </a:tr>
              <a:tr h="397946">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white"/>
                          </a:solidFill>
                          <a:effectLst/>
                          <a:uLnTx/>
                          <a:uFillTx/>
                          <a:latin typeface="+mn-lt"/>
                          <a:ea typeface="+mn-ea"/>
                          <a:cs typeface="+mn-cs"/>
                        </a:rPr>
                        <a:t>Riscontro AGCOM</a:t>
                      </a:r>
                    </a:p>
                  </a:txBody>
                  <a:tcPr>
                    <a:solidFill>
                      <a:srgbClr val="6C8471"/>
                    </a:solidFill>
                  </a:tcPr>
                </a:tc>
                <a:tc hMerge="1">
                  <a:txBody>
                    <a:bodyPr/>
                    <a:lstStyle/>
                    <a:p>
                      <a:pPr algn="ctr"/>
                      <a:endParaRPr lang="it-IT" sz="1000" b="0" kern="1200" dirty="0">
                        <a:solidFill>
                          <a:schemeClr val="tx1"/>
                        </a:solidFill>
                        <a:latin typeface="+mn-lt"/>
                        <a:ea typeface="+mn-ea"/>
                        <a:cs typeface="+mn-cs"/>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1" i="0" u="none" strike="noStrike" kern="1200" baseline="0" dirty="0">
                          <a:solidFill>
                            <a:schemeClr val="tx1"/>
                          </a:solidFill>
                          <a:latin typeface="+mn-lt"/>
                          <a:ea typeface="+mn-ea"/>
                          <a:cs typeface="+mn-cs"/>
                        </a:rPr>
                        <a:t>Si ritiene che, mantenendo l’attuale modalità di scambio delle notifiche e nel rispetto dei principi di correttezza e buona fede, la verifica sulla capacità di evasione per le richieste di NP pura possa essere rimossa. 	</a:t>
                      </a:r>
                    </a:p>
                  </a:txBody>
                  <a:tcPr/>
                </a:tc>
                <a:extLst>
                  <a:ext uri="{0D108BD9-81ED-4DB2-BD59-A6C34878D82A}">
                    <a16:rowId xmlns:a16="http://schemas.microsoft.com/office/drawing/2014/main" val="2497572307"/>
                  </a:ext>
                </a:extLst>
              </a:tr>
              <a:tr h="40768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mn-lt"/>
                        </a:rPr>
                        <a:t>B</a:t>
                      </a:r>
                    </a:p>
                  </a:txBody>
                  <a:tcPr/>
                </a:tc>
                <a:tc>
                  <a:txBody>
                    <a:bodyPr/>
                    <a:lstStyle/>
                    <a:p>
                      <a:pPr algn="ctr"/>
                      <a:r>
                        <a:rPr lang="it-IT" sz="1000" b="0" kern="1200" dirty="0" err="1">
                          <a:solidFill>
                            <a:schemeClr val="tx1"/>
                          </a:solidFill>
                          <a:latin typeface="+mn-lt"/>
                          <a:ea typeface="+mn-ea"/>
                          <a:cs typeface="+mn-cs"/>
                        </a:rPr>
                        <a:t>WindTre</a:t>
                      </a:r>
                      <a:r>
                        <a:rPr lang="it-IT" sz="1000" b="0" kern="1200" dirty="0">
                          <a:solidFill>
                            <a:schemeClr val="tx1"/>
                          </a:solidFill>
                          <a:latin typeface="+mn-lt"/>
                          <a:ea typeface="+mn-ea"/>
                          <a:cs typeface="+mn-cs"/>
                        </a:rPr>
                        <a:t>, </a:t>
                      </a:r>
                      <a:r>
                        <a:rPr lang="it-IT" sz="1000" b="0" kern="1200" dirty="0" err="1">
                          <a:solidFill>
                            <a:schemeClr val="tx1"/>
                          </a:solidFill>
                          <a:latin typeface="+mn-lt"/>
                          <a:ea typeface="+mn-ea"/>
                          <a:cs typeface="+mn-cs"/>
                        </a:rPr>
                        <a:t>Irideos</a:t>
                      </a:r>
                      <a:r>
                        <a:rPr lang="it-IT" sz="1000" b="0" kern="1200" dirty="0">
                          <a:solidFill>
                            <a:srgbClr val="0099FF"/>
                          </a:solidFill>
                          <a:latin typeface="+mn-lt"/>
                          <a:ea typeface="+mn-ea"/>
                          <a:cs typeface="+mn-cs"/>
                        </a:rPr>
                        <a:t>, </a:t>
                      </a:r>
                      <a:r>
                        <a:rPr lang="it-IT" sz="1000" b="0" kern="1200" dirty="0">
                          <a:solidFill>
                            <a:schemeClr val="tx1"/>
                          </a:solidFill>
                          <a:latin typeface="+mn-lt"/>
                          <a:ea typeface="+mn-ea"/>
                          <a:cs typeface="+mn-cs"/>
                        </a:rPr>
                        <a:t>Eolo, Colt, </a:t>
                      </a:r>
                      <a:r>
                        <a:rPr lang="it-IT" sz="1000" b="0" kern="1200" dirty="0" err="1">
                          <a:solidFill>
                            <a:schemeClr val="tx1"/>
                          </a:solidFill>
                          <a:latin typeface="+mn-lt"/>
                          <a:ea typeface="+mn-ea"/>
                          <a:cs typeface="+mn-cs"/>
                        </a:rPr>
                        <a:t>Intred</a:t>
                      </a:r>
                      <a:endParaRPr lang="it-IT" sz="1000" b="0" kern="1200" dirty="0">
                        <a:solidFill>
                          <a:schemeClr val="tx1"/>
                        </a:solidFill>
                        <a:latin typeface="+mn-lt"/>
                        <a:ea typeface="+mn-ea"/>
                        <a:cs typeface="+mn-cs"/>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000" kern="1200" dirty="0">
                          <a:solidFill>
                            <a:schemeClr val="tx1"/>
                          </a:solidFill>
                          <a:effectLst/>
                          <a:latin typeface="+mn-lt"/>
                          <a:ea typeface="+mn-ea"/>
                          <a:cs typeface="+mn-cs"/>
                        </a:rPr>
                        <a:t> Ritengono che si debba mantenere il controllo della capacità  attualmente in essere </a:t>
                      </a:r>
                    </a:p>
                  </a:txBody>
                  <a:tcPr/>
                </a:tc>
                <a:extLst>
                  <a:ext uri="{0D108BD9-81ED-4DB2-BD59-A6C34878D82A}">
                    <a16:rowId xmlns:a16="http://schemas.microsoft.com/office/drawing/2014/main" val="282357042"/>
                  </a:ext>
                </a:extLst>
              </a:tr>
            </a:tbl>
          </a:graphicData>
        </a:graphic>
      </p:graphicFrame>
      <p:sp>
        <p:nvSpPr>
          <p:cNvPr id="6" name="Title 1">
            <a:extLst>
              <a:ext uri="{FF2B5EF4-FFF2-40B4-BE49-F238E27FC236}">
                <a16:creationId xmlns:a16="http://schemas.microsoft.com/office/drawing/2014/main" id="{3A1F538C-074C-4404-A507-769BEA179F33}"/>
              </a:ext>
            </a:extLst>
          </p:cNvPr>
          <p:cNvSpPr txBox="1">
            <a:spLocks/>
          </p:cNvSpPr>
          <p:nvPr/>
        </p:nvSpPr>
        <p:spPr bwMode="auto">
          <a:xfrm>
            <a:off x="164592" y="244071"/>
            <a:ext cx="11383561"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6. Modifiche alle tempistiche del processo di NP pura (Art. 1) (3/4)</a:t>
            </a:r>
            <a:endParaRPr lang="en-US" dirty="0"/>
          </a:p>
        </p:txBody>
      </p:sp>
      <p:sp>
        <p:nvSpPr>
          <p:cNvPr id="12" name="Rettangolo 11">
            <a:extLst>
              <a:ext uri="{FF2B5EF4-FFF2-40B4-BE49-F238E27FC236}">
                <a16:creationId xmlns:a16="http://schemas.microsoft.com/office/drawing/2014/main" id="{5C948659-B28E-4913-BF08-5505C15F6B80}"/>
              </a:ext>
            </a:extLst>
          </p:cNvPr>
          <p:cNvSpPr/>
          <p:nvPr/>
        </p:nvSpPr>
        <p:spPr>
          <a:xfrm>
            <a:off x="409509" y="517563"/>
            <a:ext cx="10893725" cy="307777"/>
          </a:xfrm>
          <a:prstGeom prst="rect">
            <a:avLst/>
          </a:prstGeom>
        </p:spPr>
        <p:txBody>
          <a:bodyPr wrap="square">
            <a:spAutoFit/>
          </a:bodyPr>
          <a:lstStyle/>
          <a:p>
            <a:r>
              <a:rPr lang="it-IT" sz="1400" b="1" dirty="0">
                <a:solidFill>
                  <a:srgbClr val="FF0000"/>
                </a:solidFill>
              </a:rPr>
              <a:t>6.2 Capacità di evasione</a:t>
            </a:r>
          </a:p>
        </p:txBody>
      </p:sp>
      <p:graphicFrame>
        <p:nvGraphicFramePr>
          <p:cNvPr id="13" name="Tabella 6">
            <a:extLst>
              <a:ext uri="{FF2B5EF4-FFF2-40B4-BE49-F238E27FC236}">
                <a16:creationId xmlns:a16="http://schemas.microsoft.com/office/drawing/2014/main" id="{8473BFD4-1562-4C00-91E9-95890E5A6B42}"/>
              </a:ext>
            </a:extLst>
          </p:cNvPr>
          <p:cNvGraphicFramePr>
            <a:graphicFrameLocks noGrp="1"/>
          </p:cNvGraphicFramePr>
          <p:nvPr>
            <p:extLst>
              <p:ext uri="{D42A27DB-BD31-4B8C-83A1-F6EECF244321}">
                <p14:modId xmlns:p14="http://schemas.microsoft.com/office/powerpoint/2010/main" val="2349140078"/>
              </p:ext>
            </p:extLst>
          </p:nvPr>
        </p:nvGraphicFramePr>
        <p:xfrm>
          <a:off x="484277" y="4145000"/>
          <a:ext cx="11223446" cy="2499360"/>
        </p:xfrm>
        <a:graphic>
          <a:graphicData uri="http://schemas.openxmlformats.org/drawingml/2006/table">
            <a:tbl>
              <a:tblPr firstRow="1" firstCol="1" bandRow="1">
                <a:tableStyleId>{69012ECD-51FC-41F1-AA8D-1B2483CD663E}</a:tableStyleId>
              </a:tblPr>
              <a:tblGrid>
                <a:gridCol w="1058482">
                  <a:extLst>
                    <a:ext uri="{9D8B030D-6E8A-4147-A177-3AD203B41FA5}">
                      <a16:colId xmlns:a16="http://schemas.microsoft.com/office/drawing/2014/main" val="3328255787"/>
                    </a:ext>
                  </a:extLst>
                </a:gridCol>
                <a:gridCol w="966977">
                  <a:extLst>
                    <a:ext uri="{9D8B030D-6E8A-4147-A177-3AD203B41FA5}">
                      <a16:colId xmlns:a16="http://schemas.microsoft.com/office/drawing/2014/main" val="812780304"/>
                    </a:ext>
                  </a:extLst>
                </a:gridCol>
                <a:gridCol w="9197987">
                  <a:extLst>
                    <a:ext uri="{9D8B030D-6E8A-4147-A177-3AD203B41FA5}">
                      <a16:colId xmlns:a16="http://schemas.microsoft.com/office/drawing/2014/main" val="148187178"/>
                    </a:ext>
                  </a:extLst>
                </a:gridCol>
              </a:tblGrid>
              <a:tr h="279451">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90015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mn-lt"/>
                        </a:rPr>
                        <a:t>A</a:t>
                      </a:r>
                    </a:p>
                  </a:txBody>
                  <a:tcPr/>
                </a:tc>
                <a:tc>
                  <a:txBody>
                    <a:bodyPr/>
                    <a:lstStyle/>
                    <a:p>
                      <a:pPr algn="ctr"/>
                      <a:r>
                        <a:rPr lang="it-IT" sz="1000" b="0" kern="1200" dirty="0">
                          <a:solidFill>
                            <a:schemeClr val="tx1"/>
                          </a:solidFill>
                          <a:latin typeface="+mn-lt"/>
                          <a:ea typeface="+mn-ea"/>
                          <a:cs typeface="+mn-cs"/>
                        </a:rPr>
                        <a:t>TIM</a:t>
                      </a:r>
                    </a:p>
                  </a:txBody>
                  <a:tcPr/>
                </a:tc>
                <a:tc>
                  <a:txBody>
                    <a:bodyPr/>
                    <a:lstStyle/>
                    <a:p>
                      <a:pPr marL="0" indent="0" algn="just">
                        <a:buFont typeface="Arial" panose="020B0604020202020204" pitchFamily="34" charset="0"/>
                        <a:buNone/>
                      </a:pPr>
                      <a:r>
                        <a:rPr lang="it-IT" sz="1000" b="1" kern="1200" dirty="0">
                          <a:solidFill>
                            <a:schemeClr val="tx1"/>
                          </a:solidFill>
                          <a:latin typeface="+mn-lt"/>
                          <a:ea typeface="+mn-ea"/>
                          <a:cs typeface="+mn-cs"/>
                          <a:sym typeface="Wingdings" panose="05000000000000000000" pitchFamily="2" charset="2"/>
                        </a:rPr>
                        <a:t>Casi semplici e complessi</a:t>
                      </a:r>
                    </a:p>
                    <a:p>
                      <a:pPr marL="0" indent="0" algn="just">
                        <a:buFont typeface="Arial" panose="020B0604020202020204" pitchFamily="34" charset="0"/>
                        <a:buNone/>
                      </a:pPr>
                      <a:r>
                        <a:rPr lang="it-IT" sz="1000" b="0" kern="1200" dirty="0">
                          <a:solidFill>
                            <a:schemeClr val="tx1"/>
                          </a:solidFill>
                          <a:latin typeface="+mn-lt"/>
                          <a:ea typeface="+mn-ea"/>
                          <a:cs typeface="+mn-cs"/>
                          <a:sym typeface="Wingdings" panose="05000000000000000000" pitchFamily="2" charset="2"/>
                        </a:rPr>
                        <a:t>Si propone di </a:t>
                      </a:r>
                      <a:r>
                        <a:rPr lang="it-IT" sz="1000" b="1" kern="1200" dirty="0">
                          <a:solidFill>
                            <a:schemeClr val="tx1"/>
                          </a:solidFill>
                          <a:latin typeface="+mn-lt"/>
                          <a:ea typeface="+mn-ea"/>
                          <a:cs typeface="+mn-cs"/>
                          <a:sym typeface="Wingdings" panose="05000000000000000000" pitchFamily="2" charset="2"/>
                        </a:rPr>
                        <a:t>inserire per tutti i Donor una franchigia del 5% relativa allo SLA sul totale degli ordini di NP espletati a DAC.</a:t>
                      </a:r>
                    </a:p>
                    <a:p>
                      <a:pPr marL="0" indent="0" algn="just">
                        <a:buFont typeface="Arial" panose="020B0604020202020204" pitchFamily="34" charset="0"/>
                        <a:buNone/>
                      </a:pPr>
                      <a:r>
                        <a:rPr lang="it-IT" sz="1000" b="0" kern="1200" dirty="0">
                          <a:solidFill>
                            <a:schemeClr val="tx1"/>
                          </a:solidFill>
                          <a:latin typeface="+mn-lt"/>
                          <a:ea typeface="+mn-ea"/>
                          <a:cs typeface="+mn-cs"/>
                          <a:sym typeface="Wingdings" panose="05000000000000000000" pitchFamily="2" charset="2"/>
                        </a:rPr>
                        <a:t>L’introduzione della franchigia è necessaria per gestire </a:t>
                      </a:r>
                    </a:p>
                    <a:p>
                      <a:pPr marL="171450" indent="-171450" algn="just">
                        <a:buFont typeface="Arial" panose="020B0604020202020204" pitchFamily="34" charset="0"/>
                        <a:buChar char="•"/>
                      </a:pPr>
                      <a:r>
                        <a:rPr lang="it-IT" sz="1000" b="0" kern="1200" dirty="0">
                          <a:solidFill>
                            <a:schemeClr val="tx1"/>
                          </a:solidFill>
                          <a:latin typeface="+mn-lt"/>
                          <a:ea typeface="+mn-ea"/>
                          <a:cs typeface="+mn-cs"/>
                          <a:sym typeface="Wingdings" panose="05000000000000000000" pitchFamily="2" charset="2"/>
                        </a:rPr>
                        <a:t>situazioni in cui la </a:t>
                      </a:r>
                      <a:r>
                        <a:rPr lang="it-IT" sz="1000" b="0" kern="1200" dirty="0">
                          <a:solidFill>
                            <a:schemeClr val="tx1"/>
                          </a:solidFill>
                          <a:latin typeface="+mn-lt"/>
                          <a:ea typeface="+mn-ea"/>
                          <a:cs typeface="+mn-cs"/>
                        </a:rPr>
                        <a:t>configurazione automatica della NP fallisca (e conseguentemente le attività debbano essere svolte in modalità semiautomatica) </a:t>
                      </a:r>
                    </a:p>
                    <a:p>
                      <a:pPr marL="171450" indent="-171450" algn="just">
                        <a:buFont typeface="Arial" panose="020B0604020202020204" pitchFamily="34" charset="0"/>
                        <a:buChar char="•"/>
                      </a:pPr>
                      <a:r>
                        <a:rPr lang="it-IT" sz="1000" b="0" kern="1200" dirty="0">
                          <a:solidFill>
                            <a:schemeClr val="tx1"/>
                          </a:solidFill>
                          <a:latin typeface="+mn-lt"/>
                          <a:ea typeface="+mn-ea"/>
                          <a:cs typeface="+mn-cs"/>
                          <a:sym typeface="Wingdings" panose="05000000000000000000" pitchFamily="2" charset="2"/>
                        </a:rPr>
                        <a:t>eventuali fermi dei sistemi che in un processo industriale possono ragionevolmente verificarsi (ad es: installazioni di release di solito notturne per non avere impatti sugli OAO).</a:t>
                      </a:r>
                    </a:p>
                  </a:txBody>
                  <a:tcPr/>
                </a:tc>
                <a:extLst>
                  <a:ext uri="{0D108BD9-81ED-4DB2-BD59-A6C34878D82A}">
                    <a16:rowId xmlns:a16="http://schemas.microsoft.com/office/drawing/2014/main" val="4242990015"/>
                  </a:ext>
                </a:extLst>
              </a:tr>
              <a:tr h="54201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latin typeface="+mn-lt"/>
                        </a:rPr>
                        <a:t>B</a:t>
                      </a:r>
                    </a:p>
                  </a:txBody>
                  <a:tcPr/>
                </a:tc>
                <a:tc>
                  <a:txBody>
                    <a:bodyPr/>
                    <a:lstStyle/>
                    <a:p>
                      <a:pPr algn="ctr"/>
                      <a:r>
                        <a:rPr lang="it-IT" sz="1000" b="0" kern="1200" dirty="0">
                          <a:solidFill>
                            <a:schemeClr val="tx1"/>
                          </a:solidFill>
                          <a:latin typeface="+mn-lt"/>
                          <a:ea typeface="+mn-ea"/>
                          <a:cs typeface="+mn-cs"/>
                        </a:rPr>
                        <a:t>COLT</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000" b="0" kern="1200" dirty="0">
                          <a:solidFill>
                            <a:schemeClr val="tx1"/>
                          </a:solidFill>
                          <a:latin typeface="+mn-lt"/>
                          <a:ea typeface="+mn-ea"/>
                          <a:cs typeface="+mn-cs"/>
                          <a:sym typeface="Wingdings" panose="05000000000000000000" pitchFamily="2" charset="2"/>
                        </a:rPr>
                        <a:t>Non si concorda con l’inserimento di una franchigia. Eventuali problemi tecnici che possono verificarsi in fase di espletamento dell’NP, hanno carattere eccezionale e non richiedono la previsione di una franchigia. Il verificarsi di dette problematiche, per la natura eccezionale di tali eventi, dovrebbero in ogni caso essere gestiti nel minore tempo possibile poiché determinano un disservizio per la clientela finale, con una importanza maggiore per quella business. </a:t>
                      </a:r>
                    </a:p>
                  </a:txBody>
                  <a:tcPr/>
                </a:tc>
                <a:extLst>
                  <a:ext uri="{0D108BD9-81ED-4DB2-BD59-A6C34878D82A}">
                    <a16:rowId xmlns:a16="http://schemas.microsoft.com/office/drawing/2014/main" val="1776083173"/>
                  </a:ext>
                </a:extLst>
              </a:tr>
              <a:tr h="542015">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white"/>
                          </a:solidFill>
                          <a:effectLst/>
                          <a:uLnTx/>
                          <a:uFillTx/>
                          <a:latin typeface="+mn-lt"/>
                          <a:ea typeface="+mn-ea"/>
                          <a:cs typeface="+mn-cs"/>
                        </a:rPr>
                        <a:t>Riscontro AGCOM</a:t>
                      </a:r>
                    </a:p>
                  </a:txBody>
                  <a:tcPr>
                    <a:solidFill>
                      <a:srgbClr val="6C8471"/>
                    </a:solidFill>
                  </a:tcPr>
                </a:tc>
                <a:tc hMerge="1">
                  <a:txBody>
                    <a:bodyPr/>
                    <a:lstStyle/>
                    <a:p>
                      <a:pPr algn="ctr"/>
                      <a:endParaRPr lang="it-IT" sz="1000" b="0" kern="1200" dirty="0">
                        <a:solidFill>
                          <a:schemeClr val="tx1"/>
                        </a:solidFill>
                        <a:latin typeface="+mn-lt"/>
                        <a:ea typeface="+mn-ea"/>
                        <a:cs typeface="+mn-cs"/>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b="1" i="0" u="none" strike="noStrike" kern="1200" baseline="0" dirty="0">
                          <a:solidFill>
                            <a:schemeClr val="tx1"/>
                          </a:solidFill>
                          <a:latin typeface="+mn-lt"/>
                          <a:ea typeface="+mn-ea"/>
                          <a:cs typeface="+mn-cs"/>
                        </a:rPr>
                        <a:t>Tenuto conto della rilevanza della materia e delle conseguenze sull’utenza finale, non si ritiene opportuno introdurre una franchigia né per il </a:t>
                      </a:r>
                      <a:r>
                        <a:rPr lang="it-IT" sz="1200" b="1" i="0" u="none" strike="noStrike" kern="1200" baseline="0" dirty="0" err="1">
                          <a:solidFill>
                            <a:schemeClr val="tx1"/>
                          </a:solidFill>
                          <a:latin typeface="+mn-lt"/>
                          <a:ea typeface="+mn-ea"/>
                          <a:cs typeface="+mn-cs"/>
                        </a:rPr>
                        <a:t>donor</a:t>
                      </a:r>
                      <a:r>
                        <a:rPr lang="it-IT" sz="1200" b="1" i="0" u="none" strike="noStrike" kern="1200" baseline="0" dirty="0">
                          <a:solidFill>
                            <a:schemeClr val="tx1"/>
                          </a:solidFill>
                          <a:latin typeface="+mn-lt"/>
                          <a:ea typeface="+mn-ea"/>
                          <a:cs typeface="+mn-cs"/>
                        </a:rPr>
                        <a:t> né per gli operatori </a:t>
                      </a:r>
                      <a:r>
                        <a:rPr lang="it-IT" sz="1200" b="1" i="0" u="none" strike="noStrike" kern="1200" baseline="0" dirty="0" err="1">
                          <a:solidFill>
                            <a:schemeClr val="tx1"/>
                          </a:solidFill>
                          <a:latin typeface="+mn-lt"/>
                          <a:ea typeface="+mn-ea"/>
                          <a:cs typeface="+mn-cs"/>
                        </a:rPr>
                        <a:t>recipient</a:t>
                      </a:r>
                      <a:r>
                        <a:rPr lang="it-IT" sz="1200" b="1" i="0" u="none" strike="noStrike" kern="1200" baseline="0" dirty="0">
                          <a:solidFill>
                            <a:schemeClr val="tx1"/>
                          </a:solidFill>
                          <a:latin typeface="+mn-lt"/>
                          <a:ea typeface="+mn-ea"/>
                          <a:cs typeface="+mn-cs"/>
                        </a:rPr>
                        <a:t> e </a:t>
                      </a:r>
                      <a:r>
                        <a:rPr lang="it-IT" sz="1200" b="1" i="0" u="none" strike="noStrike" kern="1200" baseline="0" dirty="0" err="1">
                          <a:solidFill>
                            <a:schemeClr val="tx1"/>
                          </a:solidFill>
                          <a:latin typeface="+mn-lt"/>
                          <a:ea typeface="+mn-ea"/>
                          <a:cs typeface="+mn-cs"/>
                        </a:rPr>
                        <a:t>donating</a:t>
                      </a:r>
                      <a:r>
                        <a:rPr lang="it-IT" sz="1200" b="1" i="0" u="none" strike="noStrike" kern="1200" baseline="0" dirty="0">
                          <a:solidFill>
                            <a:schemeClr val="tx1"/>
                          </a:solidFill>
                          <a:latin typeface="+mn-lt"/>
                          <a:ea typeface="+mn-ea"/>
                          <a:cs typeface="+mn-cs"/>
                        </a:rPr>
                        <a:t>. Tutti gli operatori coinvolti nel passaggio devono dimensionarsi ed organizzarsi per poter effettuare le attività di competenza nelle tempistiche previste. 	</a:t>
                      </a:r>
                    </a:p>
                  </a:txBody>
                  <a:tcPr/>
                </a:tc>
                <a:extLst>
                  <a:ext uri="{0D108BD9-81ED-4DB2-BD59-A6C34878D82A}">
                    <a16:rowId xmlns:a16="http://schemas.microsoft.com/office/drawing/2014/main" val="2712212035"/>
                  </a:ext>
                </a:extLst>
              </a:tr>
            </a:tbl>
          </a:graphicData>
        </a:graphic>
      </p:graphicFrame>
      <p:sp>
        <p:nvSpPr>
          <p:cNvPr id="14" name="Rettangolo 13">
            <a:extLst>
              <a:ext uri="{FF2B5EF4-FFF2-40B4-BE49-F238E27FC236}">
                <a16:creationId xmlns:a16="http://schemas.microsoft.com/office/drawing/2014/main" id="{20FC6F78-3C90-4E5D-A49B-BB2DF8D2E7DC}"/>
              </a:ext>
            </a:extLst>
          </p:cNvPr>
          <p:cNvSpPr/>
          <p:nvPr/>
        </p:nvSpPr>
        <p:spPr>
          <a:xfrm>
            <a:off x="484277" y="3807238"/>
            <a:ext cx="10836125" cy="313035"/>
          </a:xfrm>
          <a:prstGeom prst="rect">
            <a:avLst/>
          </a:prstGeom>
        </p:spPr>
        <p:txBody>
          <a:bodyPr wrap="square">
            <a:spAutoFit/>
          </a:bodyPr>
          <a:lstStyle/>
          <a:p>
            <a:r>
              <a:rPr lang="it-IT" sz="1400" b="1" dirty="0">
                <a:solidFill>
                  <a:srgbClr val="FF0000"/>
                </a:solidFill>
              </a:rPr>
              <a:t>6.3 Franchigia</a:t>
            </a:r>
          </a:p>
        </p:txBody>
      </p:sp>
      <p:sp>
        <p:nvSpPr>
          <p:cNvPr id="10" name="Rettangolo 9">
            <a:extLst>
              <a:ext uri="{FF2B5EF4-FFF2-40B4-BE49-F238E27FC236}">
                <a16:creationId xmlns:a16="http://schemas.microsoft.com/office/drawing/2014/main" id="{6577346A-96CB-452D-AA69-764AB7F46A1E}"/>
              </a:ext>
            </a:extLst>
          </p:cNvPr>
          <p:cNvSpPr/>
          <p:nvPr/>
        </p:nvSpPr>
        <p:spPr>
          <a:xfrm>
            <a:off x="9783460" y="443586"/>
            <a:ext cx="1924263" cy="358877"/>
          </a:xfrm>
          <a:prstGeom prst="rect">
            <a:avLst/>
          </a:prstGeom>
          <a:solidFill>
            <a:srgbClr val="6C84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Chiuso da AGCOM</a:t>
            </a:r>
          </a:p>
        </p:txBody>
      </p:sp>
      <p:sp>
        <p:nvSpPr>
          <p:cNvPr id="16" name="Rettangolo 15">
            <a:extLst>
              <a:ext uri="{FF2B5EF4-FFF2-40B4-BE49-F238E27FC236}">
                <a16:creationId xmlns:a16="http://schemas.microsoft.com/office/drawing/2014/main" id="{BF660EE5-9156-4240-AFD0-156F6E8039C6}"/>
              </a:ext>
            </a:extLst>
          </p:cNvPr>
          <p:cNvSpPr/>
          <p:nvPr/>
        </p:nvSpPr>
        <p:spPr>
          <a:xfrm>
            <a:off x="484277" y="1121248"/>
            <a:ext cx="11223446" cy="2220200"/>
          </a:xfrm>
          <a:prstGeom prst="rect">
            <a:avLst/>
          </a:prstGeom>
          <a:noFill/>
          <a:ln w="76200">
            <a:solidFill>
              <a:srgbClr val="6C84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Rettangolo 16">
            <a:extLst>
              <a:ext uri="{FF2B5EF4-FFF2-40B4-BE49-F238E27FC236}">
                <a16:creationId xmlns:a16="http://schemas.microsoft.com/office/drawing/2014/main" id="{D432E56C-DC9A-4224-B748-7F3699707F2A}"/>
              </a:ext>
            </a:extLst>
          </p:cNvPr>
          <p:cNvSpPr/>
          <p:nvPr/>
        </p:nvSpPr>
        <p:spPr>
          <a:xfrm>
            <a:off x="9783460" y="3786123"/>
            <a:ext cx="1924263" cy="358877"/>
          </a:xfrm>
          <a:prstGeom prst="rect">
            <a:avLst/>
          </a:prstGeom>
          <a:solidFill>
            <a:srgbClr val="6C84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Chiuso da AGCOM</a:t>
            </a:r>
          </a:p>
        </p:txBody>
      </p:sp>
      <p:sp>
        <p:nvSpPr>
          <p:cNvPr id="18" name="Rettangolo 17">
            <a:extLst>
              <a:ext uri="{FF2B5EF4-FFF2-40B4-BE49-F238E27FC236}">
                <a16:creationId xmlns:a16="http://schemas.microsoft.com/office/drawing/2014/main" id="{176E6DDB-A190-4C29-AED8-D2CA0C777B05}"/>
              </a:ext>
            </a:extLst>
          </p:cNvPr>
          <p:cNvSpPr/>
          <p:nvPr/>
        </p:nvSpPr>
        <p:spPr>
          <a:xfrm>
            <a:off x="484277" y="5476672"/>
            <a:ext cx="11223446" cy="1137257"/>
          </a:xfrm>
          <a:prstGeom prst="rect">
            <a:avLst/>
          </a:prstGeom>
          <a:noFill/>
          <a:ln w="76200">
            <a:solidFill>
              <a:srgbClr val="6C84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3623996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ella 6">
            <a:extLst>
              <a:ext uri="{FF2B5EF4-FFF2-40B4-BE49-F238E27FC236}">
                <a16:creationId xmlns:a16="http://schemas.microsoft.com/office/drawing/2014/main" id="{847E86A9-4DC8-4929-999B-F06064B913D6}"/>
              </a:ext>
            </a:extLst>
          </p:cNvPr>
          <p:cNvGraphicFramePr>
            <a:graphicFrameLocks noGrp="1"/>
          </p:cNvGraphicFramePr>
          <p:nvPr>
            <p:extLst>
              <p:ext uri="{D42A27DB-BD31-4B8C-83A1-F6EECF244321}">
                <p14:modId xmlns:p14="http://schemas.microsoft.com/office/powerpoint/2010/main" val="4251075921"/>
              </p:ext>
            </p:extLst>
          </p:nvPr>
        </p:nvGraphicFramePr>
        <p:xfrm>
          <a:off x="438527" y="887815"/>
          <a:ext cx="11109626" cy="3106506"/>
        </p:xfrm>
        <a:graphic>
          <a:graphicData uri="http://schemas.openxmlformats.org/drawingml/2006/table">
            <a:tbl>
              <a:tblPr firstRow="1" firstCol="1" bandRow="1">
                <a:tableStyleId>{69012ECD-51FC-41F1-AA8D-1B2483CD663E}</a:tableStyleId>
              </a:tblPr>
              <a:tblGrid>
                <a:gridCol w="1047747">
                  <a:extLst>
                    <a:ext uri="{9D8B030D-6E8A-4147-A177-3AD203B41FA5}">
                      <a16:colId xmlns:a16="http://schemas.microsoft.com/office/drawing/2014/main" val="3328255787"/>
                    </a:ext>
                  </a:extLst>
                </a:gridCol>
                <a:gridCol w="1733581">
                  <a:extLst>
                    <a:ext uri="{9D8B030D-6E8A-4147-A177-3AD203B41FA5}">
                      <a16:colId xmlns:a16="http://schemas.microsoft.com/office/drawing/2014/main" val="812780304"/>
                    </a:ext>
                  </a:extLst>
                </a:gridCol>
                <a:gridCol w="8328298">
                  <a:extLst>
                    <a:ext uri="{9D8B030D-6E8A-4147-A177-3AD203B41FA5}">
                      <a16:colId xmlns:a16="http://schemas.microsoft.com/office/drawing/2014/main" val="148187178"/>
                    </a:ext>
                  </a:extLst>
                </a:gridCol>
              </a:tblGrid>
              <a:tr h="29260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79531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A</a:t>
                      </a:r>
                    </a:p>
                    <a:p>
                      <a:pPr marL="0" marR="0" lvl="0" indent="0" algn="ctr" defTabSz="685800" rtl="0" eaLnBrk="1" fontAlgn="auto" latinLnBrk="0" hangingPunct="1">
                        <a:lnSpc>
                          <a:spcPct val="100000"/>
                        </a:lnSpc>
                        <a:spcBef>
                          <a:spcPts val="0"/>
                        </a:spcBef>
                        <a:spcAft>
                          <a:spcPts val="0"/>
                        </a:spcAft>
                        <a:buClrTx/>
                        <a:buSzTx/>
                        <a:buFontTx/>
                        <a:buNone/>
                        <a:tabLst/>
                        <a:defRPr/>
                      </a:pPr>
                      <a:endParaRPr lang="it-IT" sz="1200" dirty="0">
                        <a:solidFill>
                          <a:schemeClr val="tx1"/>
                        </a:solidFill>
                        <a:latin typeface="+mn-lt"/>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it-IT" sz="1200" dirty="0">
                        <a:solidFill>
                          <a:schemeClr val="tx1"/>
                        </a:solidFill>
                        <a:latin typeface="+mn-lt"/>
                      </a:endParaRPr>
                    </a:p>
                  </a:txBody>
                  <a:tcPr/>
                </a:tc>
                <a:tc>
                  <a:txBody>
                    <a:bodyPr/>
                    <a:lstStyle/>
                    <a:p>
                      <a:pPr algn="ctr"/>
                      <a:r>
                        <a:rPr lang="it-IT" sz="1200" b="0" kern="1200" dirty="0">
                          <a:solidFill>
                            <a:schemeClr val="tx1"/>
                          </a:solidFill>
                          <a:latin typeface="+mn-lt"/>
                          <a:ea typeface="+mn-ea"/>
                          <a:cs typeface="+mn-cs"/>
                        </a:rPr>
                        <a:t>TIM, </a:t>
                      </a:r>
                      <a:r>
                        <a:rPr lang="it-IT" sz="1200" b="0" kern="1200" dirty="0" err="1">
                          <a:solidFill>
                            <a:schemeClr val="tx1"/>
                          </a:solidFill>
                          <a:latin typeface="+mn-lt"/>
                          <a:ea typeface="+mn-ea"/>
                          <a:cs typeface="+mn-cs"/>
                        </a:rPr>
                        <a:t>Vianova</a:t>
                      </a:r>
                      <a:r>
                        <a:rPr lang="it-IT" sz="1200" b="0" kern="1200" dirty="0">
                          <a:solidFill>
                            <a:schemeClr val="tx1"/>
                          </a:solidFill>
                          <a:latin typeface="+mn-lt"/>
                          <a:ea typeface="+mn-ea"/>
                          <a:cs typeface="+mn-cs"/>
                        </a:rPr>
                        <a:t>, COLT</a:t>
                      </a:r>
                    </a:p>
                    <a:p>
                      <a:pPr marL="0" marR="0" lvl="0" indent="0" algn="ctr" defTabSz="685800" rtl="0" eaLnBrk="1" fontAlgn="auto" latinLnBrk="0" hangingPunct="1">
                        <a:lnSpc>
                          <a:spcPct val="100000"/>
                        </a:lnSpc>
                        <a:spcBef>
                          <a:spcPts val="0"/>
                        </a:spcBef>
                        <a:spcAft>
                          <a:spcPts val="0"/>
                        </a:spcAft>
                        <a:buClrTx/>
                        <a:buSzTx/>
                        <a:buFontTx/>
                        <a:buNone/>
                        <a:tabLst/>
                        <a:defRPr/>
                      </a:pPr>
                      <a:endParaRPr lang="it-IT" sz="1200" b="0" kern="1200" dirty="0">
                        <a:solidFill>
                          <a:schemeClr val="tx1"/>
                        </a:solidFill>
                        <a:latin typeface="+mn-lt"/>
                        <a:ea typeface="+mn-ea"/>
                        <a:cs typeface="+mn-cs"/>
                      </a:endParaRPr>
                    </a:p>
                    <a:p>
                      <a:pPr algn="ctr"/>
                      <a:endParaRPr lang="it-IT" sz="1200" b="0" kern="1200" dirty="0">
                        <a:solidFill>
                          <a:schemeClr val="tx1"/>
                        </a:solidFill>
                        <a:latin typeface="+mn-lt"/>
                        <a:ea typeface="+mn-ea"/>
                        <a:cs typeface="+mn-cs"/>
                      </a:endParaRPr>
                    </a:p>
                  </a:txBody>
                  <a:tcPr/>
                </a:tc>
                <a:tc>
                  <a:txBody>
                    <a:bodyPr/>
                    <a:lstStyle/>
                    <a:p>
                      <a:pPr algn="just"/>
                      <a:r>
                        <a:rPr lang="it-IT" sz="1200" b="0" kern="1200" dirty="0">
                          <a:solidFill>
                            <a:schemeClr val="tx1"/>
                          </a:solidFill>
                          <a:latin typeface="+mn-lt"/>
                          <a:ea typeface="+mn-ea"/>
                          <a:cs typeface="+mn-cs"/>
                          <a:sym typeface="Wingdings" panose="05000000000000000000" pitchFamily="2" charset="2"/>
                        </a:rPr>
                        <a:t>TIM propone di inserire una notifica nel giorno della DAC dal Donating al Donor </a:t>
                      </a:r>
                      <a:r>
                        <a:rPr lang="it-IT" sz="1200" kern="1200" dirty="0">
                          <a:solidFill>
                            <a:schemeClr val="tx1"/>
                          </a:solidFill>
                          <a:effectLst/>
                          <a:latin typeface="+mn-lt"/>
                          <a:ea typeface="+mn-ea"/>
                          <a:cs typeface="+mn-cs"/>
                        </a:rPr>
                        <a:t>che la veicola al Recipient (mantenimento del processo </a:t>
                      </a:r>
                      <a:r>
                        <a:rPr lang="it-IT" sz="1200" kern="1200" dirty="0" err="1">
                          <a:solidFill>
                            <a:schemeClr val="tx1"/>
                          </a:solidFill>
                          <a:effectLst/>
                          <a:latin typeface="+mn-lt"/>
                          <a:ea typeface="+mn-ea"/>
                          <a:cs typeface="+mn-cs"/>
                        </a:rPr>
                        <a:t>donor</a:t>
                      </a:r>
                      <a:r>
                        <a:rPr lang="it-IT" sz="1200" kern="1200" dirty="0">
                          <a:solidFill>
                            <a:schemeClr val="tx1"/>
                          </a:solidFill>
                          <a:effectLst/>
                          <a:latin typeface="+mn-lt"/>
                          <a:ea typeface="+mn-ea"/>
                          <a:cs typeface="+mn-cs"/>
                        </a:rPr>
                        <a:t>-centrico) </a:t>
                      </a:r>
                      <a:r>
                        <a:rPr lang="it-IT" sz="1200" b="0" kern="1200" dirty="0">
                          <a:solidFill>
                            <a:schemeClr val="tx1"/>
                          </a:solidFill>
                          <a:latin typeface="+mn-lt"/>
                          <a:ea typeface="+mn-ea"/>
                          <a:cs typeface="+mn-cs"/>
                          <a:sym typeface="Wingdings" panose="05000000000000000000" pitchFamily="2" charset="2"/>
                        </a:rPr>
                        <a:t>a seguito dell’avvenuta effettuazione delle attività di competenza del Donating</a:t>
                      </a:r>
                      <a:r>
                        <a:rPr lang="it-IT" sz="1200" dirty="0">
                          <a:solidFill>
                            <a:schemeClr val="tx1"/>
                          </a:solidFill>
                        </a:rPr>
                        <a:t>:</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dirty="0">
                          <a:solidFill>
                            <a:schemeClr val="tx1"/>
                          </a:solidFill>
                        </a:rPr>
                        <a:t>di </a:t>
                      </a:r>
                      <a:r>
                        <a:rPr lang="it-IT" sz="1200" dirty="0" err="1">
                          <a:solidFill>
                            <a:schemeClr val="tx1"/>
                          </a:solidFill>
                        </a:rPr>
                        <a:t>sconfigurazione</a:t>
                      </a:r>
                      <a:r>
                        <a:rPr lang="it-IT" sz="1200" dirty="0">
                          <a:solidFill>
                            <a:schemeClr val="tx1"/>
                          </a:solidFill>
                        </a:rPr>
                        <a:t> delle numerazioni sulla propria rete</a:t>
                      </a:r>
                    </a:p>
                    <a:p>
                      <a:pPr marL="171450" indent="-171450">
                        <a:buFont typeface="Arial" panose="020B0604020202020204" pitchFamily="34" charset="0"/>
                        <a:buChar char="•"/>
                      </a:pPr>
                      <a:r>
                        <a:rPr lang="it-IT" sz="1200" dirty="0">
                          <a:solidFill>
                            <a:schemeClr val="tx1"/>
                          </a:solidFill>
                        </a:rPr>
                        <a:t>ove previsto, di cessazione amministrative, a far data dalla DAC, del contratto per soli numeri oggetto di NP.</a:t>
                      </a:r>
                    </a:p>
                  </a:txBody>
                  <a:tcPr/>
                </a:tc>
                <a:extLst>
                  <a:ext uri="{0D108BD9-81ED-4DB2-BD59-A6C34878D82A}">
                    <a16:rowId xmlns:a16="http://schemas.microsoft.com/office/drawing/2014/main" val="3487815395"/>
                  </a:ext>
                </a:extLst>
              </a:tr>
              <a:tr h="790026">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white"/>
                          </a:solidFill>
                          <a:effectLst/>
                          <a:uLnTx/>
                          <a:uFillTx/>
                          <a:latin typeface="+mn-lt"/>
                          <a:ea typeface="+mn-ea"/>
                          <a:cs typeface="+mn-cs"/>
                        </a:rPr>
                        <a:t>Riscontro AGCOM</a:t>
                      </a:r>
                    </a:p>
                  </a:txBody>
                  <a:tcPr>
                    <a:solidFill>
                      <a:srgbClr val="6C8471"/>
                    </a:solidFill>
                  </a:tcPr>
                </a:tc>
                <a:tc hMerge="1">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white"/>
                          </a:solidFill>
                          <a:effectLst/>
                          <a:uLnTx/>
                          <a:uFillTx/>
                          <a:latin typeface="+mn-lt"/>
                          <a:ea typeface="+mn-ea"/>
                          <a:cs typeface="+mn-cs"/>
                        </a:rPr>
                        <a:t>Riscontro AGCOM</a:t>
                      </a:r>
                    </a:p>
                    <a:p>
                      <a:pPr algn="ctr"/>
                      <a:endParaRPr lang="it-IT" sz="1200" b="0" kern="1200" dirty="0">
                        <a:solidFill>
                          <a:schemeClr val="tx1"/>
                        </a:solidFill>
                        <a:latin typeface="+mn-lt"/>
                        <a:ea typeface="+mn-ea"/>
                        <a:cs typeface="+mn-cs"/>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400" b="1" i="0" u="none" strike="noStrike" kern="1200" baseline="0" dirty="0">
                          <a:solidFill>
                            <a:schemeClr val="tx1"/>
                          </a:solidFill>
                          <a:latin typeface="+mn-lt"/>
                          <a:ea typeface="+mn-ea"/>
                          <a:cs typeface="+mn-cs"/>
                        </a:rPr>
                        <a:t>Si ritiene opportuno prevedere una notifica di espletamento inviata dal </a:t>
                      </a:r>
                      <a:r>
                        <a:rPr lang="it-IT" sz="1400" b="1" i="0" u="none" strike="noStrike" kern="1200" baseline="0" dirty="0" err="1">
                          <a:solidFill>
                            <a:schemeClr val="tx1"/>
                          </a:solidFill>
                          <a:latin typeface="+mn-lt"/>
                          <a:ea typeface="+mn-ea"/>
                          <a:cs typeface="+mn-cs"/>
                        </a:rPr>
                        <a:t>donating</a:t>
                      </a:r>
                      <a:r>
                        <a:rPr lang="it-IT" sz="1400" b="1" i="0" u="none" strike="noStrike" kern="1200" baseline="0" dirty="0">
                          <a:solidFill>
                            <a:schemeClr val="tx1"/>
                          </a:solidFill>
                          <a:latin typeface="+mn-lt"/>
                          <a:ea typeface="+mn-ea"/>
                          <a:cs typeface="+mn-cs"/>
                        </a:rPr>
                        <a:t> al </a:t>
                      </a:r>
                      <a:r>
                        <a:rPr lang="it-IT" sz="1400" b="1" i="0" u="none" strike="noStrike" kern="1200" baseline="0" dirty="0" err="1">
                          <a:solidFill>
                            <a:schemeClr val="tx1"/>
                          </a:solidFill>
                          <a:latin typeface="+mn-lt"/>
                          <a:ea typeface="+mn-ea"/>
                          <a:cs typeface="+mn-cs"/>
                        </a:rPr>
                        <a:t>donor</a:t>
                      </a:r>
                      <a:r>
                        <a:rPr lang="it-IT" sz="1400" b="1" i="0" u="none" strike="noStrike" kern="1200" baseline="0" dirty="0">
                          <a:solidFill>
                            <a:schemeClr val="tx1"/>
                          </a:solidFill>
                          <a:latin typeface="+mn-lt"/>
                          <a:ea typeface="+mn-ea"/>
                          <a:cs typeface="+mn-cs"/>
                        </a:rPr>
                        <a:t> e da questi inoltrata al </a:t>
                      </a:r>
                      <a:r>
                        <a:rPr lang="it-IT" sz="1400" b="1" i="0" u="none" strike="noStrike" kern="1200" baseline="0" dirty="0" err="1">
                          <a:solidFill>
                            <a:schemeClr val="tx1"/>
                          </a:solidFill>
                          <a:latin typeface="+mn-lt"/>
                          <a:ea typeface="+mn-ea"/>
                          <a:cs typeface="+mn-cs"/>
                        </a:rPr>
                        <a:t>recipient</a:t>
                      </a:r>
                      <a:r>
                        <a:rPr lang="it-IT" sz="1400" b="1" i="0" u="none" strike="noStrike" kern="1200" baseline="0" dirty="0">
                          <a:solidFill>
                            <a:schemeClr val="tx1"/>
                          </a:solidFill>
                          <a:latin typeface="+mn-lt"/>
                          <a:ea typeface="+mn-ea"/>
                          <a:cs typeface="+mn-cs"/>
                        </a:rPr>
                        <a:t> al termine delle attività di riconfigurazione sulla propria rete delle numerazioni oggetto di portabilità. 	</a:t>
                      </a:r>
                    </a:p>
                  </a:txBody>
                  <a:tcPr/>
                </a:tc>
                <a:extLst>
                  <a:ext uri="{0D108BD9-81ED-4DB2-BD59-A6C34878D82A}">
                    <a16:rowId xmlns:a16="http://schemas.microsoft.com/office/drawing/2014/main" val="1957439798"/>
                  </a:ext>
                </a:extLst>
              </a:tr>
              <a:tr h="79002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latin typeface="+mn-lt"/>
                        </a:rPr>
                        <a:t>B</a:t>
                      </a:r>
                    </a:p>
                  </a:txBody>
                  <a:tcPr/>
                </a:tc>
                <a:tc>
                  <a:txBody>
                    <a:bodyPr/>
                    <a:lstStyle/>
                    <a:p>
                      <a:pPr algn="ctr"/>
                      <a:r>
                        <a:rPr lang="it-IT" sz="1200" b="0" kern="1200" dirty="0">
                          <a:solidFill>
                            <a:schemeClr val="tx1"/>
                          </a:solidFill>
                          <a:latin typeface="+mn-lt"/>
                          <a:ea typeface="+mn-ea"/>
                          <a:cs typeface="+mn-cs"/>
                        </a:rPr>
                        <a:t>Fastweb, SKY, WINDTRE, </a:t>
                      </a:r>
                      <a:r>
                        <a:rPr lang="it-IT" sz="1200" b="0" kern="1200" dirty="0" err="1">
                          <a:solidFill>
                            <a:schemeClr val="tx1"/>
                          </a:solidFill>
                          <a:latin typeface="+mn-lt"/>
                          <a:ea typeface="+mn-ea"/>
                          <a:cs typeface="+mn-cs"/>
                        </a:rPr>
                        <a:t>Irideos</a:t>
                      </a:r>
                      <a:r>
                        <a:rPr lang="it-IT" sz="1200" b="0" kern="1200" dirty="0">
                          <a:solidFill>
                            <a:schemeClr val="tx1"/>
                          </a:solidFill>
                          <a:latin typeface="+mn-lt"/>
                          <a:ea typeface="+mn-ea"/>
                          <a:cs typeface="+mn-cs"/>
                        </a:rPr>
                        <a:t>, ILIAD, Eolo, TWT, Vodafone, Tiscali, </a:t>
                      </a:r>
                      <a:r>
                        <a:rPr lang="it-IT" sz="1200" b="0" kern="1200" dirty="0" err="1">
                          <a:solidFill>
                            <a:schemeClr val="tx1"/>
                          </a:solidFill>
                          <a:latin typeface="+mn-lt"/>
                          <a:ea typeface="+mn-ea"/>
                          <a:cs typeface="+mn-cs"/>
                        </a:rPr>
                        <a:t>Intred</a:t>
                      </a:r>
                      <a:r>
                        <a:rPr lang="it-IT" sz="1200" b="0" kern="1200" dirty="0">
                          <a:solidFill>
                            <a:schemeClr val="tx1"/>
                          </a:solidFill>
                          <a:latin typeface="+mn-lt"/>
                          <a:ea typeface="+mn-ea"/>
                          <a:cs typeface="+mn-cs"/>
                        </a:rPr>
                        <a:t>, </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kern="1200" dirty="0">
                          <a:solidFill>
                            <a:schemeClr val="tx1"/>
                          </a:solidFill>
                          <a:effectLst/>
                          <a:latin typeface="+mn-lt"/>
                          <a:ea typeface="+mn-ea"/>
                          <a:cs typeface="+mn-cs"/>
                        </a:rPr>
                        <a:t>Non concordano sulla necessità di inserire tale notifica. </a:t>
                      </a:r>
                    </a:p>
                  </a:txBody>
                  <a:tcPr/>
                </a:tc>
                <a:extLst>
                  <a:ext uri="{0D108BD9-81ED-4DB2-BD59-A6C34878D82A}">
                    <a16:rowId xmlns:a16="http://schemas.microsoft.com/office/drawing/2014/main" val="4224255678"/>
                  </a:ext>
                </a:extLst>
              </a:tr>
            </a:tbl>
          </a:graphicData>
        </a:graphic>
      </p:graphicFrame>
      <p:graphicFrame>
        <p:nvGraphicFramePr>
          <p:cNvPr id="12" name="Tabella 6">
            <a:extLst>
              <a:ext uri="{FF2B5EF4-FFF2-40B4-BE49-F238E27FC236}">
                <a16:creationId xmlns:a16="http://schemas.microsoft.com/office/drawing/2014/main" id="{87378765-4717-4965-9E3F-3F36D8A29D77}"/>
              </a:ext>
            </a:extLst>
          </p:cNvPr>
          <p:cNvGraphicFramePr>
            <a:graphicFrameLocks noGrp="1"/>
          </p:cNvGraphicFramePr>
          <p:nvPr>
            <p:extLst>
              <p:ext uri="{D42A27DB-BD31-4B8C-83A1-F6EECF244321}">
                <p14:modId xmlns:p14="http://schemas.microsoft.com/office/powerpoint/2010/main" val="3086796645"/>
              </p:ext>
            </p:extLst>
          </p:nvPr>
        </p:nvGraphicFramePr>
        <p:xfrm>
          <a:off x="383875" y="4472402"/>
          <a:ext cx="11164279" cy="2090102"/>
        </p:xfrm>
        <a:graphic>
          <a:graphicData uri="http://schemas.openxmlformats.org/drawingml/2006/table">
            <a:tbl>
              <a:tblPr firstRow="1" firstCol="1" bandRow="1">
                <a:tableStyleId>{69012ECD-51FC-41F1-AA8D-1B2483CD663E}</a:tableStyleId>
              </a:tblPr>
              <a:tblGrid>
                <a:gridCol w="1052902">
                  <a:extLst>
                    <a:ext uri="{9D8B030D-6E8A-4147-A177-3AD203B41FA5}">
                      <a16:colId xmlns:a16="http://schemas.microsoft.com/office/drawing/2014/main" val="3328255787"/>
                    </a:ext>
                  </a:extLst>
                </a:gridCol>
                <a:gridCol w="1230224">
                  <a:extLst>
                    <a:ext uri="{9D8B030D-6E8A-4147-A177-3AD203B41FA5}">
                      <a16:colId xmlns:a16="http://schemas.microsoft.com/office/drawing/2014/main" val="812780304"/>
                    </a:ext>
                  </a:extLst>
                </a:gridCol>
                <a:gridCol w="8881153">
                  <a:extLst>
                    <a:ext uri="{9D8B030D-6E8A-4147-A177-3AD203B41FA5}">
                      <a16:colId xmlns:a16="http://schemas.microsoft.com/office/drawing/2014/main" val="148187178"/>
                    </a:ext>
                  </a:extLst>
                </a:gridCol>
              </a:tblGrid>
              <a:tr h="28948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1128995">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accent1">
                              <a:lumMod val="75000"/>
                            </a:schemeClr>
                          </a:solidFill>
                          <a:latin typeface="+mn-lt"/>
                        </a:rPr>
                        <a:t>A</a:t>
                      </a:r>
                    </a:p>
                  </a:txBody>
                  <a:tcPr/>
                </a:tc>
                <a:tc>
                  <a:txBody>
                    <a:bodyPr/>
                    <a:lstStyle/>
                    <a:p>
                      <a:pPr algn="ctr"/>
                      <a:r>
                        <a:rPr lang="it-IT" sz="1200" b="0" kern="1200" dirty="0">
                          <a:solidFill>
                            <a:schemeClr val="accent1">
                              <a:lumMod val="75000"/>
                            </a:schemeClr>
                          </a:solidFill>
                          <a:latin typeface="+mn-lt"/>
                          <a:ea typeface="+mn-ea"/>
                          <a:cs typeface="+mn-cs"/>
                        </a:rPr>
                        <a:t>TIM, SKY, Tiscali, </a:t>
                      </a:r>
                      <a:r>
                        <a:rPr lang="it-IT" sz="1200" b="0" kern="1200" dirty="0" err="1">
                          <a:solidFill>
                            <a:schemeClr val="accent1">
                              <a:lumMod val="75000"/>
                            </a:schemeClr>
                          </a:solidFill>
                          <a:latin typeface="+mn-lt"/>
                          <a:ea typeface="+mn-ea"/>
                          <a:cs typeface="+mn-cs"/>
                        </a:rPr>
                        <a:t>Vianova</a:t>
                      </a:r>
                      <a:endParaRPr lang="it-IT" sz="1200" b="0" kern="1200" dirty="0">
                        <a:solidFill>
                          <a:schemeClr val="accent1">
                            <a:lumMod val="75000"/>
                          </a:schemeClr>
                        </a:solidFill>
                        <a:latin typeface="+mn-lt"/>
                        <a:ea typeface="+mn-ea"/>
                        <a:cs typeface="+mn-cs"/>
                      </a:endParaRPr>
                    </a:p>
                  </a:txBody>
                  <a:tcPr/>
                </a:tc>
                <a:tc>
                  <a:txBody>
                    <a:bodyPr/>
                    <a:lstStyle/>
                    <a:p>
                      <a:pPr algn="just"/>
                      <a:r>
                        <a:rPr lang="it-IT" sz="1200" b="0" kern="1200" dirty="0">
                          <a:solidFill>
                            <a:schemeClr val="accent1">
                              <a:lumMod val="75000"/>
                            </a:schemeClr>
                          </a:solidFill>
                          <a:latin typeface="+mn-lt"/>
                          <a:ea typeface="+mn-ea"/>
                          <a:cs typeface="+mn-cs"/>
                          <a:sym typeface="Wingdings" panose="05000000000000000000" pitchFamily="2" charset="2"/>
                        </a:rPr>
                        <a:t>Indipendentemente dall’introduzione o meno della notifica dal Donating al Donor e al Recipient:</a:t>
                      </a:r>
                    </a:p>
                    <a:p>
                      <a:pPr marL="171450" indent="-171450" algn="just">
                        <a:buFont typeface="Arial" panose="020B0604020202020204" pitchFamily="34" charset="0"/>
                        <a:buChar char="•"/>
                      </a:pPr>
                      <a:r>
                        <a:rPr lang="it-IT" sz="1200" b="0" kern="1200" dirty="0">
                          <a:solidFill>
                            <a:schemeClr val="accent1">
                              <a:lumMod val="75000"/>
                            </a:schemeClr>
                          </a:solidFill>
                          <a:latin typeface="+mn-lt"/>
                          <a:ea typeface="+mn-ea"/>
                          <a:cs typeface="+mn-cs"/>
                          <a:sym typeface="Wingdings" panose="05000000000000000000" pitchFamily="2" charset="2"/>
                        </a:rPr>
                        <a:t>in caso di eventuali disservizi del cliente questi dovranno essere gestiti dal Recipient direttamente con il Donating ed il Donor. </a:t>
                      </a:r>
                    </a:p>
                    <a:p>
                      <a:pPr marL="171450" indent="-171450" algn="just">
                        <a:buFont typeface="Arial" panose="020B0604020202020204" pitchFamily="34" charset="0"/>
                        <a:buChar char="•"/>
                      </a:pPr>
                      <a:r>
                        <a:rPr lang="it-IT" sz="1200" b="0" kern="1200" dirty="0">
                          <a:solidFill>
                            <a:schemeClr val="accent1">
                              <a:lumMod val="75000"/>
                            </a:schemeClr>
                          </a:solidFill>
                          <a:latin typeface="+mn-lt"/>
                          <a:ea typeface="+mn-ea"/>
                          <a:cs typeface="+mn-cs"/>
                          <a:sym typeface="Wingdings" panose="05000000000000000000" pitchFamily="2" charset="2"/>
                        </a:rPr>
                        <a:t>Il Donor:</a:t>
                      </a:r>
                    </a:p>
                    <a:p>
                      <a:pPr marL="514350" lvl="1" indent="-171450" algn="just">
                        <a:buFont typeface="Arial" panose="020B0604020202020204" pitchFamily="34" charset="0"/>
                        <a:buChar char="•"/>
                      </a:pPr>
                      <a:r>
                        <a:rPr lang="it-IT" sz="1200" b="0" kern="1200" dirty="0">
                          <a:solidFill>
                            <a:schemeClr val="accent1">
                              <a:lumMod val="75000"/>
                            </a:schemeClr>
                          </a:solidFill>
                          <a:latin typeface="+mn-lt"/>
                          <a:ea typeface="+mn-ea"/>
                          <a:cs typeface="+mn-cs"/>
                          <a:sym typeface="Wingdings" panose="05000000000000000000" pitchFamily="2" charset="2"/>
                        </a:rPr>
                        <a:t>non gestirà alcuna segnalazione del cliente</a:t>
                      </a:r>
                    </a:p>
                    <a:p>
                      <a:pPr marL="514350" lvl="1" indent="-171450" algn="just">
                        <a:buFont typeface="Arial" panose="020B0604020202020204" pitchFamily="34" charset="0"/>
                        <a:buChar char="•"/>
                      </a:pPr>
                      <a:r>
                        <a:rPr lang="it-IT" sz="1200" b="0" kern="1200" dirty="0">
                          <a:solidFill>
                            <a:schemeClr val="accent1">
                              <a:lumMod val="75000"/>
                            </a:schemeClr>
                          </a:solidFill>
                          <a:latin typeface="+mn-lt"/>
                          <a:ea typeface="+mn-ea"/>
                          <a:cs typeface="+mn-cs"/>
                          <a:sym typeface="Wingdings" panose="05000000000000000000" pitchFamily="2" charset="2"/>
                        </a:rPr>
                        <a:t>non gestirò alcuna segnalazione del Donating</a:t>
                      </a:r>
                    </a:p>
                    <a:p>
                      <a:pPr marL="514350" lvl="1" indent="-171450" algn="just">
                        <a:buFont typeface="Arial" panose="020B0604020202020204" pitchFamily="34" charset="0"/>
                        <a:buChar char="•"/>
                      </a:pPr>
                      <a:r>
                        <a:rPr lang="it-IT" sz="1200" b="0" kern="1200" dirty="0">
                          <a:solidFill>
                            <a:schemeClr val="accent1">
                              <a:lumMod val="75000"/>
                            </a:schemeClr>
                          </a:solidFill>
                          <a:latin typeface="+mn-lt"/>
                          <a:ea typeface="+mn-ea"/>
                          <a:cs typeface="+mn-cs"/>
                          <a:sym typeface="Wingdings" panose="05000000000000000000" pitchFamily="2" charset="2"/>
                        </a:rPr>
                        <a:t>gestirà la segnalazione solo da parte del Recipient relativamente alle attività di propria competenza.</a:t>
                      </a:r>
                    </a:p>
                  </a:txBody>
                  <a:tcPr/>
                </a:tc>
                <a:extLst>
                  <a:ext uri="{0D108BD9-81ED-4DB2-BD59-A6C34878D82A}">
                    <a16:rowId xmlns:a16="http://schemas.microsoft.com/office/drawing/2014/main" val="4242990015"/>
                  </a:ext>
                </a:extLst>
              </a:tr>
              <a:tr h="596582">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white"/>
                          </a:solidFill>
                          <a:effectLst/>
                          <a:uLnTx/>
                          <a:uFillTx/>
                          <a:latin typeface="+mn-lt"/>
                          <a:ea typeface="+mn-ea"/>
                          <a:cs typeface="+mn-cs"/>
                        </a:rPr>
                        <a:t>Riscontro AGCOM</a:t>
                      </a:r>
                    </a:p>
                    <a:p>
                      <a:pPr marL="0" marR="0" lvl="0" indent="0" algn="l" defTabSz="685800" rtl="0" eaLnBrk="1" fontAlgn="auto" latinLnBrk="0" hangingPunct="1">
                        <a:lnSpc>
                          <a:spcPct val="100000"/>
                        </a:lnSpc>
                        <a:spcBef>
                          <a:spcPts val="0"/>
                        </a:spcBef>
                        <a:spcAft>
                          <a:spcPts val="0"/>
                        </a:spcAft>
                        <a:buClrTx/>
                        <a:buSzTx/>
                        <a:buFontTx/>
                        <a:buNone/>
                        <a:tabLst/>
                        <a:defRPr/>
                      </a:pPr>
                      <a:endParaRPr lang="it-IT" sz="1400" b="1" dirty="0">
                        <a:solidFill>
                          <a:schemeClr val="accent1">
                            <a:lumMod val="75000"/>
                          </a:schemeClr>
                        </a:solidFill>
                        <a:latin typeface="+mn-lt"/>
                      </a:endParaRPr>
                    </a:p>
                  </a:txBody>
                  <a:tcPr>
                    <a:solidFill>
                      <a:srgbClr val="6C8471"/>
                    </a:solidFill>
                  </a:tcPr>
                </a:tc>
                <a:tc hMerge="1">
                  <a:txBody>
                    <a:bodyPr/>
                    <a:lstStyle/>
                    <a:p>
                      <a:pPr algn="ctr"/>
                      <a:endParaRPr lang="it-IT" sz="1200" b="0" kern="1200" dirty="0">
                        <a:solidFill>
                          <a:schemeClr val="accent1">
                            <a:lumMod val="75000"/>
                          </a:schemeClr>
                        </a:solidFill>
                        <a:latin typeface="+mn-lt"/>
                        <a:ea typeface="+mn-ea"/>
                        <a:cs typeface="+mn-cs"/>
                      </a:endParaRPr>
                    </a:p>
                  </a:txBody>
                  <a:tcPr>
                    <a:solidFill>
                      <a:srgbClr val="6C8471"/>
                    </a:solidFill>
                  </a:tcPr>
                </a:tc>
                <a:tc>
                  <a:txBody>
                    <a:bodyPr/>
                    <a:lstStyle/>
                    <a:p>
                      <a:pPr marL="0" marR="0" lvl="1"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350" b="1" i="0" u="none" strike="noStrike" kern="1200" baseline="0" dirty="0">
                          <a:solidFill>
                            <a:schemeClr val="tx1"/>
                          </a:solidFill>
                          <a:latin typeface="+mn-lt"/>
                          <a:ea typeface="+mn-ea"/>
                          <a:cs typeface="+mn-cs"/>
                        </a:rPr>
                        <a:t>Tutti i soggetti coinvolti nel processo di portabilità che ha determinato dei disservizi all’utente devono cooperare in buona fede al fine di ripristinare il servizio nel più breve tempo possibile 	</a:t>
                      </a:r>
                    </a:p>
                  </a:txBody>
                  <a:tcPr/>
                </a:tc>
                <a:extLst>
                  <a:ext uri="{0D108BD9-81ED-4DB2-BD59-A6C34878D82A}">
                    <a16:rowId xmlns:a16="http://schemas.microsoft.com/office/drawing/2014/main" val="2503609931"/>
                  </a:ext>
                </a:extLst>
              </a:tr>
            </a:tbl>
          </a:graphicData>
        </a:graphic>
      </p:graphicFrame>
      <p:sp>
        <p:nvSpPr>
          <p:cNvPr id="10" name="Title 1">
            <a:extLst>
              <a:ext uri="{FF2B5EF4-FFF2-40B4-BE49-F238E27FC236}">
                <a16:creationId xmlns:a16="http://schemas.microsoft.com/office/drawing/2014/main" id="{AA3864BA-FB64-48A7-A617-DB814C010942}"/>
              </a:ext>
            </a:extLst>
          </p:cNvPr>
          <p:cNvSpPr txBox="1">
            <a:spLocks/>
          </p:cNvSpPr>
          <p:nvPr/>
        </p:nvSpPr>
        <p:spPr bwMode="auto">
          <a:xfrm>
            <a:off x="164592" y="244071"/>
            <a:ext cx="11383561"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6. Modifiche alle tempistiche del processo di NP pura (Art. 1) (4/4)</a:t>
            </a:r>
            <a:endParaRPr lang="en-US" dirty="0"/>
          </a:p>
        </p:txBody>
      </p:sp>
      <p:sp>
        <p:nvSpPr>
          <p:cNvPr id="14" name="Rettangolo 13">
            <a:extLst>
              <a:ext uri="{FF2B5EF4-FFF2-40B4-BE49-F238E27FC236}">
                <a16:creationId xmlns:a16="http://schemas.microsoft.com/office/drawing/2014/main" id="{0CE21B8D-02EB-46ED-BA5F-8B25E2F56094}"/>
              </a:ext>
            </a:extLst>
          </p:cNvPr>
          <p:cNvSpPr/>
          <p:nvPr/>
        </p:nvSpPr>
        <p:spPr>
          <a:xfrm>
            <a:off x="409509" y="579373"/>
            <a:ext cx="10893725" cy="307777"/>
          </a:xfrm>
          <a:prstGeom prst="rect">
            <a:avLst/>
          </a:prstGeom>
        </p:spPr>
        <p:txBody>
          <a:bodyPr wrap="square">
            <a:spAutoFit/>
          </a:bodyPr>
          <a:lstStyle/>
          <a:p>
            <a:r>
              <a:rPr lang="it-IT" sz="1400" b="1" dirty="0">
                <a:solidFill>
                  <a:srgbClr val="FF0000"/>
                </a:solidFill>
              </a:rPr>
              <a:t>6.4 Notifica del </a:t>
            </a:r>
            <a:r>
              <a:rPr lang="it-IT" sz="1400" b="1" dirty="0" err="1">
                <a:solidFill>
                  <a:srgbClr val="FF0000"/>
                </a:solidFill>
              </a:rPr>
              <a:t>Donating</a:t>
            </a:r>
            <a:r>
              <a:rPr lang="it-IT" sz="1400" b="1" dirty="0">
                <a:solidFill>
                  <a:srgbClr val="FF0000"/>
                </a:solidFill>
              </a:rPr>
              <a:t> a DAC</a:t>
            </a:r>
          </a:p>
        </p:txBody>
      </p:sp>
      <p:sp>
        <p:nvSpPr>
          <p:cNvPr id="16" name="Rettangolo 15">
            <a:extLst>
              <a:ext uri="{FF2B5EF4-FFF2-40B4-BE49-F238E27FC236}">
                <a16:creationId xmlns:a16="http://schemas.microsoft.com/office/drawing/2014/main" id="{1119DD57-D061-4DBB-88ED-99C532242437}"/>
              </a:ext>
            </a:extLst>
          </p:cNvPr>
          <p:cNvSpPr/>
          <p:nvPr/>
        </p:nvSpPr>
        <p:spPr>
          <a:xfrm>
            <a:off x="383875" y="4143558"/>
            <a:ext cx="10893725" cy="307777"/>
          </a:xfrm>
          <a:prstGeom prst="rect">
            <a:avLst/>
          </a:prstGeom>
        </p:spPr>
        <p:txBody>
          <a:bodyPr wrap="square">
            <a:spAutoFit/>
          </a:bodyPr>
          <a:lstStyle/>
          <a:p>
            <a:r>
              <a:rPr lang="it-IT" sz="1400" b="1" dirty="0">
                <a:solidFill>
                  <a:srgbClr val="FF0000"/>
                </a:solidFill>
              </a:rPr>
              <a:t>6.5 Gestione disservizi cliente</a:t>
            </a:r>
          </a:p>
        </p:txBody>
      </p:sp>
      <p:sp>
        <p:nvSpPr>
          <p:cNvPr id="11" name="Rettangolo 10">
            <a:extLst>
              <a:ext uri="{FF2B5EF4-FFF2-40B4-BE49-F238E27FC236}">
                <a16:creationId xmlns:a16="http://schemas.microsoft.com/office/drawing/2014/main" id="{FCCC873A-9B91-42CA-A55E-E2B3BB3F90E7}"/>
              </a:ext>
            </a:extLst>
          </p:cNvPr>
          <p:cNvSpPr/>
          <p:nvPr/>
        </p:nvSpPr>
        <p:spPr>
          <a:xfrm>
            <a:off x="9623890" y="533396"/>
            <a:ext cx="1924263" cy="358877"/>
          </a:xfrm>
          <a:prstGeom prst="rect">
            <a:avLst/>
          </a:prstGeom>
          <a:solidFill>
            <a:srgbClr val="6C84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Chiuso da AGCOM</a:t>
            </a:r>
          </a:p>
        </p:txBody>
      </p:sp>
      <p:sp>
        <p:nvSpPr>
          <p:cNvPr id="17" name="Rettangolo 16">
            <a:extLst>
              <a:ext uri="{FF2B5EF4-FFF2-40B4-BE49-F238E27FC236}">
                <a16:creationId xmlns:a16="http://schemas.microsoft.com/office/drawing/2014/main" id="{776D6303-C498-4922-9ABE-88876B6B8D57}"/>
              </a:ext>
            </a:extLst>
          </p:cNvPr>
          <p:cNvSpPr/>
          <p:nvPr/>
        </p:nvSpPr>
        <p:spPr>
          <a:xfrm>
            <a:off x="484277" y="1190715"/>
            <a:ext cx="11063876" cy="1795672"/>
          </a:xfrm>
          <a:prstGeom prst="rect">
            <a:avLst/>
          </a:prstGeom>
          <a:noFill/>
          <a:ln w="76200">
            <a:solidFill>
              <a:srgbClr val="6C84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Rettangolo 17">
            <a:extLst>
              <a:ext uri="{FF2B5EF4-FFF2-40B4-BE49-F238E27FC236}">
                <a16:creationId xmlns:a16="http://schemas.microsoft.com/office/drawing/2014/main" id="{0A1B4FE3-E94A-4B77-9055-F9E9D01AA09C}"/>
              </a:ext>
            </a:extLst>
          </p:cNvPr>
          <p:cNvSpPr/>
          <p:nvPr/>
        </p:nvSpPr>
        <p:spPr>
          <a:xfrm>
            <a:off x="9623889" y="4108402"/>
            <a:ext cx="1924263" cy="358877"/>
          </a:xfrm>
          <a:prstGeom prst="rect">
            <a:avLst/>
          </a:prstGeom>
          <a:solidFill>
            <a:srgbClr val="6C84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Chiuso da AGCOM</a:t>
            </a:r>
          </a:p>
        </p:txBody>
      </p:sp>
      <p:sp>
        <p:nvSpPr>
          <p:cNvPr id="19" name="Rettangolo 18">
            <a:extLst>
              <a:ext uri="{FF2B5EF4-FFF2-40B4-BE49-F238E27FC236}">
                <a16:creationId xmlns:a16="http://schemas.microsoft.com/office/drawing/2014/main" id="{C9CCC70D-E4B1-48A4-86CC-7A8BA91D3480}"/>
              </a:ext>
            </a:extLst>
          </p:cNvPr>
          <p:cNvSpPr/>
          <p:nvPr/>
        </p:nvSpPr>
        <p:spPr>
          <a:xfrm>
            <a:off x="409508" y="4766832"/>
            <a:ext cx="11138643" cy="1795672"/>
          </a:xfrm>
          <a:prstGeom prst="rect">
            <a:avLst/>
          </a:prstGeom>
          <a:noFill/>
          <a:ln w="76200">
            <a:solidFill>
              <a:srgbClr val="6C84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98450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a:extLst>
              <a:ext uri="{FF2B5EF4-FFF2-40B4-BE49-F238E27FC236}">
                <a16:creationId xmlns:a16="http://schemas.microsoft.com/office/drawing/2014/main" id="{ECCDE192-CA17-412F-969D-524CD8E0A4D8}"/>
              </a:ext>
            </a:extLst>
          </p:cNvPr>
          <p:cNvSpPr txBox="1">
            <a:spLocks/>
          </p:cNvSpPr>
          <p:nvPr/>
        </p:nvSpPr>
        <p:spPr>
          <a:xfrm>
            <a:off x="412751" y="360363"/>
            <a:ext cx="11279717" cy="355600"/>
          </a:xfrm>
          <a:prstGeom prst="rect">
            <a:avLst/>
          </a:prstGeom>
        </p:spPr>
        <p:txBody>
          <a:bodyPr/>
          <a:lstStyle>
            <a:lvl1pPr algn="l" defTabSz="685800" rtl="0" eaLnBrk="1" latinLnBrk="0" hangingPunct="1">
              <a:lnSpc>
                <a:spcPct val="90000"/>
              </a:lnSpc>
              <a:spcBef>
                <a:spcPct val="0"/>
              </a:spcBef>
              <a:buNone/>
              <a:defRPr sz="2200" b="0" kern="1200">
                <a:solidFill>
                  <a:schemeClr val="accent2"/>
                </a:solidFill>
                <a:latin typeface="TIM Sans Medium" panose="02020503040602060503" pitchFamily="18" charset="0"/>
                <a:ea typeface="+mj-ea"/>
                <a:cs typeface="+mj-cs"/>
              </a:defRPr>
            </a:lvl1pPr>
          </a:lstStyle>
          <a:p>
            <a:r>
              <a:rPr lang="it-IT" b="1" dirty="0">
                <a:solidFill>
                  <a:srgbClr val="E0001A"/>
                </a:solidFill>
              </a:rPr>
              <a:t>Agenda 														</a:t>
            </a:r>
            <a:endParaRPr lang="it-IT" b="1" dirty="0"/>
          </a:p>
        </p:txBody>
      </p:sp>
      <p:sp>
        <p:nvSpPr>
          <p:cNvPr id="4" name="Freeform: Shape 108">
            <a:extLst>
              <a:ext uri="{FF2B5EF4-FFF2-40B4-BE49-F238E27FC236}">
                <a16:creationId xmlns:a16="http://schemas.microsoft.com/office/drawing/2014/main" id="{A961BB4E-1F59-41D8-AB1E-387C2B2471D6}"/>
              </a:ext>
            </a:extLst>
          </p:cNvPr>
          <p:cNvSpPr/>
          <p:nvPr/>
        </p:nvSpPr>
        <p:spPr>
          <a:xfrm>
            <a:off x="382865" y="1133887"/>
            <a:ext cx="1751842" cy="3447947"/>
          </a:xfrm>
          <a:custGeom>
            <a:avLst/>
            <a:gdLst>
              <a:gd name="connsiteX0" fmla="*/ 0 w 1716967"/>
              <a:gd name="connsiteY0" fmla="*/ 0 h 670999"/>
              <a:gd name="connsiteX1" fmla="*/ 1716967 w 1716967"/>
              <a:gd name="connsiteY1" fmla="*/ 0 h 670999"/>
              <a:gd name="connsiteX2" fmla="*/ 1549217 w 1716967"/>
              <a:gd name="connsiteY2" fmla="*/ 670999 h 670999"/>
              <a:gd name="connsiteX3" fmla="*/ 0 w 1716967"/>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1716967" h="670999">
                <a:moveTo>
                  <a:pt x="0" y="0"/>
                </a:moveTo>
                <a:lnTo>
                  <a:pt x="1716967" y="0"/>
                </a:lnTo>
                <a:lnTo>
                  <a:pt x="1549217" y="670999"/>
                </a:lnTo>
                <a:lnTo>
                  <a:pt x="0" y="670999"/>
                </a:ln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5" name="Freeform: Shape 125">
            <a:extLst>
              <a:ext uri="{FF2B5EF4-FFF2-40B4-BE49-F238E27FC236}">
                <a16:creationId xmlns:a16="http://schemas.microsoft.com/office/drawing/2014/main" id="{BB654936-9518-492D-84E7-5765F502D35E}"/>
              </a:ext>
            </a:extLst>
          </p:cNvPr>
          <p:cNvSpPr/>
          <p:nvPr/>
        </p:nvSpPr>
        <p:spPr>
          <a:xfrm>
            <a:off x="2007178" y="1133887"/>
            <a:ext cx="9720535" cy="3447945"/>
          </a:xfrm>
          <a:custGeom>
            <a:avLst/>
            <a:gdLst>
              <a:gd name="connsiteX0" fmla="*/ 167113 w 7163895"/>
              <a:gd name="connsiteY0" fmla="*/ 0 h 670999"/>
              <a:gd name="connsiteX1" fmla="*/ 7163895 w 7163895"/>
              <a:gd name="connsiteY1" fmla="*/ 0 h 670999"/>
              <a:gd name="connsiteX2" fmla="*/ 7163895 w 7163895"/>
              <a:gd name="connsiteY2" fmla="*/ 670999 h 670999"/>
              <a:gd name="connsiteX3" fmla="*/ 0 w 7163895"/>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7163895" h="670999">
                <a:moveTo>
                  <a:pt x="167113" y="0"/>
                </a:moveTo>
                <a:lnTo>
                  <a:pt x="7163895" y="0"/>
                </a:lnTo>
                <a:lnTo>
                  <a:pt x="7163895" y="670999"/>
                </a:lnTo>
                <a:lnTo>
                  <a:pt x="0" y="670999"/>
                </a:lnTo>
                <a:close/>
              </a:path>
            </a:pathLst>
          </a:custGeom>
          <a:solidFill>
            <a:schemeClr val="accent4">
              <a:lumMod val="90000"/>
              <a:lumOff val="1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6" name="TextBox 94">
            <a:extLst>
              <a:ext uri="{FF2B5EF4-FFF2-40B4-BE49-F238E27FC236}">
                <a16:creationId xmlns:a16="http://schemas.microsoft.com/office/drawing/2014/main" id="{E3A7F233-8A81-4A04-9C4A-150495DADAD5}"/>
              </a:ext>
            </a:extLst>
          </p:cNvPr>
          <p:cNvSpPr txBox="1"/>
          <p:nvPr/>
        </p:nvSpPr>
        <p:spPr>
          <a:xfrm>
            <a:off x="2510850" y="1205798"/>
            <a:ext cx="7842518" cy="2893100"/>
          </a:xfrm>
          <a:prstGeom prst="rect">
            <a:avLst/>
          </a:prstGeom>
        </p:spPr>
        <p:txBody>
          <a:bodyPr vert="horz" wrap="square" lIns="0" tIns="0" rIns="0" bIns="0" rtlCol="0">
            <a:spAutoFit/>
          </a:bodyPr>
          <a:lstStyle>
            <a:defPPr>
              <a:defRPr lang="en-US"/>
            </a:defPPr>
            <a:lvl1pPr marL="0" lvl="0" indent="0" defTabSz="1218026" eaLnBrk="1" latinLnBrk="0" hangingPunct="1">
              <a:buClr>
                <a:schemeClr val="tx2"/>
              </a:buClr>
              <a:buSzPct val="100000"/>
              <a:defRPr baseline="0">
                <a:latin typeface="+mn-lt"/>
              </a:defRPr>
            </a:lvl1pPr>
            <a:lvl2pPr marL="0" marR="0" lvl="1" indent="0" defTabSz="1218026" eaLnBrk="1" latinLnBrk="0" hangingPunct="1">
              <a:lnSpc>
                <a:spcPct val="100000"/>
              </a:lnSpc>
              <a:spcBef>
                <a:spcPts val="3600"/>
              </a:spcBef>
              <a:buClr>
                <a:srgbClr val="FFD401"/>
              </a:buClr>
              <a:buSzPct val="125000"/>
              <a:buFont typeface="Arial" charset="0"/>
              <a:buNone/>
              <a:tabLst/>
              <a:defRPr sz="2300" b="1" baseline="0">
                <a:solidFill>
                  <a:srgbClr val="000000"/>
                </a:solidFill>
                <a:latin typeface="Calibri"/>
              </a:defRPr>
            </a:lvl2pPr>
            <a:lvl3pPr marL="457200" lvl="2" indent="-265176" defTabSz="1218026" eaLnBrk="1" latinLnBrk="0" hangingPunct="1">
              <a:buClr>
                <a:schemeClr val="tx2"/>
              </a:buClr>
              <a:buSzPct val="120000"/>
              <a:buFont typeface="Arial" charset="0"/>
              <a:buChar char="–"/>
              <a:defRPr baseline="0">
                <a:latin typeface="+mn-lt"/>
              </a:defRPr>
            </a:lvl3pPr>
            <a:lvl4pPr marL="612648" lvl="3" indent="-155448" defTabSz="1218026" eaLnBrk="1" latinLnBrk="0" hangingPunct="1">
              <a:buClr>
                <a:schemeClr val="tx2"/>
              </a:buClr>
              <a:buSzPct val="120000"/>
              <a:buFont typeface="Arial" charset="0"/>
              <a:buChar char="▫"/>
              <a:defRPr baseline="0">
                <a:latin typeface="+mn-lt"/>
              </a:defRPr>
            </a:lvl4pPr>
            <a:lvl5pPr marL="749808" lvl="4" indent="-128016" defTabSz="1218026" eaLnBrk="1" latinLnBrk="0" hangingPunct="1">
              <a:buClr>
                <a:schemeClr val="tx2"/>
              </a:buClr>
              <a:buSzPct val="89000"/>
              <a:buFont typeface="Arial" charset="0"/>
              <a:buChar char="-"/>
              <a:defRPr baseline="0">
                <a:latin typeface="+mn-lt"/>
              </a:defRPr>
            </a:lvl5pPr>
            <a:lvl6pPr marL="1020030" indent="-177089" defTabSz="1218026" fontAlgn="base">
              <a:spcBef>
                <a:spcPct val="0"/>
              </a:spcBef>
              <a:spcAft>
                <a:spcPct val="0"/>
              </a:spcAft>
              <a:buClr>
                <a:schemeClr val="tx2"/>
              </a:buClr>
              <a:buSzPct val="89000"/>
              <a:buFont typeface="Arial" charset="0"/>
              <a:buChar char="-"/>
              <a:defRPr sz="2176" baseline="0">
                <a:latin typeface="+mn-lt"/>
              </a:defRPr>
            </a:lvl6pPr>
            <a:lvl7pPr marL="1020030" indent="-177089" defTabSz="1218026" fontAlgn="base">
              <a:spcBef>
                <a:spcPct val="0"/>
              </a:spcBef>
              <a:spcAft>
                <a:spcPct val="0"/>
              </a:spcAft>
              <a:buClr>
                <a:schemeClr val="tx2"/>
              </a:buClr>
              <a:buSzPct val="89000"/>
              <a:buFont typeface="Arial" charset="0"/>
              <a:buChar char="-"/>
              <a:defRPr sz="2176" baseline="0">
                <a:latin typeface="+mn-lt"/>
              </a:defRPr>
            </a:lvl7pPr>
            <a:lvl8pPr marL="1020030" indent="-177089" defTabSz="1218026" fontAlgn="base">
              <a:spcBef>
                <a:spcPct val="0"/>
              </a:spcBef>
              <a:spcAft>
                <a:spcPct val="0"/>
              </a:spcAft>
              <a:buClr>
                <a:schemeClr val="tx2"/>
              </a:buClr>
              <a:buSzPct val="89000"/>
              <a:buFont typeface="Arial" charset="0"/>
              <a:buChar char="-"/>
              <a:defRPr sz="2176" baseline="0">
                <a:latin typeface="+mn-lt"/>
              </a:defRPr>
            </a:lvl8pPr>
            <a:lvl9pPr marL="1020030" indent="-177089" defTabSz="1218026" fontAlgn="base">
              <a:spcBef>
                <a:spcPct val="0"/>
              </a:spcBef>
              <a:spcAft>
                <a:spcPct val="0"/>
              </a:spcAft>
              <a:buClr>
                <a:schemeClr val="tx2"/>
              </a:buClr>
              <a:buSzPct val="89000"/>
              <a:buFont typeface="Arial" charset="0"/>
              <a:buChar char="-"/>
              <a:defRPr sz="2176" baseline="0">
                <a:latin typeface="+mn-lt"/>
              </a:defRPr>
            </a:lvl9pPr>
          </a:lstStyle>
          <a:p>
            <a:pPr lvl="1" defTabSz="1242752" fontAlgn="base">
              <a:spcBef>
                <a:spcPts val="600"/>
              </a:spcBef>
              <a:spcAft>
                <a:spcPct val="0"/>
              </a:spcAft>
              <a:buClr>
                <a:srgbClr val="FFFFFF"/>
              </a:buClr>
            </a:pPr>
            <a:r>
              <a:rPr lang="it-IT" sz="2000" dirty="0">
                <a:solidFill>
                  <a:schemeClr val="bg1"/>
                </a:solidFill>
              </a:rPr>
              <a:t> </a:t>
            </a:r>
            <a:endParaRPr lang="it-IT" sz="1200" dirty="0">
              <a:solidFill>
                <a:schemeClr val="bg1"/>
              </a:solidFill>
              <a:latin typeface="Calibri"/>
            </a:endParaRPr>
          </a:p>
          <a:p>
            <a:pPr marL="288000" indent="-285750">
              <a:spcBef>
                <a:spcPts val="600"/>
              </a:spcBef>
              <a:buClr>
                <a:srgbClr val="FFFFFF"/>
              </a:buClr>
              <a:buFont typeface="Arial" panose="020B0604020202020204" pitchFamily="34" charset="0"/>
              <a:buChar char="•"/>
            </a:pPr>
            <a:r>
              <a:rPr lang="it-IT" sz="1600" dirty="0">
                <a:solidFill>
                  <a:schemeClr val="bg1"/>
                </a:solidFill>
              </a:rPr>
              <a:t>Premessa </a:t>
            </a:r>
          </a:p>
          <a:p>
            <a:pPr marL="288000" indent="-285750">
              <a:spcBef>
                <a:spcPts val="600"/>
              </a:spcBef>
              <a:buClr>
                <a:srgbClr val="FFFFFF"/>
              </a:buClr>
              <a:buFont typeface="Arial" panose="020B0604020202020204" pitchFamily="34" charset="0"/>
              <a:buChar char="•"/>
            </a:pPr>
            <a:r>
              <a:rPr lang="it-IT" sz="1600" dirty="0">
                <a:solidFill>
                  <a:schemeClr val="bg1"/>
                </a:solidFill>
              </a:rPr>
              <a:t>Punti trattati</a:t>
            </a:r>
          </a:p>
          <a:p>
            <a:pPr marL="608013" lvl="1" indent="-342900">
              <a:spcBef>
                <a:spcPts val="600"/>
              </a:spcBef>
              <a:buClr>
                <a:srgbClr val="FFFFFF"/>
              </a:buClr>
              <a:buSzPct val="100000"/>
              <a:buAutoNum type="arabicPeriod"/>
            </a:pPr>
            <a:r>
              <a:rPr lang="it-IT" sz="1600" b="0" dirty="0">
                <a:solidFill>
                  <a:schemeClr val="bg1"/>
                </a:solidFill>
                <a:latin typeface="+mn-lt"/>
              </a:rPr>
              <a:t>Classificazione delle richieste di NP in casi semplici e complessi</a:t>
            </a:r>
          </a:p>
          <a:p>
            <a:pPr marL="608013" lvl="1" indent="-342900">
              <a:spcBef>
                <a:spcPts val="600"/>
              </a:spcBef>
              <a:buClr>
                <a:srgbClr val="FFFFFF"/>
              </a:buClr>
              <a:buSzPct val="100000"/>
              <a:buAutoNum type="arabicPeriod"/>
            </a:pPr>
            <a:r>
              <a:rPr lang="it-IT" sz="1600" b="0" dirty="0">
                <a:solidFill>
                  <a:schemeClr val="bg1"/>
                </a:solidFill>
                <a:latin typeface="+mn-lt"/>
              </a:rPr>
              <a:t>Adozione del meccanismo di esecuzione del provisioning “su base notifica”</a:t>
            </a:r>
          </a:p>
          <a:p>
            <a:pPr marL="608013" lvl="1" indent="-342900">
              <a:spcBef>
                <a:spcPts val="600"/>
              </a:spcBef>
              <a:buClr>
                <a:srgbClr val="FFFFFF"/>
              </a:buClr>
              <a:buSzPct val="100000"/>
              <a:buAutoNum type="arabicPeriod"/>
            </a:pPr>
            <a:r>
              <a:rPr lang="it-IT" sz="1600" b="0" dirty="0">
                <a:solidFill>
                  <a:schemeClr val="bg1"/>
                </a:solidFill>
                <a:latin typeface="+mn-lt"/>
              </a:rPr>
              <a:t>Rimodulazione DAC</a:t>
            </a:r>
          </a:p>
          <a:p>
            <a:pPr marL="608013" lvl="1" indent="-342900">
              <a:spcBef>
                <a:spcPts val="600"/>
              </a:spcBef>
              <a:buClr>
                <a:srgbClr val="FFFFFF"/>
              </a:buClr>
              <a:buSzPct val="100000"/>
              <a:buAutoNum type="arabicPeriod"/>
            </a:pPr>
            <a:r>
              <a:rPr lang="it-IT" sz="1600" b="0" dirty="0">
                <a:solidFill>
                  <a:schemeClr val="bg1"/>
                </a:solidFill>
                <a:latin typeface="+mn-lt"/>
              </a:rPr>
              <a:t>Annullamento a cura </a:t>
            </a:r>
            <a:r>
              <a:rPr lang="it-IT" sz="1600" b="0" dirty="0" err="1">
                <a:solidFill>
                  <a:schemeClr val="bg1"/>
                </a:solidFill>
                <a:latin typeface="+mn-lt"/>
              </a:rPr>
              <a:t>Recipient</a:t>
            </a:r>
            <a:r>
              <a:rPr lang="it-IT" sz="1600" b="0" dirty="0">
                <a:solidFill>
                  <a:schemeClr val="bg1"/>
                </a:solidFill>
                <a:latin typeface="+mn-lt"/>
              </a:rPr>
              <a:t> </a:t>
            </a:r>
          </a:p>
          <a:p>
            <a:pPr marL="608013" lvl="1" indent="-342900">
              <a:spcBef>
                <a:spcPts val="600"/>
              </a:spcBef>
              <a:buClr>
                <a:srgbClr val="FFFFFF"/>
              </a:buClr>
              <a:buSzPct val="100000"/>
              <a:buAutoNum type="arabicPeriod"/>
            </a:pPr>
            <a:r>
              <a:rPr lang="it-IT" sz="1600" b="0" dirty="0">
                <a:solidFill>
                  <a:schemeClr val="bg1"/>
                </a:solidFill>
                <a:latin typeface="+mn-lt"/>
              </a:rPr>
              <a:t>Gestione doppia notifica da parte del </a:t>
            </a:r>
            <a:r>
              <a:rPr lang="it-IT" sz="1600" b="0" dirty="0" err="1">
                <a:solidFill>
                  <a:schemeClr val="bg1"/>
                </a:solidFill>
                <a:latin typeface="+mn-lt"/>
              </a:rPr>
              <a:t>donating</a:t>
            </a:r>
            <a:endParaRPr lang="it-IT" sz="1600" b="0" dirty="0">
              <a:solidFill>
                <a:schemeClr val="bg1"/>
              </a:solidFill>
              <a:latin typeface="+mn-lt"/>
            </a:endParaRPr>
          </a:p>
          <a:p>
            <a:pPr marL="608013" lvl="1" indent="-342900">
              <a:spcBef>
                <a:spcPts val="600"/>
              </a:spcBef>
              <a:buClr>
                <a:srgbClr val="FFFFFF"/>
              </a:buClr>
              <a:buSzPct val="100000"/>
              <a:buAutoNum type="arabicPeriod"/>
            </a:pPr>
            <a:r>
              <a:rPr lang="it-IT" sz="1600" b="0" dirty="0">
                <a:solidFill>
                  <a:schemeClr val="bg1"/>
                </a:solidFill>
                <a:latin typeface="+mn-lt"/>
              </a:rPr>
              <a:t>Modifiche alle tempistiche del processo di NP pura </a:t>
            </a:r>
          </a:p>
        </p:txBody>
      </p:sp>
    </p:spTree>
    <p:extLst>
      <p:ext uri="{BB962C8B-B14F-4D97-AF65-F5344CB8AC3E}">
        <p14:creationId xmlns:p14="http://schemas.microsoft.com/office/powerpoint/2010/main" val="2466390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80AB45-C160-4BC2-8135-AE0AE3ECAFEC}"/>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Premessa</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5" name="CasellaDiTesto 4">
            <a:extLst>
              <a:ext uri="{FF2B5EF4-FFF2-40B4-BE49-F238E27FC236}">
                <a16:creationId xmlns:a16="http://schemas.microsoft.com/office/drawing/2014/main" id="{144F2EDB-F503-4F58-8380-91D829E27221}"/>
              </a:ext>
            </a:extLst>
          </p:cNvPr>
          <p:cNvSpPr txBox="1"/>
          <p:nvPr/>
        </p:nvSpPr>
        <p:spPr>
          <a:xfrm>
            <a:off x="383876" y="794863"/>
            <a:ext cx="11267016" cy="3101042"/>
          </a:xfrm>
          <a:prstGeom prst="rect">
            <a:avLst/>
          </a:prstGeom>
          <a:noFill/>
        </p:spPr>
        <p:txBody>
          <a:bodyPr wrap="square" rtlCol="0">
            <a:spAutoFit/>
          </a:bodyPr>
          <a:lstStyle/>
          <a:p>
            <a:pPr algn="just">
              <a:lnSpc>
                <a:spcPct val="150000"/>
              </a:lnSpc>
              <a:spcBef>
                <a:spcPts val="600"/>
              </a:spcBef>
              <a:spcAft>
                <a:spcPts val="600"/>
              </a:spcAft>
              <a:buSzPct val="100000"/>
              <a:buNone/>
            </a:pPr>
            <a:r>
              <a:rPr lang="it-IT" sz="1600" dirty="0">
                <a:latin typeface="TIM Sans" panose="02020503040602060503" pitchFamily="18" charset="0"/>
                <a:cs typeface="Segoe UI" pitchFamily="34" charset="0"/>
              </a:rPr>
              <a:t>Il presente documento riporta l’elenco dei punti chiusi, cioè i punti per i quali gli Operatori hanno trovato un accordo nel corso dei lavori del Tavolo Tecnico oppure che sono stati chiusi a seguito di un pronunciamento di </a:t>
            </a:r>
            <a:r>
              <a:rPr lang="it-IT" sz="1600" dirty="0" err="1">
                <a:latin typeface="TIM Sans" panose="02020503040602060503" pitchFamily="18" charset="0"/>
                <a:cs typeface="Segoe UI" pitchFamily="34" charset="0"/>
              </a:rPr>
              <a:t>AGCom</a:t>
            </a:r>
            <a:r>
              <a:rPr lang="it-IT" sz="1600" dirty="0">
                <a:latin typeface="TIM Sans" panose="02020503040602060503" pitchFamily="18" charset="0"/>
                <a:cs typeface="Segoe UI" pitchFamily="34" charset="0"/>
              </a:rPr>
              <a:t>.</a:t>
            </a:r>
          </a:p>
          <a:p>
            <a:pPr algn="just">
              <a:lnSpc>
                <a:spcPct val="150000"/>
              </a:lnSpc>
              <a:spcBef>
                <a:spcPts val="600"/>
              </a:spcBef>
              <a:spcAft>
                <a:spcPts val="600"/>
              </a:spcAft>
              <a:buSzPct val="100000"/>
              <a:buNone/>
            </a:pPr>
            <a:r>
              <a:rPr lang="it-IT" sz="1600" dirty="0">
                <a:latin typeface="TIM Sans" panose="02020503040602060503" pitchFamily="18" charset="0"/>
                <a:cs typeface="Segoe UI" pitchFamily="34" charset="0"/>
              </a:rPr>
              <a:t>Quanto definito nei punti chiusi è riportato negli Allegati 1, 2 e 3.</a:t>
            </a:r>
          </a:p>
          <a:p>
            <a:pPr algn="just">
              <a:lnSpc>
                <a:spcPct val="150000"/>
              </a:lnSpc>
              <a:spcBef>
                <a:spcPts val="600"/>
              </a:spcBef>
            </a:pPr>
            <a:r>
              <a:rPr lang="it-IT" sz="1600" dirty="0">
                <a:latin typeface="TIM Sans" panose="02020503040602060503" pitchFamily="18" charset="0"/>
                <a:cs typeface="Segoe UI" pitchFamily="34" charset="0"/>
              </a:rPr>
              <a:t>Lettera  del 23 febbraio 2022 con oggetto «Valutazioni dell’Autorità sui punti aperti comunicati con mail del 20 gennaio 2022 dal tavolo tecnico sulla revisione delle procedure di NP Pura per numeri geografici di cui alla delibera n. 103/21/CIR.»</a:t>
            </a:r>
          </a:p>
          <a:p>
            <a:pPr marL="285750" indent="-285750" algn="just">
              <a:lnSpc>
                <a:spcPct val="150000"/>
              </a:lnSpc>
              <a:spcBef>
                <a:spcPts val="600"/>
              </a:spcBef>
              <a:buFont typeface="Arial" panose="020B0604020202020204" pitchFamily="34" charset="0"/>
              <a:buChar char="•"/>
            </a:pPr>
            <a:endParaRPr lang="it-IT" sz="1600" dirty="0">
              <a:latin typeface="TIM Sans" panose="02020503040602060503" pitchFamily="18" charset="0"/>
              <a:cs typeface="Segoe UI" pitchFamily="34" charset="0"/>
            </a:endParaRPr>
          </a:p>
          <a:p>
            <a:pPr algn="just">
              <a:lnSpc>
                <a:spcPct val="150000"/>
              </a:lnSpc>
              <a:spcBef>
                <a:spcPts val="600"/>
              </a:spcBef>
            </a:pPr>
            <a:endParaRPr lang="it-IT" sz="1600" b="1" dirty="0">
              <a:solidFill>
                <a:srgbClr val="FF0000"/>
              </a:solidFill>
              <a:latin typeface="TIM Sans" panose="02020503040602060503" pitchFamily="18" charset="0"/>
              <a:cs typeface="Segoe UI" pitchFamily="34" charset="0"/>
            </a:endParaRPr>
          </a:p>
        </p:txBody>
      </p:sp>
      <p:graphicFrame>
        <p:nvGraphicFramePr>
          <p:cNvPr id="8" name="Oggetto 7">
            <a:extLst>
              <a:ext uri="{FF2B5EF4-FFF2-40B4-BE49-F238E27FC236}">
                <a16:creationId xmlns:a16="http://schemas.microsoft.com/office/drawing/2014/main" id="{C5C91F7B-D9BD-44D8-9D2D-E3705054FDF4}"/>
              </a:ext>
            </a:extLst>
          </p:cNvPr>
          <p:cNvGraphicFramePr>
            <a:graphicFrameLocks noChangeAspect="1"/>
          </p:cNvGraphicFramePr>
          <p:nvPr>
            <p:extLst>
              <p:ext uri="{D42A27DB-BD31-4B8C-83A1-F6EECF244321}">
                <p14:modId xmlns:p14="http://schemas.microsoft.com/office/powerpoint/2010/main" val="1393336655"/>
              </p:ext>
            </p:extLst>
          </p:nvPr>
        </p:nvGraphicFramePr>
        <p:xfrm>
          <a:off x="9507857" y="3394951"/>
          <a:ext cx="914400" cy="792163"/>
        </p:xfrm>
        <a:graphic>
          <a:graphicData uri="http://schemas.openxmlformats.org/presentationml/2006/ole">
            <mc:AlternateContent xmlns:mc="http://schemas.openxmlformats.org/markup-compatibility/2006">
              <mc:Choice xmlns:v="urn:schemas-microsoft-com:vml" Requires="v">
                <p:oleObj spid="_x0000_s1052" name="Acrobat Document" showAsIcon="1" r:id="rId3" imgW="914400" imgH="792446" progId="AcroExch.Document.DC">
                  <p:embed/>
                </p:oleObj>
              </mc:Choice>
              <mc:Fallback>
                <p:oleObj name="Acrobat Document" showAsIcon="1" r:id="rId3" imgW="914400" imgH="792446" progId="AcroExch.Document.DC">
                  <p:embed/>
                  <p:pic>
                    <p:nvPicPr>
                      <p:cNvPr id="0" name=""/>
                      <p:cNvPicPr/>
                      <p:nvPr/>
                    </p:nvPicPr>
                    <p:blipFill>
                      <a:blip r:embed="rId4"/>
                      <a:stretch>
                        <a:fillRect/>
                      </a:stretch>
                    </p:blipFill>
                    <p:spPr>
                      <a:xfrm>
                        <a:off x="9507857" y="3394951"/>
                        <a:ext cx="914400" cy="792163"/>
                      </a:xfrm>
                      <a:prstGeom prst="rect">
                        <a:avLst/>
                      </a:prstGeom>
                    </p:spPr>
                  </p:pic>
                </p:oleObj>
              </mc:Fallback>
            </mc:AlternateContent>
          </a:graphicData>
        </a:graphic>
      </p:graphicFrame>
    </p:spTree>
    <p:extLst>
      <p:ext uri="{BB962C8B-B14F-4D97-AF65-F5344CB8AC3E}">
        <p14:creationId xmlns:p14="http://schemas.microsoft.com/office/powerpoint/2010/main" val="1189258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Punti trattati</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83876" y="476366"/>
            <a:ext cx="10903556" cy="5693866"/>
          </a:xfrm>
          <a:prstGeom prst="rect">
            <a:avLst/>
          </a:prstGeom>
          <a:noFill/>
        </p:spPr>
        <p:txBody>
          <a:bodyPr wrap="square" rtlCol="0">
            <a:spAutoFit/>
          </a:bodyPr>
          <a:lstStyle/>
          <a:p>
            <a:pPr algn="just"/>
            <a:r>
              <a:rPr lang="it-IT" sz="1300" dirty="0">
                <a:latin typeface="TIM Sans" panose="02020503040602060503" pitchFamily="18" charset="0"/>
                <a:cs typeface="Segoe UI" pitchFamily="34" charset="0"/>
              </a:rPr>
              <a:t>Nelle slide seguenti si riportano le posizioni degli OAO sui seguenti punti estratti dalla delibera 103/21/CIR:</a:t>
            </a:r>
          </a:p>
          <a:p>
            <a:pPr algn="just"/>
            <a:endParaRPr lang="it-IT" sz="1300" dirty="0">
              <a:latin typeface="TIM Sans" panose="02020503040602060503" pitchFamily="18" charset="0"/>
              <a:cs typeface="Segoe UI" pitchFamily="34" charset="0"/>
            </a:endParaRPr>
          </a:p>
          <a:p>
            <a:pPr marL="342900" indent="-342900" algn="just">
              <a:buFont typeface="+mj-lt"/>
              <a:buAutoNum type="arabicPeriod"/>
            </a:pPr>
            <a:r>
              <a:rPr lang="it-IT" sz="1300" b="1" dirty="0">
                <a:solidFill>
                  <a:srgbClr val="EB0028"/>
                </a:solidFill>
                <a:latin typeface="TIM Sans" panose="00000500000000000000" pitchFamily="2" charset="0"/>
              </a:rPr>
              <a:t>Classificazione delle richieste di NP in casi semplici e complessi </a:t>
            </a:r>
          </a:p>
          <a:p>
            <a:pPr marL="541338" lvl="1" indent="-187325" algn="just">
              <a:buFont typeface="Arial" panose="020B0604020202020204" pitchFamily="34" charset="0"/>
              <a:buChar char="•"/>
            </a:pPr>
            <a:r>
              <a:rPr lang="it-IT" sz="1300" dirty="0">
                <a:solidFill>
                  <a:srgbClr val="EB0028"/>
                </a:solidFill>
                <a:latin typeface="TIM Sans" panose="00000500000000000000" pitchFamily="2" charset="0"/>
              </a:rPr>
              <a:t>Casi complessi: </a:t>
            </a:r>
            <a:r>
              <a:rPr lang="it-IT" sz="1300" dirty="0">
                <a:latin typeface="TIM Sans" panose="00000500000000000000" pitchFamily="2" charset="0"/>
              </a:rPr>
              <a:t>GNR,</a:t>
            </a:r>
            <a:r>
              <a:rPr lang="it-IT" sz="1300" dirty="0">
                <a:solidFill>
                  <a:srgbClr val="EB0028"/>
                </a:solidFill>
                <a:latin typeface="TIM Sans" panose="00000500000000000000" pitchFamily="2" charset="0"/>
              </a:rPr>
              <a:t> </a:t>
            </a:r>
            <a:r>
              <a:rPr lang="it-IT" sz="1300" dirty="0">
                <a:latin typeface="TIM Sans" panose="00000500000000000000" pitchFamily="2" charset="0"/>
              </a:rPr>
              <a:t>PBX, ISDN multi-numero e GDN</a:t>
            </a:r>
            <a:r>
              <a:rPr lang="it-IT" sz="1300" b="1" dirty="0">
                <a:latin typeface="TIM Sans" panose="00000500000000000000" pitchFamily="2" charset="0"/>
              </a:rPr>
              <a:t> </a:t>
            </a:r>
            <a:r>
              <a:rPr lang="it-IT" sz="1300" dirty="0">
                <a:latin typeface="TIM Sans" panose="00000500000000000000" pitchFamily="2" charset="0"/>
              </a:rPr>
              <a:t>(V8</a:t>
            </a:r>
            <a:r>
              <a:rPr lang="it-IT" sz="1300" dirty="0">
                <a:latin typeface="TIM Sans" panose="02020503040602060503" pitchFamily="18" charset="0"/>
                <a:cs typeface="Segoe UI" pitchFamily="34" charset="0"/>
              </a:rPr>
              <a:t>)</a:t>
            </a:r>
          </a:p>
          <a:p>
            <a:pPr marL="541338" lvl="1" indent="-187325" algn="just">
              <a:buFont typeface="Arial" panose="020B0604020202020204" pitchFamily="34" charset="0"/>
              <a:buChar char="•"/>
            </a:pPr>
            <a:r>
              <a:rPr lang="it-IT" sz="1300" dirty="0">
                <a:solidFill>
                  <a:srgbClr val="EB0028"/>
                </a:solidFill>
                <a:latin typeface="TIM Sans" panose="00000500000000000000" pitchFamily="2" charset="0"/>
              </a:rPr>
              <a:t>Casi semplici: </a:t>
            </a:r>
            <a:r>
              <a:rPr lang="it-IT" sz="1300" dirty="0">
                <a:latin typeface="TIM Sans" panose="00000500000000000000" pitchFamily="2" charset="0"/>
              </a:rPr>
              <a:t>tutte le restanti richieste che non sono complesse</a:t>
            </a:r>
          </a:p>
          <a:p>
            <a:pPr marL="342900" indent="-342900" algn="just">
              <a:buFont typeface="+mj-lt"/>
              <a:buAutoNum type="arabicPeriod" startAt="2"/>
            </a:pPr>
            <a:r>
              <a:rPr lang="it-IT" sz="1300" b="1" dirty="0">
                <a:solidFill>
                  <a:srgbClr val="EB0028"/>
                </a:solidFill>
                <a:latin typeface="TIM Sans" panose="00000500000000000000" pitchFamily="2" charset="0"/>
              </a:rPr>
              <a:t>Adozione del meccanismo di esecuzione del provisioning “su base notifica”</a:t>
            </a:r>
          </a:p>
          <a:p>
            <a:pPr marL="639763" lvl="1" indent="-285750" algn="just">
              <a:buFont typeface="Arial" panose="020B0604020202020204" pitchFamily="34" charset="0"/>
              <a:buChar char="•"/>
            </a:pPr>
            <a:r>
              <a:rPr lang="it-IT" sz="1300" i="1" dirty="0">
                <a:latin typeface="TIM Sans" panose="02020503040602060503" pitchFamily="18" charset="0"/>
                <a:cs typeface="Segoe UI" pitchFamily="34" charset="0"/>
              </a:rPr>
              <a:t>«…l’Autorità ha proposto di adottare per la NP pura un meccanismo di esecuzione del provisioning “su base notifica”. Secondo tale approccio, il recipient ed il donating effettuano le attività di competenza successivamente alla ricezione della notifica di espletamento da parte del donor.» (punto 61</a:t>
            </a:r>
            <a:r>
              <a:rPr lang="it-IT" sz="1300" dirty="0">
                <a:latin typeface="TIM Sans" panose="02020503040602060503" pitchFamily="18" charset="0"/>
                <a:cs typeface="Segoe UI" pitchFamily="34" charset="0"/>
              </a:rPr>
              <a:t>)</a:t>
            </a:r>
          </a:p>
          <a:p>
            <a:pPr marL="639763" lvl="1" indent="-285750" algn="just">
              <a:buFont typeface="Arial" panose="020B0604020202020204" pitchFamily="34" charset="0"/>
              <a:buChar char="•"/>
            </a:pPr>
            <a:r>
              <a:rPr lang="it-IT" sz="1300" i="1" dirty="0">
                <a:latin typeface="TIM Sans" panose="02020503040602060503" pitchFamily="18" charset="0"/>
                <a:cs typeface="Segoe UI" pitchFamily="34" charset="0"/>
              </a:rPr>
              <a:t>«Il donor effettua il provisioning della NP il giorno della DAC (eventualmente rimodulata) nella fascia oraria 06:00-09:00 ed invia contestualmente la notifica di espletamento al recipient e al donating. Questi ultimi, ricevuta la notifica di espletamento della NP pura, effettuano tempestivamente le rispettive attività di competenza.» (punto 66)</a:t>
            </a:r>
          </a:p>
          <a:p>
            <a:pPr marL="342900" indent="-342900" algn="just">
              <a:buFont typeface="+mj-lt"/>
              <a:buAutoNum type="arabicPeriod" startAt="3"/>
            </a:pPr>
            <a:r>
              <a:rPr lang="it-IT" sz="1300" b="1" dirty="0">
                <a:solidFill>
                  <a:srgbClr val="EB0028"/>
                </a:solidFill>
                <a:latin typeface="TIM Sans" panose="00000500000000000000" pitchFamily="2" charset="0"/>
              </a:rPr>
              <a:t>Rimodulazione DAC</a:t>
            </a:r>
          </a:p>
          <a:p>
            <a:pPr marL="354013" lvl="1" algn="just"/>
            <a:r>
              <a:rPr lang="it-IT" sz="1300" i="1" dirty="0">
                <a:latin typeface="TIM Sans" panose="02020503040602060503" pitchFamily="18" charset="0"/>
                <a:cs typeface="Segoe UI" pitchFamily="34" charset="0"/>
              </a:rPr>
              <a:t>«La rimodulazione della DAC è prevista solo nei casi complessi entro DAC-3.» (Art. 2)</a:t>
            </a:r>
          </a:p>
          <a:p>
            <a:pPr marL="342900" indent="-342900" algn="just">
              <a:buFont typeface="+mj-lt"/>
              <a:buAutoNum type="arabicPeriod" startAt="4"/>
            </a:pPr>
            <a:r>
              <a:rPr lang="it-IT" sz="1300" b="1" dirty="0">
                <a:solidFill>
                  <a:srgbClr val="EB0028"/>
                </a:solidFill>
                <a:latin typeface="TIM Sans" panose="00000500000000000000" pitchFamily="2" charset="0"/>
              </a:rPr>
              <a:t>Annullamento a cura Recipient</a:t>
            </a:r>
          </a:p>
          <a:p>
            <a:pPr marL="354013" lvl="1" algn="just"/>
            <a:r>
              <a:rPr lang="it-IT" sz="1300" i="1" dirty="0">
                <a:latin typeface="TIM Sans" panose="02020503040602060503" pitchFamily="18" charset="0"/>
                <a:cs typeface="Segoe UI" pitchFamily="34" charset="0"/>
              </a:rPr>
              <a:t>«Alla luce delle esigenze manifestate dal mercato, l’Autorità invita gli operatori a prevedere, anche con particolare riferimento ai casi complessi, la possibilità di annullamento da parte del recipient. Si richiama che nelle attuali procedure di NP pura il recipient può inviare una richiesta di annullamento al donor (con inoltro dal donor al donating) entro il termine previsto per le verifiche del donating (t3).»  (V11) </a:t>
            </a:r>
          </a:p>
          <a:p>
            <a:pPr marL="342900" indent="-342900" algn="just">
              <a:buFont typeface="+mj-lt"/>
              <a:buAutoNum type="arabicPeriod" startAt="5"/>
            </a:pPr>
            <a:r>
              <a:rPr lang="it-IT" sz="1300" b="1" dirty="0">
                <a:solidFill>
                  <a:srgbClr val="EB0028"/>
                </a:solidFill>
                <a:latin typeface="TIM Sans" panose="00000500000000000000" pitchFamily="2" charset="0"/>
              </a:rPr>
              <a:t>Gestione doppia notifica da parte del </a:t>
            </a:r>
            <a:r>
              <a:rPr lang="it-IT" sz="1300" b="1" dirty="0" err="1">
                <a:solidFill>
                  <a:srgbClr val="EB0028"/>
                </a:solidFill>
                <a:latin typeface="TIM Sans" panose="00000500000000000000" pitchFamily="2" charset="0"/>
              </a:rPr>
              <a:t>donating</a:t>
            </a:r>
            <a:endParaRPr lang="it-IT" sz="1300" b="1" dirty="0">
              <a:solidFill>
                <a:srgbClr val="EB0028"/>
              </a:solidFill>
              <a:latin typeface="TIM Sans" panose="00000500000000000000" pitchFamily="2" charset="0"/>
            </a:endParaRPr>
          </a:p>
          <a:p>
            <a:pPr marL="354013" lvl="1" algn="just"/>
            <a:r>
              <a:rPr lang="it-IT" sz="1300" i="1" dirty="0">
                <a:latin typeface="TIM Sans" panose="02020503040602060503" pitchFamily="18" charset="0"/>
                <a:cs typeface="Segoe UI" pitchFamily="34" charset="0"/>
              </a:rPr>
              <a:t>«L’Autorità prende atto della richiesta di un operatore di non unificare le due notifiche C) e D) inviate dal </a:t>
            </a:r>
            <a:r>
              <a:rPr lang="it-IT" sz="1300" i="1" dirty="0" err="1">
                <a:latin typeface="TIM Sans" panose="02020503040602060503" pitchFamily="18" charset="0"/>
                <a:cs typeface="Segoe UI" pitchFamily="34" charset="0"/>
              </a:rPr>
              <a:t>donating</a:t>
            </a:r>
            <a:r>
              <a:rPr lang="it-IT" sz="1300" i="1" dirty="0">
                <a:latin typeface="TIM Sans" panose="02020503040602060503" pitchFamily="18" charset="0"/>
                <a:cs typeface="Segoe UI" pitchFamily="34" charset="0"/>
              </a:rPr>
              <a:t> per le verifiche formali e tecniche. Il rispondente ritiene preferibile che le due notifiche siano mantenute distinte sebbene inviate nella stessa giornata. Questo, ad avviso dell’operatore, consentirebbe di mantenere la stessa riduzione delle tempistiche prevista nello schema di provvedimento, pur limitando l’impatto negativo sui sistemi degli operatori. L’Autorità, pertanto, al fine di ridurre gli impatti sui sistemi degli operatori e considerato che una doppia notifica consente maggiore trasparenza sulle ragioni di eventuali rifiuti, ritiene che la questione possa essere decisa nell’ambito del tavolo tecnico» (V3)</a:t>
            </a:r>
          </a:p>
          <a:p>
            <a:pPr marL="342900" indent="-342900" algn="just">
              <a:buFont typeface="+mj-lt"/>
              <a:buAutoNum type="arabicPeriod" startAt="5"/>
            </a:pPr>
            <a:r>
              <a:rPr lang="it-IT" sz="1300" b="1" dirty="0">
                <a:solidFill>
                  <a:srgbClr val="EB0028"/>
                </a:solidFill>
                <a:latin typeface="TIM Sans" panose="00000500000000000000" pitchFamily="2" charset="0"/>
              </a:rPr>
              <a:t>Modifiche alle tempistiche del processo di NP pura (Art. 1)</a:t>
            </a:r>
            <a:endParaRPr lang="en-US" sz="1300" b="1" dirty="0">
              <a:solidFill>
                <a:srgbClr val="EB0028"/>
              </a:solidFill>
              <a:latin typeface="TIM Sans" panose="00000500000000000000" pitchFamily="2" charset="0"/>
            </a:endParaRPr>
          </a:p>
          <a:p>
            <a:pPr marL="354013" lvl="1" algn="just"/>
            <a:r>
              <a:rPr lang="it-IT" sz="1300" dirty="0">
                <a:latin typeface="TIM Sans" panose="02020503040602060503" pitchFamily="18" charset="0"/>
                <a:cs typeface="Segoe UI" pitchFamily="34" charset="0"/>
              </a:rPr>
              <a:t>Le tempistiche di cui all’art. 5 della delibera n. 35/10/CIR sono modificate come riportato nelle slide seguenti. (</a:t>
            </a:r>
            <a:r>
              <a:rPr lang="it-IT" sz="1300" dirty="0" err="1">
                <a:latin typeface="TIM Sans" panose="02020503040602060503" pitchFamily="18" charset="0"/>
                <a:cs typeface="Segoe UI" pitchFamily="34" charset="0"/>
              </a:rPr>
              <a:t>rif.</a:t>
            </a:r>
            <a:r>
              <a:rPr lang="it-IT" sz="1300" dirty="0">
                <a:latin typeface="TIM Sans" panose="02020503040602060503" pitchFamily="18" charset="0"/>
                <a:cs typeface="Segoe UI" pitchFamily="34" charset="0"/>
              </a:rPr>
              <a:t> Punto #6)</a:t>
            </a:r>
          </a:p>
          <a:p>
            <a:pPr marL="354013" lvl="1" algn="just"/>
            <a:endParaRPr lang="it-IT" sz="1300" i="1" dirty="0">
              <a:latin typeface="TIM Sans" panose="02020503040602060503" pitchFamily="18" charset="0"/>
              <a:cs typeface="Segoe UI" pitchFamily="34" charset="0"/>
            </a:endParaRPr>
          </a:p>
        </p:txBody>
      </p:sp>
    </p:spTree>
    <p:extLst>
      <p:ext uri="{BB962C8B-B14F-4D97-AF65-F5344CB8AC3E}">
        <p14:creationId xmlns:p14="http://schemas.microsoft.com/office/powerpoint/2010/main" val="489042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52631"/>
            <a:ext cx="11164277"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1. Classificazione delle richieste di NP in casi semplici e complessi</a:t>
            </a:r>
            <a:endParaRPr lang="en-US" dirty="0"/>
          </a:p>
        </p:txBody>
      </p:sp>
      <p:sp>
        <p:nvSpPr>
          <p:cNvPr id="6" name="Segnaposto contenuto 2"/>
          <p:cNvSpPr txBox="1">
            <a:spLocks/>
          </p:cNvSpPr>
          <p:nvPr/>
        </p:nvSpPr>
        <p:spPr>
          <a:xfrm>
            <a:off x="383876" y="333222"/>
            <a:ext cx="11267016" cy="199806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83876" y="487946"/>
            <a:ext cx="11267016" cy="2862322"/>
          </a:xfrm>
          <a:prstGeom prst="rect">
            <a:avLst/>
          </a:prstGeom>
          <a:noFill/>
        </p:spPr>
        <p:txBody>
          <a:bodyPr wrap="square" rtlCol="0">
            <a:spAutoFit/>
          </a:bodyPr>
          <a:lstStyle/>
          <a:p>
            <a:pPr marL="285750" indent="-192088" algn="just">
              <a:buFont typeface="Arial" panose="020B0604020202020204" pitchFamily="34" charset="0"/>
              <a:buChar char="•"/>
            </a:pPr>
            <a:r>
              <a:rPr lang="it-IT" sz="1400" dirty="0">
                <a:solidFill>
                  <a:srgbClr val="FF0000"/>
                </a:solidFill>
                <a:latin typeface="+mj-lt"/>
              </a:rPr>
              <a:t>Casi complessi</a:t>
            </a:r>
            <a:r>
              <a:rPr lang="it-IT" sz="1400" dirty="0">
                <a:latin typeface="+mj-lt"/>
              </a:rPr>
              <a:t>: GNR, PBX, ISDN multi-numero e GDN </a:t>
            </a:r>
            <a:r>
              <a:rPr lang="it-IT" sz="1400" dirty="0"/>
              <a:t>(V8)</a:t>
            </a:r>
          </a:p>
          <a:p>
            <a:pPr marL="285750" indent="-192088" algn="just">
              <a:buFont typeface="Arial" panose="020B0604020202020204" pitchFamily="34" charset="0"/>
              <a:buChar char="•"/>
            </a:pPr>
            <a:r>
              <a:rPr lang="it-IT" sz="1400" dirty="0">
                <a:solidFill>
                  <a:srgbClr val="FF0000"/>
                </a:solidFill>
                <a:latin typeface="+mj-lt"/>
              </a:rPr>
              <a:t>Casi semplici</a:t>
            </a:r>
            <a:r>
              <a:rPr lang="it-IT" sz="1400" dirty="0">
                <a:latin typeface="+mj-lt"/>
              </a:rPr>
              <a:t>: tutte le restanti richieste che non sono complesse</a:t>
            </a:r>
            <a:endParaRPr lang="en-US" sz="1400" dirty="0">
              <a:solidFill>
                <a:srgbClr val="0070C0"/>
              </a:solidFill>
              <a:latin typeface="+mj-lt"/>
            </a:endParaRPr>
          </a:p>
          <a:p>
            <a:pPr algn="just"/>
            <a:r>
              <a:rPr lang="en-US" sz="1200" dirty="0"/>
              <a:t>Si </a:t>
            </a:r>
            <a:r>
              <a:rPr lang="en-US" sz="1200" dirty="0" err="1"/>
              <a:t>definisce</a:t>
            </a:r>
            <a:r>
              <a:rPr lang="en-US" sz="1200" dirty="0"/>
              <a:t>:</a:t>
            </a:r>
          </a:p>
          <a:p>
            <a:pPr marL="285750" indent="-285750" algn="just">
              <a:buFont typeface="Arial" panose="020B0604020202020204" pitchFamily="34" charset="0"/>
              <a:buChar char="•"/>
            </a:pPr>
            <a:r>
              <a:rPr lang="it-IT" sz="1200" dirty="0"/>
              <a:t>PBX, (Private </a:t>
            </a:r>
            <a:r>
              <a:rPr lang="it-IT" sz="1200" dirty="0" err="1"/>
              <a:t>Branch</a:t>
            </a:r>
            <a:r>
              <a:rPr lang="it-IT" sz="1200" dirty="0"/>
              <a:t> Exchange) una rete telefonica privata usata all’interno di un’azienda. Gli utenti del sistema telefonico PBX condividono un numero di linee esterne per effettuare chiamate telefoniche. </a:t>
            </a:r>
            <a:endParaRPr lang="it-IT" sz="1200" dirty="0">
              <a:highlight>
                <a:srgbClr val="FFFF00"/>
              </a:highlight>
            </a:endParaRPr>
          </a:p>
          <a:p>
            <a:pPr marL="285750" indent="-285750" algn="just">
              <a:buFont typeface="Arial" panose="020B0604020202020204" pitchFamily="34" charset="0"/>
              <a:buChar char="•"/>
            </a:pPr>
            <a:r>
              <a:rPr lang="it-IT" sz="1200" dirty="0"/>
              <a:t>GDN (Global Directory </a:t>
            </a:r>
            <a:r>
              <a:rPr lang="it-IT" sz="1200" dirty="0" err="1"/>
              <a:t>Number</a:t>
            </a:r>
            <a:r>
              <a:rPr lang="it-IT" sz="1200" dirty="0"/>
              <a:t>) Numerazione geografica estesa (10 o 11 cifre, cfr. art. 7, comma 3 dell’allegato A del PNN delibera 8/15/CIR). In ambito business può accadere che questa tipologia di numerazione sia configurata sopra uno o più accessi diretti ISDN PRA (E1) che terminano su un centralino cliente.</a:t>
            </a:r>
          </a:p>
          <a:p>
            <a:pPr algn="just"/>
            <a:endParaRPr lang="it-IT" sz="1200" dirty="0"/>
          </a:p>
          <a:p>
            <a:pPr algn="just"/>
            <a:r>
              <a:rPr lang="it-IT" sz="1600" b="1" dirty="0">
                <a:solidFill>
                  <a:srgbClr val="FF0000"/>
                </a:solidFill>
                <a:latin typeface="+mj-lt"/>
              </a:rPr>
              <a:t>1.1 Classificazione delle richieste di NP in casi semplici e complessi</a:t>
            </a:r>
          </a:p>
          <a:p>
            <a:pPr algn="just"/>
            <a:endParaRPr lang="it-IT" sz="1600" b="1" dirty="0">
              <a:solidFill>
                <a:srgbClr val="FF0000"/>
              </a:solidFill>
              <a:latin typeface="+mj-lt"/>
            </a:endParaRPr>
          </a:p>
          <a:p>
            <a:pPr algn="just"/>
            <a:endParaRPr lang="it-IT" sz="1600" b="1" dirty="0">
              <a:solidFill>
                <a:srgbClr val="FF0000"/>
              </a:solidFill>
              <a:latin typeface="+mj-lt"/>
            </a:endParaRPr>
          </a:p>
          <a:p>
            <a:pPr algn="just"/>
            <a:endParaRPr lang="it-IT" sz="1600" b="1" dirty="0">
              <a:solidFill>
                <a:srgbClr val="FF0000"/>
              </a:solidFill>
              <a:latin typeface="+mj-lt"/>
            </a:endParaRPr>
          </a:p>
          <a:p>
            <a:pPr algn="just"/>
            <a:r>
              <a:rPr lang="it-IT" sz="1600" b="1" dirty="0">
                <a:solidFill>
                  <a:srgbClr val="FF0000"/>
                </a:solidFill>
                <a:latin typeface="+mj-lt"/>
              </a:rPr>
              <a:t>1.2 Identificazione delle tipologie di richieste di NP semplici e complesse</a:t>
            </a:r>
          </a:p>
        </p:txBody>
      </p:sp>
      <p:graphicFrame>
        <p:nvGraphicFramePr>
          <p:cNvPr id="7" name="Tabella 6">
            <a:extLst>
              <a:ext uri="{FF2B5EF4-FFF2-40B4-BE49-F238E27FC236}">
                <a16:creationId xmlns:a16="http://schemas.microsoft.com/office/drawing/2014/main" id="{F6673DF4-6412-4D00-BF5C-3B20285221B8}"/>
              </a:ext>
            </a:extLst>
          </p:cNvPr>
          <p:cNvGraphicFramePr>
            <a:graphicFrameLocks noGrp="1"/>
          </p:cNvGraphicFramePr>
          <p:nvPr>
            <p:extLst>
              <p:ext uri="{D42A27DB-BD31-4B8C-83A1-F6EECF244321}">
                <p14:modId xmlns:p14="http://schemas.microsoft.com/office/powerpoint/2010/main" val="3567803356"/>
              </p:ext>
            </p:extLst>
          </p:nvPr>
        </p:nvGraphicFramePr>
        <p:xfrm>
          <a:off x="635001" y="2335559"/>
          <a:ext cx="10913152" cy="647761"/>
        </p:xfrm>
        <a:graphic>
          <a:graphicData uri="http://schemas.openxmlformats.org/drawingml/2006/table">
            <a:tbl>
              <a:tblPr firstRow="1" firstCol="1" bandRow="1">
                <a:tableStyleId>{69012ECD-51FC-41F1-AA8D-1B2483CD663E}</a:tableStyleId>
              </a:tblPr>
              <a:tblGrid>
                <a:gridCol w="1029217">
                  <a:extLst>
                    <a:ext uri="{9D8B030D-6E8A-4147-A177-3AD203B41FA5}">
                      <a16:colId xmlns:a16="http://schemas.microsoft.com/office/drawing/2014/main" val="3328255787"/>
                    </a:ext>
                  </a:extLst>
                </a:gridCol>
                <a:gridCol w="1506999">
                  <a:extLst>
                    <a:ext uri="{9D8B030D-6E8A-4147-A177-3AD203B41FA5}">
                      <a16:colId xmlns:a16="http://schemas.microsoft.com/office/drawing/2014/main" val="812780304"/>
                    </a:ext>
                  </a:extLst>
                </a:gridCol>
                <a:gridCol w="8376936">
                  <a:extLst>
                    <a:ext uri="{9D8B030D-6E8A-4147-A177-3AD203B41FA5}">
                      <a16:colId xmlns:a16="http://schemas.microsoft.com/office/drawing/2014/main" val="148187178"/>
                    </a:ext>
                  </a:extLst>
                </a:gridCol>
              </a:tblGrid>
              <a:tr h="239778">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342961">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b="1" dirty="0">
                          <a:solidFill>
                            <a:schemeClr val="tx1"/>
                          </a:solidFill>
                        </a:rPr>
                        <a:t>A</a:t>
                      </a:r>
                    </a:p>
                  </a:txBody>
                  <a:tcPr/>
                </a:tc>
                <a:tc>
                  <a:txBody>
                    <a:bodyPr/>
                    <a:lstStyle/>
                    <a:p>
                      <a:pPr algn="just"/>
                      <a:r>
                        <a:rPr lang="it-IT" sz="1200" b="1" dirty="0">
                          <a:solidFill>
                            <a:schemeClr val="tx1"/>
                          </a:solidFill>
                        </a:rPr>
                        <a:t>Tutti gli Operatori</a:t>
                      </a:r>
                      <a:endParaRPr lang="it-IT" sz="1200" b="1" dirty="0">
                        <a:solidFill>
                          <a:schemeClr val="tx1"/>
                        </a:solidFill>
                        <a:latin typeface="+mj-lt"/>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Tutti gli Operatori concordano con la </a:t>
                      </a:r>
                      <a:r>
                        <a:rPr lang="en-US" sz="1200" b="1" kern="1200" dirty="0" err="1">
                          <a:solidFill>
                            <a:schemeClr val="tx1"/>
                          </a:solidFill>
                          <a:latin typeface="+mn-lt"/>
                          <a:ea typeface="+mn-ea"/>
                          <a:cs typeface="+mn-cs"/>
                        </a:rPr>
                        <a:t>classificazione</a:t>
                      </a:r>
                      <a:r>
                        <a:rPr lang="en-US" sz="1200" b="1" kern="1200" dirty="0">
                          <a:solidFill>
                            <a:schemeClr val="tx1"/>
                          </a:solidFill>
                          <a:latin typeface="+mn-lt"/>
                          <a:ea typeface="+mn-ea"/>
                          <a:cs typeface="+mn-cs"/>
                        </a:rPr>
                        <a:t> sopra </a:t>
                      </a:r>
                      <a:r>
                        <a:rPr lang="en-US" sz="1200" b="1" kern="1200" dirty="0" err="1">
                          <a:solidFill>
                            <a:schemeClr val="tx1"/>
                          </a:solidFill>
                          <a:latin typeface="+mn-lt"/>
                          <a:ea typeface="+mn-ea"/>
                          <a:cs typeface="+mn-cs"/>
                        </a:rPr>
                        <a:t>riportata</a:t>
                      </a:r>
                      <a:r>
                        <a:rPr lang="en-US" sz="1200" b="1" kern="1200" dirty="0">
                          <a:solidFill>
                            <a:schemeClr val="tx1"/>
                          </a:solidFill>
                          <a:latin typeface="+mn-lt"/>
                          <a:ea typeface="+mn-ea"/>
                          <a:cs typeface="+mn-cs"/>
                        </a:rPr>
                        <a:t>.</a:t>
                      </a:r>
                    </a:p>
                  </a:txBody>
                  <a:tcPr/>
                </a:tc>
                <a:extLst>
                  <a:ext uri="{0D108BD9-81ED-4DB2-BD59-A6C34878D82A}">
                    <a16:rowId xmlns:a16="http://schemas.microsoft.com/office/drawing/2014/main" val="3487815395"/>
                  </a:ext>
                </a:extLst>
              </a:tr>
            </a:tbl>
          </a:graphicData>
        </a:graphic>
      </p:graphicFrame>
      <p:sp>
        <p:nvSpPr>
          <p:cNvPr id="8" name="Rettangolo 7">
            <a:extLst>
              <a:ext uri="{FF2B5EF4-FFF2-40B4-BE49-F238E27FC236}">
                <a16:creationId xmlns:a16="http://schemas.microsoft.com/office/drawing/2014/main" id="{411B5ABB-87A6-42AF-B96A-82658FB6F67B}"/>
              </a:ext>
            </a:extLst>
          </p:cNvPr>
          <p:cNvSpPr/>
          <p:nvPr/>
        </p:nvSpPr>
        <p:spPr>
          <a:xfrm>
            <a:off x="9965159" y="1974393"/>
            <a:ext cx="1582994" cy="358877"/>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b="1" dirty="0"/>
              <a:t>Chiuso</a:t>
            </a:r>
          </a:p>
        </p:txBody>
      </p:sp>
      <p:graphicFrame>
        <p:nvGraphicFramePr>
          <p:cNvPr id="11" name="Tabella 10">
            <a:extLst>
              <a:ext uri="{FF2B5EF4-FFF2-40B4-BE49-F238E27FC236}">
                <a16:creationId xmlns:a16="http://schemas.microsoft.com/office/drawing/2014/main" id="{BE1D9C21-D476-4958-9DF9-5BB5C988B882}"/>
              </a:ext>
            </a:extLst>
          </p:cNvPr>
          <p:cNvGraphicFramePr>
            <a:graphicFrameLocks noGrp="1"/>
          </p:cNvGraphicFramePr>
          <p:nvPr>
            <p:extLst>
              <p:ext uri="{D42A27DB-BD31-4B8C-83A1-F6EECF244321}">
                <p14:modId xmlns:p14="http://schemas.microsoft.com/office/powerpoint/2010/main" val="2660755452"/>
              </p:ext>
            </p:extLst>
          </p:nvPr>
        </p:nvGraphicFramePr>
        <p:xfrm>
          <a:off x="635001" y="3340276"/>
          <a:ext cx="10913152" cy="3300331"/>
        </p:xfrm>
        <a:graphic>
          <a:graphicData uri="http://schemas.openxmlformats.org/drawingml/2006/table">
            <a:tbl>
              <a:tblPr firstRow="1" firstCol="1" bandRow="1">
                <a:tableStyleId>{69012ECD-51FC-41F1-AA8D-1B2483CD663E}</a:tableStyleId>
              </a:tblPr>
              <a:tblGrid>
                <a:gridCol w="1029217">
                  <a:extLst>
                    <a:ext uri="{9D8B030D-6E8A-4147-A177-3AD203B41FA5}">
                      <a16:colId xmlns:a16="http://schemas.microsoft.com/office/drawing/2014/main" val="3328255787"/>
                    </a:ext>
                  </a:extLst>
                </a:gridCol>
                <a:gridCol w="1090412">
                  <a:extLst>
                    <a:ext uri="{9D8B030D-6E8A-4147-A177-3AD203B41FA5}">
                      <a16:colId xmlns:a16="http://schemas.microsoft.com/office/drawing/2014/main" val="812780304"/>
                    </a:ext>
                  </a:extLst>
                </a:gridCol>
                <a:gridCol w="8793523">
                  <a:extLst>
                    <a:ext uri="{9D8B030D-6E8A-4147-A177-3AD203B41FA5}">
                      <a16:colId xmlns:a16="http://schemas.microsoft.com/office/drawing/2014/main" val="148187178"/>
                    </a:ext>
                  </a:extLst>
                </a:gridCol>
              </a:tblGrid>
              <a:tr h="4073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619776">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rPr>
                        <a:t>A</a:t>
                      </a:r>
                    </a:p>
                  </a:txBody>
                  <a:tcPr/>
                </a:tc>
                <a:tc>
                  <a:txBody>
                    <a:bodyPr/>
                    <a:lstStyle/>
                    <a:p>
                      <a:pPr algn="just"/>
                      <a:r>
                        <a:rPr lang="it-IT" sz="1000" dirty="0">
                          <a:solidFill>
                            <a:schemeClr val="tx1"/>
                          </a:solidFill>
                        </a:rPr>
                        <a:t>Tutti gli Operatori</a:t>
                      </a:r>
                      <a:endParaRPr lang="it-IT" sz="1000" b="0" kern="1200" dirty="0">
                        <a:solidFill>
                          <a:schemeClr val="tx1"/>
                        </a:solidFill>
                        <a:latin typeface="+mn-lt"/>
                        <a:ea typeface="+mn-ea"/>
                        <a:cs typeface="+mn-cs"/>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Con </a:t>
                      </a:r>
                      <a:r>
                        <a:rPr lang="en-US" sz="1000" b="0" kern="1200" dirty="0" err="1">
                          <a:solidFill>
                            <a:schemeClr val="tx1"/>
                          </a:solidFill>
                          <a:latin typeface="+mn-lt"/>
                          <a:ea typeface="+mn-ea"/>
                          <a:cs typeface="+mn-cs"/>
                        </a:rPr>
                        <a:t>riferimento</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alla</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classificazione</a:t>
                      </a:r>
                      <a:r>
                        <a:rPr lang="en-US" sz="1000" b="0" kern="1200" dirty="0">
                          <a:solidFill>
                            <a:schemeClr val="tx1"/>
                          </a:solidFill>
                          <a:latin typeface="+mn-lt"/>
                          <a:ea typeface="+mn-ea"/>
                          <a:cs typeface="+mn-cs"/>
                        </a:rPr>
                        <a:t> sopra </a:t>
                      </a:r>
                      <a:r>
                        <a:rPr lang="en-US" sz="1000" b="0" kern="1200" dirty="0" err="1">
                          <a:solidFill>
                            <a:schemeClr val="tx1"/>
                          </a:solidFill>
                          <a:latin typeface="+mn-lt"/>
                          <a:ea typeface="+mn-ea"/>
                          <a:cs typeface="+mn-cs"/>
                        </a:rPr>
                        <a:t>riportata</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nel</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caso</a:t>
                      </a:r>
                      <a:r>
                        <a:rPr lang="en-US" sz="1000" b="0" kern="1200" dirty="0">
                          <a:solidFill>
                            <a:schemeClr val="tx1"/>
                          </a:solidFill>
                          <a:latin typeface="+mn-lt"/>
                          <a:ea typeface="+mn-ea"/>
                          <a:cs typeface="+mn-cs"/>
                        </a:rPr>
                        <a:t> in cui </a:t>
                      </a:r>
                      <a:r>
                        <a:rPr lang="en-US" sz="1000" b="0" kern="1200" dirty="0" err="1">
                          <a:solidFill>
                            <a:schemeClr val="tx1"/>
                          </a:solidFill>
                          <a:latin typeface="+mn-lt"/>
                          <a:ea typeface="+mn-ea"/>
                          <a:cs typeface="+mn-cs"/>
                        </a:rPr>
                        <a:t>richieste</a:t>
                      </a:r>
                      <a:r>
                        <a:rPr lang="en-US" sz="1000" b="0" kern="1200" dirty="0">
                          <a:solidFill>
                            <a:schemeClr val="tx1"/>
                          </a:solidFill>
                          <a:latin typeface="+mn-lt"/>
                          <a:ea typeface="+mn-ea"/>
                          <a:cs typeface="+mn-cs"/>
                        </a:rPr>
                        <a:t> di NP relative a </a:t>
                      </a:r>
                      <a:r>
                        <a:rPr lang="en-US" sz="1000" b="0" kern="1200" dirty="0" err="1">
                          <a:solidFill>
                            <a:schemeClr val="tx1"/>
                          </a:solidFill>
                          <a:latin typeface="+mn-lt"/>
                          <a:ea typeface="+mn-ea"/>
                          <a:cs typeface="+mn-cs"/>
                        </a:rPr>
                        <a:t>tipologie</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complesse</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vengano</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inviate</a:t>
                      </a:r>
                      <a:r>
                        <a:rPr lang="en-US" sz="1000" b="0" kern="1200" dirty="0">
                          <a:solidFill>
                            <a:schemeClr val="tx1"/>
                          </a:solidFill>
                          <a:latin typeface="+mn-lt"/>
                          <a:ea typeface="+mn-ea"/>
                          <a:cs typeface="+mn-cs"/>
                        </a:rPr>
                        <a:t>, come </a:t>
                      </a:r>
                      <a:r>
                        <a:rPr lang="en-US" sz="1000" b="0" kern="1200" dirty="0" err="1">
                          <a:solidFill>
                            <a:schemeClr val="tx1"/>
                          </a:solidFill>
                          <a:latin typeface="+mn-lt"/>
                          <a:ea typeface="+mn-ea"/>
                          <a:cs typeface="+mn-cs"/>
                        </a:rPr>
                        <a:t>casi</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semplici</a:t>
                      </a:r>
                      <a:r>
                        <a:rPr lang="en-US" sz="1000" b="0" kern="1200" dirty="0">
                          <a:solidFill>
                            <a:schemeClr val="tx1"/>
                          </a:solidFill>
                          <a:latin typeface="+mn-lt"/>
                          <a:ea typeface="+mn-ea"/>
                          <a:cs typeface="+mn-cs"/>
                        </a:rPr>
                        <a:t>,, il Donating </a:t>
                      </a:r>
                      <a:r>
                        <a:rPr lang="en-US" sz="1000" b="0" kern="1200" dirty="0" err="1">
                          <a:solidFill>
                            <a:schemeClr val="tx1"/>
                          </a:solidFill>
                          <a:latin typeface="+mn-lt"/>
                          <a:ea typeface="+mn-ea"/>
                          <a:cs typeface="+mn-cs"/>
                        </a:rPr>
                        <a:t>invii</a:t>
                      </a:r>
                      <a:r>
                        <a:rPr lang="en-US" sz="1000" b="0" kern="1200" dirty="0">
                          <a:solidFill>
                            <a:schemeClr val="tx1"/>
                          </a:solidFill>
                          <a:latin typeface="+mn-lt"/>
                          <a:ea typeface="+mn-ea"/>
                          <a:cs typeface="+mn-cs"/>
                        </a:rPr>
                        <a:t> un KO al Donor, </a:t>
                      </a:r>
                      <a:r>
                        <a:rPr lang="en-US" sz="1000" b="0" kern="1200" dirty="0" err="1">
                          <a:solidFill>
                            <a:schemeClr val="tx1"/>
                          </a:solidFill>
                          <a:latin typeface="+mn-lt"/>
                          <a:ea typeface="+mn-ea"/>
                          <a:cs typeface="+mn-cs"/>
                        </a:rPr>
                        <a:t>che</a:t>
                      </a:r>
                      <a:r>
                        <a:rPr lang="en-US" sz="1000" b="0" kern="1200" dirty="0">
                          <a:solidFill>
                            <a:schemeClr val="tx1"/>
                          </a:solidFill>
                          <a:latin typeface="+mn-lt"/>
                          <a:ea typeface="+mn-ea"/>
                          <a:cs typeface="+mn-cs"/>
                        </a:rPr>
                        <a:t> a </a:t>
                      </a:r>
                      <a:r>
                        <a:rPr lang="en-US" sz="1000" b="0" kern="1200" dirty="0" err="1">
                          <a:solidFill>
                            <a:schemeClr val="tx1"/>
                          </a:solidFill>
                          <a:latin typeface="+mn-lt"/>
                          <a:ea typeface="+mn-ea"/>
                          <a:cs typeface="+mn-cs"/>
                        </a:rPr>
                        <a:t>sua</a:t>
                      </a:r>
                      <a:r>
                        <a:rPr lang="en-US" sz="1000" b="0" kern="1200" dirty="0">
                          <a:solidFill>
                            <a:schemeClr val="tx1"/>
                          </a:solidFill>
                          <a:latin typeface="+mn-lt"/>
                          <a:ea typeface="+mn-ea"/>
                          <a:cs typeface="+mn-cs"/>
                        </a:rPr>
                        <a:t> volta lo </a:t>
                      </a:r>
                      <a:r>
                        <a:rPr lang="en-US" sz="1000" b="0" kern="1200" dirty="0" err="1">
                          <a:solidFill>
                            <a:schemeClr val="tx1"/>
                          </a:solidFill>
                          <a:latin typeface="+mn-lt"/>
                          <a:ea typeface="+mn-ea"/>
                          <a:cs typeface="+mn-cs"/>
                        </a:rPr>
                        <a:t>trasmette</a:t>
                      </a:r>
                      <a:r>
                        <a:rPr lang="en-US" sz="1000" b="0" kern="1200" dirty="0">
                          <a:solidFill>
                            <a:schemeClr val="tx1"/>
                          </a:solidFill>
                          <a:latin typeface="+mn-lt"/>
                          <a:ea typeface="+mn-ea"/>
                          <a:cs typeface="+mn-cs"/>
                        </a:rPr>
                        <a:t> al Recipient, per </a:t>
                      </a:r>
                      <a:r>
                        <a:rPr lang="en-US" sz="1000" b="0" kern="1200" dirty="0" err="1">
                          <a:solidFill>
                            <a:schemeClr val="tx1"/>
                          </a:solidFill>
                          <a:latin typeface="+mn-lt"/>
                          <a:ea typeface="+mn-ea"/>
                          <a:cs typeface="+mn-cs"/>
                        </a:rPr>
                        <a:t>indicare</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che</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si</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tratta</a:t>
                      </a:r>
                      <a:r>
                        <a:rPr lang="en-US" sz="1000" b="0" kern="1200" dirty="0">
                          <a:solidFill>
                            <a:schemeClr val="tx1"/>
                          </a:solidFill>
                          <a:latin typeface="+mn-lt"/>
                          <a:ea typeface="+mn-ea"/>
                          <a:cs typeface="+mn-cs"/>
                        </a:rPr>
                        <a:t> di una </a:t>
                      </a:r>
                      <a:r>
                        <a:rPr lang="en-US" sz="1000" b="0" kern="1200" dirty="0" err="1">
                          <a:solidFill>
                            <a:schemeClr val="tx1"/>
                          </a:solidFill>
                          <a:latin typeface="+mn-lt"/>
                          <a:ea typeface="+mn-ea"/>
                          <a:cs typeface="+mn-cs"/>
                        </a:rPr>
                        <a:t>tipologia</a:t>
                      </a:r>
                      <a:r>
                        <a:rPr lang="en-US" sz="1000" b="0" kern="1200" dirty="0">
                          <a:solidFill>
                            <a:schemeClr val="tx1"/>
                          </a:solidFill>
                          <a:latin typeface="+mn-lt"/>
                          <a:ea typeface="+mn-ea"/>
                          <a:cs typeface="+mn-cs"/>
                        </a:rPr>
                        <a:t> di </a:t>
                      </a:r>
                      <a:r>
                        <a:rPr lang="en-US" sz="1000" b="0" kern="1200" dirty="0" err="1">
                          <a:solidFill>
                            <a:schemeClr val="tx1"/>
                          </a:solidFill>
                          <a:latin typeface="+mn-lt"/>
                          <a:ea typeface="+mn-ea"/>
                          <a:cs typeface="+mn-cs"/>
                        </a:rPr>
                        <a:t>linea</a:t>
                      </a:r>
                      <a:r>
                        <a:rPr lang="en-US" sz="1000" b="0" kern="1200" dirty="0">
                          <a:solidFill>
                            <a:schemeClr val="tx1"/>
                          </a:solidFill>
                          <a:latin typeface="+mn-lt"/>
                          <a:ea typeface="+mn-ea"/>
                          <a:cs typeface="+mn-cs"/>
                        </a:rPr>
                        <a:t> da </a:t>
                      </a:r>
                      <a:r>
                        <a:rPr lang="en-US" sz="1000" b="0" kern="1200" dirty="0" err="1">
                          <a:solidFill>
                            <a:schemeClr val="tx1"/>
                          </a:solidFill>
                          <a:latin typeface="+mn-lt"/>
                          <a:ea typeface="+mn-ea"/>
                          <a:cs typeface="+mn-cs"/>
                        </a:rPr>
                        <a:t>trattare</a:t>
                      </a:r>
                      <a:r>
                        <a:rPr lang="en-US" sz="1000" b="0" kern="1200" dirty="0">
                          <a:solidFill>
                            <a:schemeClr val="tx1"/>
                          </a:solidFill>
                          <a:latin typeface="+mn-lt"/>
                          <a:ea typeface="+mn-ea"/>
                          <a:cs typeface="+mn-cs"/>
                        </a:rPr>
                        <a:t> come </a:t>
                      </a:r>
                      <a:r>
                        <a:rPr lang="en-US" sz="1000" b="0" kern="1200" dirty="0" err="1">
                          <a:solidFill>
                            <a:schemeClr val="tx1"/>
                          </a:solidFill>
                          <a:latin typeface="+mn-lt"/>
                          <a:ea typeface="+mn-ea"/>
                          <a:cs typeface="+mn-cs"/>
                        </a:rPr>
                        <a:t>caso</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complesso</a:t>
                      </a:r>
                      <a:r>
                        <a:rPr lang="en-US" sz="1000" b="0" kern="1200" dirty="0">
                          <a:solidFill>
                            <a:schemeClr val="tx1"/>
                          </a:solidFill>
                          <a:latin typeface="+mn-lt"/>
                          <a:ea typeface="+mn-ea"/>
                          <a:cs typeface="+mn-cs"/>
                        </a:rPr>
                        <a:t> e non come semplice. </a:t>
                      </a:r>
                    </a:p>
                    <a:p>
                      <a:pPr marL="0" marR="0" lvl="0" indent="0" algn="just" defTabSz="685800" rtl="0" eaLnBrk="1" fontAlgn="auto" latinLnBrk="0" hangingPunct="1">
                        <a:lnSpc>
                          <a:spcPct val="100000"/>
                        </a:lnSpc>
                        <a:spcBef>
                          <a:spcPts val="0"/>
                        </a:spcBef>
                        <a:spcAft>
                          <a:spcPts val="0"/>
                        </a:spcAft>
                        <a:buClrTx/>
                        <a:buSzTx/>
                        <a:buFontTx/>
                        <a:buNone/>
                        <a:tabLst/>
                        <a:defRPr/>
                      </a:pPr>
                      <a:r>
                        <a:rPr lang="en-US" sz="1000" b="0" kern="1200" dirty="0" err="1">
                          <a:solidFill>
                            <a:schemeClr val="tx1"/>
                          </a:solidFill>
                          <a:latin typeface="+mn-lt"/>
                          <a:ea typeface="+mn-ea"/>
                          <a:cs typeface="+mn-cs"/>
                        </a:rPr>
                        <a:t>Gli</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Operatori</a:t>
                      </a:r>
                      <a:r>
                        <a:rPr lang="en-US" sz="1000" b="0" kern="1200" dirty="0">
                          <a:solidFill>
                            <a:schemeClr val="tx1"/>
                          </a:solidFill>
                          <a:latin typeface="+mn-lt"/>
                          <a:ea typeface="+mn-ea"/>
                          <a:cs typeface="+mn-cs"/>
                        </a:rPr>
                        <a:t>, in </a:t>
                      </a:r>
                      <a:r>
                        <a:rPr lang="en-US" sz="1000" b="0" kern="1200" dirty="0" err="1">
                          <a:solidFill>
                            <a:schemeClr val="tx1"/>
                          </a:solidFill>
                          <a:latin typeface="+mn-lt"/>
                          <a:ea typeface="+mn-ea"/>
                          <a:cs typeface="+mn-cs"/>
                        </a:rPr>
                        <a:t>fase</a:t>
                      </a:r>
                      <a:r>
                        <a:rPr lang="en-US" sz="1000" b="0" kern="1200" dirty="0">
                          <a:solidFill>
                            <a:schemeClr val="tx1"/>
                          </a:solidFill>
                          <a:latin typeface="+mn-lt"/>
                          <a:ea typeface="+mn-ea"/>
                          <a:cs typeface="+mn-cs"/>
                        </a:rPr>
                        <a:t> di </a:t>
                      </a:r>
                      <a:r>
                        <a:rPr lang="en-US" sz="1000" b="0" kern="1200" dirty="0" err="1">
                          <a:solidFill>
                            <a:schemeClr val="tx1"/>
                          </a:solidFill>
                          <a:latin typeface="+mn-lt"/>
                          <a:ea typeface="+mn-ea"/>
                          <a:cs typeface="+mn-cs"/>
                        </a:rPr>
                        <a:t>definizione</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dell’allegato</a:t>
                      </a:r>
                      <a:r>
                        <a:rPr lang="en-US" sz="1000" b="0" kern="1200" dirty="0">
                          <a:solidFill>
                            <a:schemeClr val="tx1"/>
                          </a:solidFill>
                          <a:latin typeface="+mn-lt"/>
                          <a:ea typeface="+mn-ea"/>
                          <a:cs typeface="+mn-cs"/>
                        </a:rPr>
                        <a:t> 3, </a:t>
                      </a:r>
                      <a:r>
                        <a:rPr lang="en-US" sz="1000" b="0" kern="1200" dirty="0" err="1">
                          <a:solidFill>
                            <a:schemeClr val="tx1"/>
                          </a:solidFill>
                          <a:latin typeface="+mn-lt"/>
                          <a:ea typeface="+mn-ea"/>
                          <a:cs typeface="+mn-cs"/>
                        </a:rPr>
                        <a:t>valutano</a:t>
                      </a:r>
                      <a:r>
                        <a:rPr lang="en-US" sz="1000" b="0" kern="1200" dirty="0">
                          <a:solidFill>
                            <a:schemeClr val="tx1"/>
                          </a:solidFill>
                          <a:latin typeface="+mn-lt"/>
                          <a:ea typeface="+mn-ea"/>
                          <a:cs typeface="+mn-cs"/>
                        </a:rPr>
                        <a:t> se è </a:t>
                      </a:r>
                      <a:r>
                        <a:rPr lang="en-US" sz="1000" b="0" kern="1200" dirty="0" err="1">
                          <a:solidFill>
                            <a:schemeClr val="tx1"/>
                          </a:solidFill>
                          <a:latin typeface="+mn-lt"/>
                          <a:ea typeface="+mn-ea"/>
                          <a:cs typeface="+mn-cs"/>
                        </a:rPr>
                        <a:t>nececessario</a:t>
                      </a:r>
                      <a:r>
                        <a:rPr lang="en-US" sz="1000" b="0" kern="1200" dirty="0">
                          <a:solidFill>
                            <a:schemeClr val="tx1"/>
                          </a:solidFill>
                          <a:latin typeface="+mn-lt"/>
                          <a:ea typeface="+mn-ea"/>
                          <a:cs typeface="+mn-cs"/>
                        </a:rPr>
                        <a:t> o </a:t>
                      </a:r>
                      <a:r>
                        <a:rPr lang="en-US" sz="1000" b="0" kern="1200" dirty="0" err="1">
                          <a:solidFill>
                            <a:schemeClr val="tx1"/>
                          </a:solidFill>
                          <a:latin typeface="+mn-lt"/>
                          <a:ea typeface="+mn-ea"/>
                          <a:cs typeface="+mn-cs"/>
                        </a:rPr>
                        <a:t>meno</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inserire</a:t>
                      </a:r>
                      <a:r>
                        <a:rPr lang="en-US" sz="1000" b="0" kern="1200" dirty="0">
                          <a:solidFill>
                            <a:schemeClr val="tx1"/>
                          </a:solidFill>
                          <a:latin typeface="+mn-lt"/>
                          <a:ea typeface="+mn-ea"/>
                          <a:cs typeface="+mn-cs"/>
                        </a:rPr>
                        <a:t> una </a:t>
                      </a:r>
                      <a:r>
                        <a:rPr lang="en-US" sz="1000" b="0" kern="1200" dirty="0" err="1">
                          <a:solidFill>
                            <a:schemeClr val="tx1"/>
                          </a:solidFill>
                          <a:latin typeface="+mn-lt"/>
                          <a:ea typeface="+mn-ea"/>
                          <a:cs typeface="+mn-cs"/>
                        </a:rPr>
                        <a:t>causale</a:t>
                      </a:r>
                      <a:r>
                        <a:rPr lang="en-US" sz="1000" b="0" kern="1200" dirty="0">
                          <a:solidFill>
                            <a:schemeClr val="tx1"/>
                          </a:solidFill>
                          <a:latin typeface="+mn-lt"/>
                          <a:ea typeface="+mn-ea"/>
                          <a:cs typeface="+mn-cs"/>
                        </a:rPr>
                        <a:t> di </a:t>
                      </a:r>
                      <a:r>
                        <a:rPr lang="en-US" sz="1000" b="0" kern="1200" dirty="0" err="1">
                          <a:solidFill>
                            <a:schemeClr val="tx1"/>
                          </a:solidFill>
                          <a:latin typeface="+mn-lt"/>
                          <a:ea typeface="+mn-ea"/>
                          <a:cs typeface="+mn-cs"/>
                        </a:rPr>
                        <a:t>scarto</a:t>
                      </a:r>
                      <a:r>
                        <a:rPr lang="en-US" sz="1000" b="0" kern="1200" dirty="0">
                          <a:solidFill>
                            <a:schemeClr val="tx1"/>
                          </a:solidFill>
                          <a:latin typeface="+mn-lt"/>
                          <a:ea typeface="+mn-ea"/>
                          <a:cs typeface="+mn-cs"/>
                        </a:rPr>
                        <a:t> ad hoc </a:t>
                      </a:r>
                      <a:r>
                        <a:rPr lang="en-US" sz="1000" b="0" kern="1200" dirty="0" err="1">
                          <a:solidFill>
                            <a:schemeClr val="tx1"/>
                          </a:solidFill>
                          <a:latin typeface="+mn-lt"/>
                          <a:ea typeface="+mn-ea"/>
                          <a:cs typeface="+mn-cs"/>
                        </a:rPr>
                        <a:t>oppure</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utilizzarne</a:t>
                      </a:r>
                      <a:r>
                        <a:rPr lang="en-US" sz="1000" b="0" kern="1200" dirty="0">
                          <a:solidFill>
                            <a:schemeClr val="tx1"/>
                          </a:solidFill>
                          <a:latin typeface="+mn-lt"/>
                          <a:ea typeface="+mn-ea"/>
                          <a:cs typeface="+mn-cs"/>
                        </a:rPr>
                        <a:t> una </a:t>
                      </a:r>
                      <a:r>
                        <a:rPr lang="en-US" sz="1000" b="0" kern="1200" dirty="0" err="1">
                          <a:solidFill>
                            <a:schemeClr val="tx1"/>
                          </a:solidFill>
                          <a:latin typeface="+mn-lt"/>
                          <a:ea typeface="+mn-ea"/>
                          <a:cs typeface="+mn-cs"/>
                        </a:rPr>
                        <a:t>già</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esistente</a:t>
                      </a:r>
                      <a:r>
                        <a:rPr lang="en-US" sz="1000" b="0" kern="1200" dirty="0">
                          <a:solidFill>
                            <a:schemeClr val="tx1"/>
                          </a:solidFill>
                          <a:latin typeface="+mn-lt"/>
                          <a:ea typeface="+mn-ea"/>
                          <a:cs typeface="+mn-cs"/>
                        </a:rPr>
                        <a:t>.</a:t>
                      </a:r>
                    </a:p>
                  </a:txBody>
                  <a:tcPr/>
                </a:tc>
                <a:extLst>
                  <a:ext uri="{0D108BD9-81ED-4DB2-BD59-A6C34878D82A}">
                    <a16:rowId xmlns:a16="http://schemas.microsoft.com/office/drawing/2014/main" val="3487815395"/>
                  </a:ext>
                </a:extLst>
              </a:tr>
              <a:tr h="82083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rPr>
                        <a:t>B</a:t>
                      </a:r>
                    </a:p>
                  </a:txBody>
                  <a:tcPr/>
                </a:tc>
                <a:tc>
                  <a:txBody>
                    <a:bodyPr/>
                    <a:lstStyle/>
                    <a:p>
                      <a:pPr algn="just"/>
                      <a:r>
                        <a:rPr lang="en-US" sz="1000" b="0" kern="1200" dirty="0">
                          <a:solidFill>
                            <a:schemeClr val="tx1"/>
                          </a:solidFill>
                          <a:latin typeface="+mn-lt"/>
                          <a:ea typeface="+mn-ea"/>
                          <a:cs typeface="+mn-cs"/>
                        </a:rPr>
                        <a:t>COLT, TWT</a:t>
                      </a:r>
                      <a:endParaRPr lang="it-IT" sz="1000" b="0" dirty="0">
                        <a:solidFill>
                          <a:schemeClr val="tx1"/>
                        </a:solidFill>
                        <a:latin typeface="+mj-lt"/>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000" kern="1200" dirty="0">
                          <a:solidFill>
                            <a:schemeClr val="tx1"/>
                          </a:solidFill>
                          <a:effectLst/>
                          <a:latin typeface="+mn-lt"/>
                          <a:ea typeface="+mn-ea"/>
                          <a:cs typeface="+mn-cs"/>
                        </a:rPr>
                        <a:t>Semplificare il campo tipologia linea secondo il seguente schema:</a:t>
                      </a:r>
                    </a:p>
                    <a:p>
                      <a:r>
                        <a:rPr lang="it-IT" sz="1000" kern="1200" dirty="0">
                          <a:solidFill>
                            <a:schemeClr val="tx1"/>
                          </a:solidFill>
                          <a:effectLst/>
                          <a:latin typeface="+mn-lt"/>
                          <a:ea typeface="+mn-ea"/>
                          <a:cs typeface="+mn-cs"/>
                        </a:rPr>
                        <a:t>0= CASO SEMPLICE (classificazione V8)</a:t>
                      </a:r>
                    </a:p>
                    <a:p>
                      <a:r>
                        <a:rPr lang="it-IT" sz="1000" kern="1200" dirty="0">
                          <a:solidFill>
                            <a:schemeClr val="tx1"/>
                          </a:solidFill>
                          <a:effectLst/>
                          <a:latin typeface="+mn-lt"/>
                          <a:ea typeface="+mn-ea"/>
                          <a:cs typeface="+mn-cs"/>
                        </a:rPr>
                        <a:t>1=  CASO COMPLESSO (PBX, ISDN multi-numero e GDN) </a:t>
                      </a:r>
                    </a:p>
                    <a:p>
                      <a:r>
                        <a:rPr lang="it-IT" sz="1000" kern="1200" dirty="0">
                          <a:solidFill>
                            <a:schemeClr val="tx1"/>
                          </a:solidFill>
                          <a:effectLst/>
                          <a:latin typeface="+mn-lt"/>
                          <a:ea typeface="+mn-ea"/>
                          <a:cs typeface="+mn-cs"/>
                        </a:rPr>
                        <a:t>2=  GNR</a:t>
                      </a:r>
                    </a:p>
                    <a:p>
                      <a:r>
                        <a:rPr lang="it-IT" sz="1000" b="1" kern="1200" dirty="0">
                          <a:solidFill>
                            <a:schemeClr val="tx1"/>
                          </a:solidFill>
                          <a:effectLst/>
                          <a:latin typeface="+mn-lt"/>
                          <a:ea typeface="+mn-ea"/>
                          <a:cs typeface="+mn-cs"/>
                        </a:rPr>
                        <a:t>Beneficio:</a:t>
                      </a:r>
                      <a:r>
                        <a:rPr lang="it-IT" sz="1000" kern="1200" dirty="0">
                          <a:solidFill>
                            <a:schemeClr val="tx1"/>
                          </a:solidFill>
                          <a:effectLst/>
                          <a:latin typeface="+mn-lt"/>
                          <a:ea typeface="+mn-ea"/>
                          <a:cs typeface="+mn-cs"/>
                        </a:rPr>
                        <a:t> semplificare tipologia di linea (con riduzione da 6 a 3 dei possibili casi) e caratterizzare granularità GNR in base alla radice (radici accorpate</a:t>
                      </a:r>
                    </a:p>
                    <a:p>
                      <a:pPr marL="0" marR="0" lvl="0" indent="0" algn="l" defTabSz="685800" rtl="0" eaLnBrk="1" fontAlgn="auto" latinLnBrk="0" hangingPunct="1">
                        <a:lnSpc>
                          <a:spcPct val="100000"/>
                        </a:lnSpc>
                        <a:spcBef>
                          <a:spcPts val="0"/>
                        </a:spcBef>
                        <a:spcAft>
                          <a:spcPts val="0"/>
                        </a:spcAft>
                        <a:buClrTx/>
                        <a:buSzTx/>
                        <a:buFontTx/>
                        <a:buNone/>
                        <a:tabLst/>
                        <a:defRPr/>
                      </a:pPr>
                      <a:r>
                        <a:rPr lang="it-IT" sz="1000" b="1" kern="1200" dirty="0">
                          <a:solidFill>
                            <a:schemeClr val="tx1"/>
                          </a:solidFill>
                          <a:effectLst/>
                          <a:latin typeface="+mn-lt"/>
                          <a:ea typeface="+mn-ea"/>
                          <a:cs typeface="+mn-cs"/>
                        </a:rPr>
                        <a:t>Esempio: </a:t>
                      </a:r>
                      <a:r>
                        <a:rPr lang="it-IT" sz="1000" kern="1200" dirty="0">
                          <a:solidFill>
                            <a:schemeClr val="tx1"/>
                          </a:solidFill>
                          <a:effectLst/>
                          <a:latin typeface="+mn-lt"/>
                          <a:ea typeface="+mn-ea"/>
                          <a:cs typeface="+mn-cs"/>
                        </a:rPr>
                        <a:t>numero 0230333001. Questo numero potrebbe essere un’analogica (0), un PBX o GDN (1), un GNR (2) con o senza radici accorpate (100, 200…1000 numeri). La semplificazione proposta da Colt consente di identificare senza ombra di dubbio la tipologia e la radice corretta.)</a:t>
                      </a:r>
                    </a:p>
                  </a:txBody>
                  <a:tcPr/>
                </a:tc>
                <a:extLst>
                  <a:ext uri="{0D108BD9-81ED-4DB2-BD59-A6C34878D82A}">
                    <a16:rowId xmlns:a16="http://schemas.microsoft.com/office/drawing/2014/main" val="2549631476"/>
                  </a:ext>
                </a:extLst>
              </a:tr>
              <a:tr h="332671">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rPr>
                        <a:t>C</a:t>
                      </a:r>
                    </a:p>
                  </a:txBody>
                  <a:tcPr/>
                </a:tc>
                <a:tc>
                  <a:txBody>
                    <a:bodyPr/>
                    <a:lstStyle/>
                    <a:p>
                      <a:pPr algn="just"/>
                      <a:r>
                        <a:rPr lang="en-US" sz="1000" b="0" kern="1200" dirty="0" err="1">
                          <a:solidFill>
                            <a:schemeClr val="tx1"/>
                          </a:solidFill>
                          <a:latin typeface="+mn-lt"/>
                          <a:ea typeface="+mn-ea"/>
                          <a:cs typeface="+mn-cs"/>
                        </a:rPr>
                        <a:t>WindTre</a:t>
                      </a:r>
                      <a:endParaRPr lang="it-IT" sz="1000" b="0" dirty="0">
                        <a:solidFill>
                          <a:schemeClr val="tx1"/>
                        </a:solidFill>
                        <a:latin typeface="+mj-lt"/>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Propone di non valorizzare il campo Tipo Linea. La differenziazione tra caso semplice e complessa è effettuata in base all’impostazione della DAC.</a:t>
                      </a:r>
                    </a:p>
                  </a:txBody>
                  <a:tcPr/>
                </a:tc>
                <a:extLst>
                  <a:ext uri="{0D108BD9-81ED-4DB2-BD59-A6C34878D82A}">
                    <a16:rowId xmlns:a16="http://schemas.microsoft.com/office/drawing/2014/main" val="2723276710"/>
                  </a:ext>
                </a:extLst>
              </a:tr>
              <a:tr h="332671">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rPr>
                        <a:t>D</a:t>
                      </a:r>
                    </a:p>
                  </a:txBody>
                  <a:tcPr/>
                </a:tc>
                <a:tc>
                  <a:txBody>
                    <a:bodyPr/>
                    <a:lstStyle/>
                    <a:p>
                      <a:pPr algn="just"/>
                      <a:r>
                        <a:rPr lang="it-IT" sz="1000" dirty="0">
                          <a:solidFill>
                            <a:schemeClr val="tx1"/>
                          </a:solidFill>
                        </a:rPr>
                        <a:t>TIM</a:t>
                      </a:r>
                      <a:endParaRPr lang="it-IT" sz="1000" b="0" dirty="0">
                        <a:solidFill>
                          <a:schemeClr val="tx1"/>
                        </a:solidFill>
                        <a:latin typeface="+mj-lt"/>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000" b="0" kern="1200" dirty="0">
                          <a:solidFill>
                            <a:schemeClr val="tx1"/>
                          </a:solidFill>
                          <a:latin typeface="+mn-lt"/>
                          <a:ea typeface="+mn-ea"/>
                          <a:cs typeface="+mn-cs"/>
                        </a:rPr>
                        <a:t>TIM propone di </a:t>
                      </a:r>
                      <a:r>
                        <a:rPr lang="en-US" sz="1000" b="0" kern="1200" dirty="0" err="1">
                          <a:solidFill>
                            <a:schemeClr val="tx1"/>
                          </a:solidFill>
                          <a:latin typeface="+mn-lt"/>
                          <a:ea typeface="+mn-ea"/>
                          <a:cs typeface="+mn-cs"/>
                        </a:rPr>
                        <a:t>mantenere</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l’attuale</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classificazione</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prevista</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nel</a:t>
                      </a:r>
                      <a:r>
                        <a:rPr lang="en-US" sz="1000" b="0" kern="1200" dirty="0">
                          <a:solidFill>
                            <a:schemeClr val="tx1"/>
                          </a:solidFill>
                          <a:latin typeface="+mn-lt"/>
                          <a:ea typeface="+mn-ea"/>
                          <a:cs typeface="+mn-cs"/>
                        </a:rPr>
                        <a:t> </a:t>
                      </a:r>
                      <a:r>
                        <a:rPr lang="en-US" sz="1000" b="0" kern="1200" dirty="0" err="1">
                          <a:solidFill>
                            <a:schemeClr val="tx1"/>
                          </a:solidFill>
                          <a:latin typeface="+mn-lt"/>
                          <a:ea typeface="+mn-ea"/>
                          <a:cs typeface="+mn-cs"/>
                        </a:rPr>
                        <a:t>tracciato</a:t>
                      </a:r>
                      <a:r>
                        <a:rPr lang="en-US" sz="1000" b="0" kern="1200" dirty="0">
                          <a:solidFill>
                            <a:schemeClr val="tx1"/>
                          </a:solidFill>
                          <a:latin typeface="+mn-lt"/>
                          <a:ea typeface="+mn-ea"/>
                          <a:cs typeface="+mn-cs"/>
                        </a:rPr>
                        <a:t> record :</a:t>
                      </a:r>
                    </a:p>
                    <a:p>
                      <a:pPr marL="514350" lvl="1" indent="-171450">
                        <a:buFont typeface="Arial" panose="020B0604020202020204" pitchFamily="34" charset="0"/>
                        <a:buChar char="•"/>
                      </a:pPr>
                      <a:r>
                        <a:rPr lang="it-IT" sz="1000" b="0" kern="1200" dirty="0">
                          <a:solidFill>
                            <a:schemeClr val="tx1"/>
                          </a:solidFill>
                          <a:latin typeface="+mn-lt"/>
                          <a:ea typeface="+mn-ea"/>
                          <a:cs typeface="+mn-cs"/>
                        </a:rPr>
                        <a:t>1 o 2  nei casi complessi, </a:t>
                      </a:r>
                    </a:p>
                    <a:p>
                      <a:pPr marL="514350" lvl="1" indent="-171450">
                        <a:buFont typeface="Arial" panose="020B0604020202020204" pitchFamily="34" charset="0"/>
                        <a:buChar char="•"/>
                      </a:pPr>
                      <a:r>
                        <a:rPr lang="it-IT" sz="1000" b="0" kern="1200" dirty="0">
                          <a:solidFill>
                            <a:schemeClr val="tx1"/>
                          </a:solidFill>
                          <a:latin typeface="+mn-lt"/>
                          <a:ea typeface="+mn-ea"/>
                          <a:cs typeface="+mn-cs"/>
                        </a:rPr>
                        <a:t>0, 3 ,&lt;</a:t>
                      </a:r>
                      <a:r>
                        <a:rPr lang="it-IT" sz="1000" b="0" kern="1200" dirty="0" err="1">
                          <a:solidFill>
                            <a:schemeClr val="tx1"/>
                          </a:solidFill>
                          <a:latin typeface="+mn-lt"/>
                          <a:ea typeface="+mn-ea"/>
                          <a:cs typeface="+mn-cs"/>
                        </a:rPr>
                        <a:t>null</a:t>
                      </a:r>
                      <a:r>
                        <a:rPr lang="it-IT" sz="1000" b="0" kern="1200" dirty="0">
                          <a:solidFill>
                            <a:schemeClr val="tx1"/>
                          </a:solidFill>
                          <a:latin typeface="+mn-lt"/>
                          <a:ea typeface="+mn-ea"/>
                          <a:cs typeface="+mn-cs"/>
                        </a:rPr>
                        <a:t>&gt; o assente , negli altri casi</a:t>
                      </a:r>
                    </a:p>
                  </a:txBody>
                  <a:tcPr/>
                </a:tc>
                <a:extLst>
                  <a:ext uri="{0D108BD9-81ED-4DB2-BD59-A6C34878D82A}">
                    <a16:rowId xmlns:a16="http://schemas.microsoft.com/office/drawing/2014/main" val="932348519"/>
                  </a:ext>
                </a:extLst>
              </a:tr>
            </a:tbl>
          </a:graphicData>
        </a:graphic>
      </p:graphicFrame>
      <p:sp>
        <p:nvSpPr>
          <p:cNvPr id="10" name="CasellaDiTesto 9">
            <a:extLst>
              <a:ext uri="{FF2B5EF4-FFF2-40B4-BE49-F238E27FC236}">
                <a16:creationId xmlns:a16="http://schemas.microsoft.com/office/drawing/2014/main" id="{95211C16-AB88-4FF6-9675-192D1F6419B8}"/>
              </a:ext>
            </a:extLst>
          </p:cNvPr>
          <p:cNvSpPr txBox="1"/>
          <p:nvPr/>
        </p:nvSpPr>
        <p:spPr>
          <a:xfrm>
            <a:off x="7740694" y="3060988"/>
            <a:ext cx="3807459" cy="276999"/>
          </a:xfrm>
          <a:prstGeom prst="rect">
            <a:avLst/>
          </a:prstGeom>
          <a:solidFill>
            <a:srgbClr val="FFC000"/>
          </a:solidFill>
        </p:spPr>
        <p:txBody>
          <a:bodyPr wrap="square" rtlCol="0">
            <a:spAutoFit/>
          </a:bodyPr>
          <a:lstStyle/>
          <a:p>
            <a:pPr algn="r"/>
            <a:r>
              <a:rPr lang="it-IT" sz="1200" b="1" dirty="0">
                <a:solidFill>
                  <a:schemeClr val="bg1"/>
                </a:solidFill>
                <a:latin typeface="+mj-lt"/>
              </a:rPr>
              <a:t>Tracciato e scarti da concordare a cura Operatori</a:t>
            </a:r>
          </a:p>
        </p:txBody>
      </p:sp>
    </p:spTree>
    <p:extLst>
      <p:ext uri="{BB962C8B-B14F-4D97-AF65-F5344CB8AC3E}">
        <p14:creationId xmlns:p14="http://schemas.microsoft.com/office/powerpoint/2010/main" val="19868448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83876" y="417122"/>
            <a:ext cx="11267016" cy="1384995"/>
          </a:xfrm>
          <a:prstGeom prst="rect">
            <a:avLst/>
          </a:prstGeom>
          <a:noFill/>
        </p:spPr>
        <p:txBody>
          <a:bodyPr wrap="square" rtlCol="0">
            <a:spAutoFit/>
          </a:bodyPr>
          <a:lstStyle/>
          <a:p>
            <a:pPr algn="just"/>
            <a:r>
              <a:rPr lang="it-IT" sz="1400" i="1" dirty="0">
                <a:latin typeface="+mj-lt"/>
              </a:rPr>
              <a:t>«…l’Autorità ha proposto di adottare per la NP pura un meccanismo di esecuzione del provisioning “su base notifica”. Secondo tale approccio, il recipient ed il donating effettuano le attività di competenza successivamente alla ricezione della notifica di espletamento da parte del donor.» (punto 61)</a:t>
            </a:r>
          </a:p>
          <a:p>
            <a:pPr algn="just"/>
            <a:r>
              <a:rPr lang="it-IT" sz="1400" i="1" dirty="0">
                <a:latin typeface="+mj-lt"/>
              </a:rPr>
              <a:t>«Il donor effettua il provisioning della NP il giorno della DAC (eventualmente rimodulata) nella fascia oraria 06:00-09:00 ed invia contestualmente la notifica di espletamento al recipient e al donating. Questi ultimi, ricevuta la notifica di espletamento della NP pura, effettuano tempestivamente le rispettive attività di competenza.» (punto 66).</a:t>
            </a:r>
            <a:endParaRPr lang="en-US" sz="1400" b="1" dirty="0">
              <a:solidFill>
                <a:srgbClr val="EB0028"/>
              </a:solidFill>
              <a:latin typeface="+mj-lt"/>
            </a:endParaRPr>
          </a:p>
        </p:txBody>
      </p:sp>
      <p:graphicFrame>
        <p:nvGraphicFramePr>
          <p:cNvPr id="5" name="Tabella 6">
            <a:extLst>
              <a:ext uri="{FF2B5EF4-FFF2-40B4-BE49-F238E27FC236}">
                <a16:creationId xmlns:a16="http://schemas.microsoft.com/office/drawing/2014/main" id="{418FEB5C-B7D8-4BDB-9C1E-34DB423E178A}"/>
              </a:ext>
            </a:extLst>
          </p:cNvPr>
          <p:cNvGraphicFramePr>
            <a:graphicFrameLocks noGrp="1"/>
          </p:cNvGraphicFramePr>
          <p:nvPr>
            <p:extLst>
              <p:ext uri="{D42A27DB-BD31-4B8C-83A1-F6EECF244321}">
                <p14:modId xmlns:p14="http://schemas.microsoft.com/office/powerpoint/2010/main" val="3421293941"/>
              </p:ext>
            </p:extLst>
          </p:nvPr>
        </p:nvGraphicFramePr>
        <p:xfrm>
          <a:off x="383876" y="2163518"/>
          <a:ext cx="11424249" cy="4277360"/>
        </p:xfrm>
        <a:graphic>
          <a:graphicData uri="http://schemas.openxmlformats.org/drawingml/2006/table">
            <a:tbl>
              <a:tblPr firstRow="1" firstCol="1" bandRow="1">
                <a:tableStyleId>{69012ECD-51FC-41F1-AA8D-1B2483CD663E}</a:tableStyleId>
              </a:tblPr>
              <a:tblGrid>
                <a:gridCol w="936924">
                  <a:extLst>
                    <a:ext uri="{9D8B030D-6E8A-4147-A177-3AD203B41FA5}">
                      <a16:colId xmlns:a16="http://schemas.microsoft.com/office/drawing/2014/main" val="3328255787"/>
                    </a:ext>
                  </a:extLst>
                </a:gridCol>
                <a:gridCol w="1383071">
                  <a:extLst>
                    <a:ext uri="{9D8B030D-6E8A-4147-A177-3AD203B41FA5}">
                      <a16:colId xmlns:a16="http://schemas.microsoft.com/office/drawing/2014/main" val="812780304"/>
                    </a:ext>
                  </a:extLst>
                </a:gridCol>
                <a:gridCol w="9104254">
                  <a:extLst>
                    <a:ext uri="{9D8B030D-6E8A-4147-A177-3AD203B41FA5}">
                      <a16:colId xmlns:a16="http://schemas.microsoft.com/office/drawing/2014/main" val="148187178"/>
                    </a:ext>
                  </a:extLst>
                </a:gridCol>
              </a:tblGrid>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rPr>
                        <a:t>A</a:t>
                      </a:r>
                    </a:p>
                  </a:txBody>
                  <a:tcPr/>
                </a:tc>
                <a:tc>
                  <a:txBody>
                    <a:bodyPr/>
                    <a:lstStyle/>
                    <a:p>
                      <a:pPr algn="just"/>
                      <a:r>
                        <a:rPr lang="it-IT" sz="1000" dirty="0">
                          <a:solidFill>
                            <a:schemeClr val="tx1"/>
                          </a:solidFill>
                        </a:rPr>
                        <a:t>Vodafone, Intred, Fastweb, Iliad, Tiscali,  Vianova, Irideos, </a:t>
                      </a:r>
                      <a:r>
                        <a:rPr lang="it-IT" sz="1000" dirty="0">
                          <a:solidFill>
                            <a:schemeClr val="tx1"/>
                          </a:solidFill>
                          <a:sym typeface="Wingdings" panose="05000000000000000000" pitchFamily="2" charset="2"/>
                        </a:rPr>
                        <a:t>Colt, Eolo, TWT</a:t>
                      </a:r>
                    </a:p>
                    <a:p>
                      <a:pPr algn="just"/>
                      <a:endParaRPr lang="it-IT" sz="1000" dirty="0">
                        <a:solidFill>
                          <a:schemeClr val="tx1"/>
                        </a:solidFill>
                        <a:sym typeface="Wingdings" panose="05000000000000000000" pitchFamily="2" charset="2"/>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it-IT" sz="1000" kern="1200" dirty="0" err="1">
                          <a:solidFill>
                            <a:schemeClr val="tx1"/>
                          </a:solidFill>
                        </a:rPr>
                        <a:t>WindTre</a:t>
                      </a:r>
                      <a:endParaRPr lang="it-IT" sz="1000" kern="1200" dirty="0">
                        <a:solidFill>
                          <a:schemeClr val="tx1"/>
                        </a:solidFill>
                        <a:latin typeface="+mn-lt"/>
                        <a:ea typeface="+mn-ea"/>
                        <a:cs typeface="+mn-cs"/>
                      </a:endParaRPr>
                    </a:p>
                    <a:p>
                      <a:pPr algn="just"/>
                      <a:endParaRPr lang="it-IT" sz="1000" b="0" dirty="0">
                        <a:solidFill>
                          <a:schemeClr val="tx1"/>
                        </a:solidFill>
                        <a:latin typeface="+mj-lt"/>
                      </a:endParaRPr>
                    </a:p>
                  </a:txBody>
                  <a:tcPr/>
                </a:tc>
                <a:tc>
                  <a:txBody>
                    <a:bodyPr/>
                    <a:lstStyle/>
                    <a:p>
                      <a:pPr algn="just"/>
                      <a:r>
                        <a:rPr lang="it-IT" sz="1000" dirty="0">
                          <a:solidFill>
                            <a:schemeClr val="tx1"/>
                          </a:solidFill>
                          <a:sym typeface="Wingdings" panose="05000000000000000000" pitchFamily="2" charset="2"/>
                        </a:rPr>
                        <a:t>Gli operatori ritengono che vada mantenuto l’attuale processo che prevede l’esecuzione della NP a DAC. </a:t>
                      </a:r>
                    </a:p>
                    <a:p>
                      <a:pPr algn="just"/>
                      <a:endParaRPr lang="it-IT" sz="1000" dirty="0">
                        <a:solidFill>
                          <a:schemeClr val="tx1"/>
                        </a:solidFill>
                        <a:sym typeface="Wingdings" panose="05000000000000000000" pitchFamily="2" charset="2"/>
                      </a:endParaRPr>
                    </a:p>
                    <a:p>
                      <a:pPr algn="just"/>
                      <a:endParaRPr lang="it-IT" sz="1000" dirty="0">
                        <a:solidFill>
                          <a:schemeClr val="tx1"/>
                        </a:solidFill>
                        <a:sym typeface="Wingdings" panose="05000000000000000000" pitchFamily="2" charset="2"/>
                      </a:endParaRPr>
                    </a:p>
                    <a:p>
                      <a:pPr algn="just"/>
                      <a:endParaRPr lang="it-IT" sz="1000" dirty="0">
                        <a:solidFill>
                          <a:schemeClr val="tx1"/>
                        </a:solidFill>
                        <a:sym typeface="Wingdings" panose="05000000000000000000" pitchFamily="2" charset="2"/>
                      </a:endParaRPr>
                    </a:p>
                    <a:p>
                      <a:pPr algn="just"/>
                      <a:endParaRPr lang="it-IT" sz="1000" dirty="0">
                        <a:solidFill>
                          <a:schemeClr val="tx1"/>
                        </a:solidFill>
                        <a:sym typeface="Wingdings" panose="05000000000000000000" pitchFamily="2" charset="2"/>
                      </a:endParaRPr>
                    </a:p>
                    <a:p>
                      <a:pPr algn="just"/>
                      <a:r>
                        <a:rPr lang="it-IT" sz="1000" dirty="0">
                          <a:solidFill>
                            <a:schemeClr val="tx1"/>
                          </a:solidFill>
                        </a:rPr>
                        <a:t>Ferma restando la finestra temporale 06:00-09:00 il giorno della DAC, entro cui Recipient, Donor e Donating devono tutti aver completato le attività di loro competenza, Wind Tre ritiene non necessario l’invio da parte del Donor di una notifica di espletamento in risposta alla quale Recipient e Donating procederebbero all’esecuzione delle attività loro in capo. </a:t>
                      </a:r>
                    </a:p>
                    <a:p>
                      <a:pPr algn="just"/>
                      <a:r>
                        <a:rPr lang="it-IT" sz="1000" dirty="0">
                          <a:solidFill>
                            <a:schemeClr val="tx1"/>
                          </a:solidFill>
                        </a:rPr>
                        <a:t>In altri termini, </a:t>
                      </a:r>
                      <a:r>
                        <a:rPr lang="it-IT" sz="1000" dirty="0" err="1">
                          <a:solidFill>
                            <a:schemeClr val="tx1"/>
                          </a:solidFill>
                        </a:rPr>
                        <a:t>WindTre</a:t>
                      </a:r>
                      <a:r>
                        <a:rPr lang="it-IT" sz="1000" dirty="0">
                          <a:solidFill>
                            <a:schemeClr val="tx1"/>
                          </a:solidFill>
                        </a:rPr>
                        <a:t> è dell’avviso a mantenere le attuali mimiche “asincrone” di processo.</a:t>
                      </a:r>
                      <a:endParaRPr lang="it-IT" sz="1000" i="0" dirty="0">
                        <a:solidFill>
                          <a:schemeClr val="tx1"/>
                        </a:solidFill>
                      </a:endParaRPr>
                    </a:p>
                  </a:txBody>
                  <a:tcPr/>
                </a:tc>
                <a:extLst>
                  <a:ext uri="{0D108BD9-81ED-4DB2-BD59-A6C34878D82A}">
                    <a16:rowId xmlns:a16="http://schemas.microsoft.com/office/drawing/2014/main" val="3487815395"/>
                  </a:ext>
                </a:extLst>
              </a:tr>
              <a:tr h="37084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white"/>
                          </a:solidFill>
                          <a:effectLst/>
                          <a:uLnTx/>
                          <a:uFillTx/>
                          <a:latin typeface="+mn-lt"/>
                          <a:ea typeface="+mn-ea"/>
                          <a:cs typeface="+mn-cs"/>
                        </a:rPr>
                        <a:t>Riscontro AGCOM</a:t>
                      </a:r>
                    </a:p>
                  </a:txBody>
                  <a:tcPr>
                    <a:solidFill>
                      <a:srgbClr val="6C8471"/>
                    </a:solidFill>
                  </a:tcPr>
                </a:tc>
                <a:tc hMerge="1">
                  <a:txBody>
                    <a:bodyPr/>
                    <a:lstStyle/>
                    <a:p>
                      <a:pPr algn="just"/>
                      <a:endParaRPr lang="it-IT" sz="1000" kern="1200" dirty="0">
                        <a:solidFill>
                          <a:schemeClr val="tx1"/>
                        </a:solidFill>
                        <a:effectLst/>
                        <a:latin typeface="+mn-lt"/>
                        <a:ea typeface="+mn-ea"/>
                        <a:cs typeface="+mn-cs"/>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400" b="1" kern="1200" dirty="0">
                          <a:solidFill>
                            <a:schemeClr val="tx1"/>
                          </a:solidFill>
                          <a:latin typeface="+mn-lt"/>
                          <a:ea typeface="+mn-ea"/>
                          <a:cs typeface="+mn-cs"/>
                        </a:rPr>
                        <a:t>Si conferma la modalità di lavorazione su base finestra temporale prevista dalla delibera n. 103/21/CIR. </a:t>
                      </a:r>
                    </a:p>
                  </a:txBody>
                  <a:tcPr/>
                </a:tc>
                <a:extLst>
                  <a:ext uri="{0D108BD9-81ED-4DB2-BD59-A6C34878D82A}">
                    <a16:rowId xmlns:a16="http://schemas.microsoft.com/office/drawing/2014/main" val="1643187100"/>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000" dirty="0">
                          <a:solidFill>
                            <a:schemeClr val="tx1"/>
                          </a:solidFill>
                        </a:rPr>
                        <a:t>B</a:t>
                      </a:r>
                    </a:p>
                  </a:txBody>
                  <a:tcPr/>
                </a:tc>
                <a:tc>
                  <a:txBody>
                    <a:bodyPr/>
                    <a:lstStyle/>
                    <a:p>
                      <a:pPr algn="just"/>
                      <a:r>
                        <a:rPr lang="it-IT" sz="1000" kern="1200" dirty="0" err="1">
                          <a:solidFill>
                            <a:schemeClr val="tx1"/>
                          </a:solidFill>
                          <a:effectLst/>
                          <a:latin typeface="+mn-lt"/>
                          <a:ea typeface="+mn-ea"/>
                          <a:cs typeface="+mn-cs"/>
                          <a:sym typeface="Wingdings" panose="05000000000000000000" pitchFamily="2" charset="2"/>
                        </a:rPr>
                        <a:t>Sky</a:t>
                      </a:r>
                      <a:r>
                        <a:rPr lang="it-IT" sz="1000" kern="1200" dirty="0">
                          <a:solidFill>
                            <a:schemeClr val="tx1"/>
                          </a:solidFill>
                          <a:effectLst/>
                          <a:latin typeface="+mn-lt"/>
                          <a:ea typeface="+mn-ea"/>
                          <a:cs typeface="+mn-cs"/>
                          <a:sym typeface="Wingdings" panose="05000000000000000000" pitchFamily="2" charset="2"/>
                        </a:rPr>
                        <a:t>, TIM</a:t>
                      </a:r>
                      <a:endParaRPr lang="it-IT" sz="1000" kern="1200" dirty="0">
                        <a:solidFill>
                          <a:schemeClr val="tx1"/>
                        </a:solidFill>
                        <a:effectLst/>
                        <a:latin typeface="+mn-lt"/>
                        <a:ea typeface="+mn-ea"/>
                        <a:cs typeface="+mn-cs"/>
                      </a:endParaRPr>
                    </a:p>
                  </a:txBody>
                  <a:tcPr/>
                </a:tc>
                <a:tc>
                  <a:txBody>
                    <a:bodyPr/>
                    <a:lstStyle/>
                    <a:p>
                      <a:pPr marL="0" indent="0" algn="just">
                        <a:buFont typeface="+mj-lt"/>
                        <a:buNone/>
                      </a:pPr>
                      <a:r>
                        <a:rPr lang="it-IT" sz="1000" kern="1200" dirty="0">
                          <a:solidFill>
                            <a:schemeClr val="tx1"/>
                          </a:solidFill>
                          <a:effectLst/>
                          <a:latin typeface="+mn-lt"/>
                          <a:ea typeface="+mn-ea"/>
                          <a:cs typeface="+mn-cs"/>
                          <a:sym typeface="Wingdings" panose="05000000000000000000" pitchFamily="2" charset="2"/>
                        </a:rPr>
                        <a:t>SKY e TIM ritengono che si possa modificare il processo in modo che il Recipient ed il Donating effettuino le attività di propria competenza successivamente alla ricezione della notifica di espletamento da parte del Donor. Per minimizzare gli impatti sul processo si potrebbe utilizzare il tipo comunicazione 7 già oggi inviato dal Donor al Recipient e al Donating per notificare l’espletamento.</a:t>
                      </a:r>
                    </a:p>
                    <a:p>
                      <a:pPr marL="0" indent="0" algn="just">
                        <a:buFont typeface="+mj-lt"/>
                        <a:buNone/>
                      </a:pPr>
                      <a:r>
                        <a:rPr lang="it-IT" sz="1000" b="1" kern="1200" dirty="0">
                          <a:solidFill>
                            <a:schemeClr val="tx1"/>
                          </a:solidFill>
                          <a:effectLst/>
                          <a:latin typeface="+mn-lt"/>
                          <a:ea typeface="+mn-ea"/>
                          <a:cs typeface="+mn-cs"/>
                          <a:sym typeface="Wingdings" panose="05000000000000000000" pitchFamily="2" charset="2"/>
                        </a:rPr>
                        <a:t>Precisazione TIM</a:t>
                      </a:r>
                    </a:p>
                    <a:p>
                      <a:r>
                        <a:rPr lang="it-IT" sz="1000" kern="1200" dirty="0">
                          <a:solidFill>
                            <a:schemeClr val="tx1"/>
                          </a:solidFill>
                          <a:effectLst/>
                          <a:latin typeface="+mn-lt"/>
                          <a:ea typeface="+mn-ea"/>
                          <a:cs typeface="+mn-cs"/>
                        </a:rPr>
                        <a:t>Tale soluzione consentirebbe:</a:t>
                      </a:r>
                    </a:p>
                    <a:p>
                      <a:pPr marL="171450" indent="-171450">
                        <a:buFont typeface="Arial" panose="020B0604020202020204" pitchFamily="34" charset="0"/>
                        <a:buChar char="•"/>
                      </a:pPr>
                      <a:r>
                        <a:rPr lang="it-IT" sz="1000" kern="1200" dirty="0">
                          <a:solidFill>
                            <a:schemeClr val="tx1"/>
                          </a:solidFill>
                          <a:effectLst/>
                          <a:latin typeface="+mn-lt"/>
                          <a:ea typeface="+mn-ea"/>
                          <a:cs typeface="+mn-cs"/>
                        </a:rPr>
                        <a:t>di parallelizzare il processo di NP con quello di attivazione dell’accesso LNA. In questo modo si ridurrebbero – nello spirito della delibera 103/21/CIR – i tempi di fornitura del servizio al cliente finale anche con riferimento agli scenari descritti nella tabella del paragrafo 2 punto 10 della Del 103/21/CIR che non prevedono il riuso della risorsa esistente</a:t>
                      </a:r>
                    </a:p>
                    <a:p>
                      <a:pPr marL="171450" indent="-171450">
                        <a:buFont typeface="Arial" panose="020B0604020202020204" pitchFamily="34" charset="0"/>
                        <a:buChar char="•"/>
                      </a:pPr>
                      <a:r>
                        <a:rPr lang="it-IT" sz="1000" kern="1200" dirty="0">
                          <a:solidFill>
                            <a:schemeClr val="tx1"/>
                          </a:solidFill>
                          <a:effectLst/>
                          <a:latin typeface="+mn-lt"/>
                          <a:ea typeface="+mn-ea"/>
                          <a:cs typeface="+mn-cs"/>
                        </a:rPr>
                        <a:t>di migliorare la customer experience in quanto il cliente, al termine delle attività del tecnico presso la sede cliente, potrebbe usufruire di tutti i servizi acquistati </a:t>
                      </a:r>
                    </a:p>
                    <a:p>
                      <a:pPr marL="171450" indent="-171450">
                        <a:buFont typeface="Arial" panose="020B0604020202020204" pitchFamily="34" charset="0"/>
                        <a:buChar char="•"/>
                      </a:pPr>
                      <a:r>
                        <a:rPr lang="it-IT" sz="1000" kern="1200" dirty="0">
                          <a:solidFill>
                            <a:schemeClr val="tx1"/>
                          </a:solidFill>
                          <a:effectLst/>
                          <a:latin typeface="+mn-lt"/>
                          <a:ea typeface="+mn-ea"/>
                          <a:cs typeface="+mn-cs"/>
                        </a:rPr>
                        <a:t>di evitare un eventuale secondo intervento presso la sede cliente oggi previsto per alcuni segmenti di clientela</a:t>
                      </a:r>
                    </a:p>
                    <a:p>
                      <a:pPr marL="171450" indent="-171450">
                        <a:buFont typeface="Arial" panose="020B0604020202020204" pitchFamily="34" charset="0"/>
                        <a:buChar char="•"/>
                      </a:pPr>
                      <a:r>
                        <a:rPr lang="it-IT" sz="1000" kern="1200" dirty="0">
                          <a:solidFill>
                            <a:schemeClr val="tx1"/>
                          </a:solidFill>
                          <a:effectLst/>
                          <a:latin typeface="+mn-lt"/>
                          <a:ea typeface="+mn-ea"/>
                          <a:cs typeface="+mn-cs"/>
                        </a:rPr>
                        <a:t>di gestire gli scenari descritti nella tabella nel paragrafo 2 punto 10 della Del 103/21 che non prevedendo il riuso della risorsa esistente.</a:t>
                      </a:r>
                    </a:p>
                    <a:p>
                      <a:r>
                        <a:rPr lang="it-IT" sz="1000" kern="1200" dirty="0">
                          <a:solidFill>
                            <a:schemeClr val="tx1"/>
                          </a:solidFill>
                          <a:effectLst/>
                          <a:latin typeface="+mn-lt"/>
                          <a:ea typeface="+mn-ea"/>
                          <a:cs typeface="+mn-cs"/>
                        </a:rPr>
                        <a:t>Per poter parallelizzare i due processi (attivazione dell’accesso LNA e NP) il Recipient deve avere anche la possibilità di rimodulare o di annullare la NP a DAC </a:t>
                      </a:r>
                      <a:r>
                        <a:rPr lang="it-IT" sz="1000" kern="1200" dirty="0">
                          <a:solidFill>
                            <a:srgbClr val="248EFF"/>
                          </a:solidFill>
                          <a:effectLst/>
                          <a:latin typeface="+mn-lt"/>
                          <a:ea typeface="+mn-ea"/>
                          <a:cs typeface="+mn-cs"/>
                        </a:rPr>
                        <a:t>.</a:t>
                      </a:r>
                      <a:endParaRPr lang="it-IT" sz="1000" kern="1200" dirty="0">
                        <a:solidFill>
                          <a:schemeClr val="tx1"/>
                        </a:solidFill>
                        <a:effectLst/>
                        <a:latin typeface="+mn-lt"/>
                        <a:ea typeface="+mn-ea"/>
                        <a:cs typeface="+mn-cs"/>
                      </a:endParaRPr>
                    </a:p>
                  </a:txBody>
                  <a:tcPr/>
                </a:tc>
                <a:extLst>
                  <a:ext uri="{0D108BD9-81ED-4DB2-BD59-A6C34878D82A}">
                    <a16:rowId xmlns:a16="http://schemas.microsoft.com/office/drawing/2014/main" val="2801812482"/>
                  </a:ext>
                </a:extLst>
              </a:tr>
            </a:tbl>
          </a:graphicData>
        </a:graphic>
      </p:graphicFrame>
      <p:sp>
        <p:nvSpPr>
          <p:cNvPr id="7" name="Title 1">
            <a:extLst>
              <a:ext uri="{FF2B5EF4-FFF2-40B4-BE49-F238E27FC236}">
                <a16:creationId xmlns:a16="http://schemas.microsoft.com/office/drawing/2014/main" id="{1B54F463-1678-45E8-B015-B47DEC63DC83}"/>
              </a:ext>
            </a:extLst>
          </p:cNvPr>
          <p:cNvSpPr txBox="1">
            <a:spLocks/>
          </p:cNvSpPr>
          <p:nvPr/>
        </p:nvSpPr>
        <p:spPr bwMode="auto">
          <a:xfrm>
            <a:off x="435245" y="131977"/>
            <a:ext cx="11164277"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2. Adozione del meccanismo di esecuzione del provisioning “su base notifica”</a:t>
            </a:r>
          </a:p>
        </p:txBody>
      </p:sp>
      <p:sp>
        <p:nvSpPr>
          <p:cNvPr id="8" name="Rettangolo 7">
            <a:extLst>
              <a:ext uri="{FF2B5EF4-FFF2-40B4-BE49-F238E27FC236}">
                <a16:creationId xmlns:a16="http://schemas.microsoft.com/office/drawing/2014/main" id="{3349BFC3-4632-4A43-8215-336E9C409DE1}"/>
              </a:ext>
            </a:extLst>
          </p:cNvPr>
          <p:cNvSpPr/>
          <p:nvPr/>
        </p:nvSpPr>
        <p:spPr>
          <a:xfrm>
            <a:off x="9883861" y="1811805"/>
            <a:ext cx="1924263" cy="358877"/>
          </a:xfrm>
          <a:prstGeom prst="rect">
            <a:avLst/>
          </a:prstGeom>
          <a:solidFill>
            <a:srgbClr val="6C84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Chiuso da AGCOM</a:t>
            </a:r>
          </a:p>
        </p:txBody>
      </p:sp>
      <p:sp>
        <p:nvSpPr>
          <p:cNvPr id="2" name="Rettangolo 1">
            <a:extLst>
              <a:ext uri="{FF2B5EF4-FFF2-40B4-BE49-F238E27FC236}">
                <a16:creationId xmlns:a16="http://schemas.microsoft.com/office/drawing/2014/main" id="{12F052DE-464D-4486-9483-61DF10E97797}"/>
              </a:ext>
            </a:extLst>
          </p:cNvPr>
          <p:cNvSpPr/>
          <p:nvPr/>
        </p:nvSpPr>
        <p:spPr>
          <a:xfrm>
            <a:off x="383876" y="2536722"/>
            <a:ext cx="11424248" cy="1828379"/>
          </a:xfrm>
          <a:prstGeom prst="rect">
            <a:avLst/>
          </a:prstGeom>
          <a:noFill/>
          <a:ln w="76200">
            <a:solidFill>
              <a:srgbClr val="6C84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941816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83876" y="467218"/>
            <a:ext cx="11267016" cy="523220"/>
          </a:xfrm>
          <a:prstGeom prst="rect">
            <a:avLst/>
          </a:prstGeom>
          <a:noFill/>
        </p:spPr>
        <p:txBody>
          <a:bodyPr wrap="square" rtlCol="0">
            <a:spAutoFit/>
          </a:bodyPr>
          <a:lstStyle/>
          <a:p>
            <a:pPr algn="just"/>
            <a:r>
              <a:rPr lang="it-IT" sz="1400" i="1" dirty="0">
                <a:latin typeface="+mj-lt"/>
              </a:rPr>
              <a:t>«La rimodulazione della DAC è prevista solo nei casi complessi entro DAC-3.» (Art. 2)</a:t>
            </a:r>
          </a:p>
          <a:p>
            <a:pPr algn="just"/>
            <a:r>
              <a:rPr lang="en-US" sz="1400" dirty="0">
                <a:latin typeface="+mj-lt"/>
              </a:rPr>
              <a:t>Ci si </a:t>
            </a:r>
            <a:r>
              <a:rPr lang="en-US" sz="1400" dirty="0" err="1">
                <a:latin typeface="+mj-lt"/>
              </a:rPr>
              <a:t>riferisce</a:t>
            </a:r>
            <a:r>
              <a:rPr lang="en-US" sz="1400" dirty="0">
                <a:latin typeface="+mj-lt"/>
              </a:rPr>
              <a:t> alla </a:t>
            </a:r>
            <a:r>
              <a:rPr lang="en-US" sz="1400" dirty="0" err="1">
                <a:latin typeface="+mj-lt"/>
              </a:rPr>
              <a:t>rimodulazione</a:t>
            </a:r>
            <a:r>
              <a:rPr lang="en-US" sz="1400" dirty="0">
                <a:latin typeface="+mj-lt"/>
              </a:rPr>
              <a:t> del Donor.</a:t>
            </a:r>
          </a:p>
        </p:txBody>
      </p:sp>
      <p:sp>
        <p:nvSpPr>
          <p:cNvPr id="12" name="Title 1">
            <a:extLst>
              <a:ext uri="{FF2B5EF4-FFF2-40B4-BE49-F238E27FC236}">
                <a16:creationId xmlns:a16="http://schemas.microsoft.com/office/drawing/2014/main" id="{DB718A1E-4B20-41EB-9D96-32AE9C0DA981}"/>
              </a:ext>
            </a:extLst>
          </p:cNvPr>
          <p:cNvSpPr txBox="1">
            <a:spLocks/>
          </p:cNvSpPr>
          <p:nvPr/>
        </p:nvSpPr>
        <p:spPr bwMode="auto">
          <a:xfrm>
            <a:off x="383876" y="96971"/>
            <a:ext cx="11164277" cy="31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3. Rimodulazione DAC</a:t>
            </a:r>
          </a:p>
          <a:p>
            <a:endParaRPr lang="en-US" dirty="0"/>
          </a:p>
        </p:txBody>
      </p:sp>
      <p:graphicFrame>
        <p:nvGraphicFramePr>
          <p:cNvPr id="14" name="Tabella 6">
            <a:extLst>
              <a:ext uri="{FF2B5EF4-FFF2-40B4-BE49-F238E27FC236}">
                <a16:creationId xmlns:a16="http://schemas.microsoft.com/office/drawing/2014/main" id="{C49592BF-B0EE-4793-8509-08F1AB16FB25}"/>
              </a:ext>
            </a:extLst>
          </p:cNvPr>
          <p:cNvGraphicFramePr>
            <a:graphicFrameLocks noGrp="1"/>
          </p:cNvGraphicFramePr>
          <p:nvPr>
            <p:extLst>
              <p:ext uri="{D42A27DB-BD31-4B8C-83A1-F6EECF244321}">
                <p14:modId xmlns:p14="http://schemas.microsoft.com/office/powerpoint/2010/main" val="3662997725"/>
              </p:ext>
            </p:extLst>
          </p:nvPr>
        </p:nvGraphicFramePr>
        <p:xfrm>
          <a:off x="383876" y="1073761"/>
          <a:ext cx="11267016" cy="5278120"/>
        </p:xfrm>
        <a:graphic>
          <a:graphicData uri="http://schemas.openxmlformats.org/drawingml/2006/table">
            <a:tbl>
              <a:tblPr firstRow="1" firstCol="1" bandRow="1">
                <a:tableStyleId>{69012ECD-51FC-41F1-AA8D-1B2483CD663E}</a:tableStyleId>
              </a:tblPr>
              <a:tblGrid>
                <a:gridCol w="929870">
                  <a:extLst>
                    <a:ext uri="{9D8B030D-6E8A-4147-A177-3AD203B41FA5}">
                      <a16:colId xmlns:a16="http://schemas.microsoft.com/office/drawing/2014/main" val="3328255787"/>
                    </a:ext>
                  </a:extLst>
                </a:gridCol>
                <a:gridCol w="1734482">
                  <a:extLst>
                    <a:ext uri="{9D8B030D-6E8A-4147-A177-3AD203B41FA5}">
                      <a16:colId xmlns:a16="http://schemas.microsoft.com/office/drawing/2014/main" val="812780304"/>
                    </a:ext>
                  </a:extLst>
                </a:gridCol>
                <a:gridCol w="8602664">
                  <a:extLst>
                    <a:ext uri="{9D8B030D-6E8A-4147-A177-3AD203B41FA5}">
                      <a16:colId xmlns:a16="http://schemas.microsoft.com/office/drawing/2014/main" val="148187178"/>
                    </a:ext>
                  </a:extLst>
                </a:gridCol>
              </a:tblGrid>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20503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rPr>
                        <a:t>A</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rPr>
                        <a:t>Vodafone, Intred, Fastweb, Iliad, Tiscali,  Vianova, </a:t>
                      </a:r>
                      <a:r>
                        <a:rPr lang="it-IT" sz="1200" dirty="0" err="1">
                          <a:solidFill>
                            <a:schemeClr val="tx1"/>
                          </a:solidFill>
                        </a:rPr>
                        <a:t>Irideos</a:t>
                      </a:r>
                      <a:r>
                        <a:rPr lang="it-IT" sz="1200" dirty="0">
                          <a:solidFill>
                            <a:schemeClr val="tx1"/>
                          </a:solidFill>
                        </a:rPr>
                        <a:t>,</a:t>
                      </a:r>
                      <a:r>
                        <a:rPr lang="it-IT" sz="1200" dirty="0">
                          <a:solidFill>
                            <a:schemeClr val="tx1"/>
                          </a:solidFill>
                          <a:sym typeface="Wingdings" panose="05000000000000000000" pitchFamily="2" charset="2"/>
                        </a:rPr>
                        <a:t> Eolo, TWT, </a:t>
                      </a:r>
                      <a:r>
                        <a:rPr lang="it-IT" sz="1200" b="0" kern="1200" dirty="0">
                          <a:solidFill>
                            <a:schemeClr val="tx1"/>
                          </a:solidFill>
                          <a:latin typeface="+mn-lt"/>
                          <a:ea typeface="+mn-ea"/>
                          <a:cs typeface="+mn-cs"/>
                        </a:rPr>
                        <a:t>SKY, COLT, </a:t>
                      </a:r>
                      <a:r>
                        <a:rPr lang="it-IT" sz="1200" b="0" kern="1200" dirty="0" err="1">
                          <a:solidFill>
                            <a:schemeClr val="tx1"/>
                          </a:solidFill>
                          <a:latin typeface="+mn-lt"/>
                          <a:ea typeface="+mn-ea"/>
                          <a:cs typeface="+mn-cs"/>
                        </a:rPr>
                        <a:t>WindTre</a:t>
                      </a:r>
                      <a:endParaRPr lang="it-IT" sz="1200" b="0" kern="1200" dirty="0">
                        <a:solidFill>
                          <a:schemeClr val="tx1"/>
                        </a:solidFill>
                        <a:latin typeface="+mn-lt"/>
                        <a:ea typeface="+mn-ea"/>
                        <a:cs typeface="+mn-cs"/>
                      </a:endParaRPr>
                    </a:p>
                  </a:txBody>
                  <a:tcPr/>
                </a:tc>
                <a:tc>
                  <a:txBody>
                    <a:bodyPr/>
                    <a:lstStyle/>
                    <a:p>
                      <a:r>
                        <a:rPr lang="it-IT" sz="1200" i="0" kern="1200" dirty="0">
                          <a:solidFill>
                            <a:schemeClr val="tx1"/>
                          </a:solidFill>
                          <a:latin typeface="+mn-lt"/>
                          <a:ea typeface="+mn-ea"/>
                          <a:cs typeface="+mn-cs"/>
                          <a:sym typeface="Wingdings" panose="05000000000000000000" pitchFamily="2" charset="2"/>
                        </a:rPr>
                        <a:t>Indipendentemente dalla classificazione semplice o complessa degli ordini di NP il Donor può avere in casi eccezionali, adeguatamente documentati, la possibilità di rimodulare l’ordine fino a DAC-3 laddove possibile. </a:t>
                      </a:r>
                    </a:p>
                    <a:p>
                      <a:pPr marL="0" marR="0" lvl="0" indent="0" algn="l" defTabSz="685800" rtl="0" eaLnBrk="1" fontAlgn="auto" latinLnBrk="0" hangingPunct="1">
                        <a:lnSpc>
                          <a:spcPct val="100000"/>
                        </a:lnSpc>
                        <a:spcBef>
                          <a:spcPts val="0"/>
                        </a:spcBef>
                        <a:spcAft>
                          <a:spcPts val="0"/>
                        </a:spcAft>
                        <a:buClrTx/>
                        <a:buSzTx/>
                        <a:buFontTx/>
                        <a:buNone/>
                        <a:tabLst/>
                        <a:defRPr/>
                      </a:pPr>
                      <a:r>
                        <a:rPr lang="it-IT" sz="1200" i="0" kern="1200" dirty="0">
                          <a:solidFill>
                            <a:schemeClr val="tx1"/>
                          </a:solidFill>
                          <a:latin typeface="+mn-lt"/>
                          <a:ea typeface="+mn-ea"/>
                          <a:cs typeface="+mn-cs"/>
                          <a:sym typeface="Wingdings" panose="05000000000000000000" pitchFamily="2" charset="2"/>
                        </a:rPr>
                        <a:t>Per i casi semplici ciò sarebbe possibile nel caso in cui il Recipient invia nell’ordine di NP una DAC&gt; di 3gg lavorativi. </a:t>
                      </a:r>
                    </a:p>
                    <a:p>
                      <a:pPr marL="0" marR="0" lvl="0" indent="0" algn="l" defTabSz="6858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latin typeface="+mn-lt"/>
                          <a:ea typeface="+mn-ea"/>
                          <a:cs typeface="+mn-cs"/>
                        </a:rPr>
                        <a:t>Casi Semplici: Nessuna necessità per il Donor di rimodulare la DAC il giorno della DAC stessa;(osservazione </a:t>
                      </a:r>
                      <a:r>
                        <a:rPr lang="it-IT" sz="1200" kern="1200" dirty="0" err="1">
                          <a:solidFill>
                            <a:schemeClr val="tx1"/>
                          </a:solidFill>
                          <a:latin typeface="+mn-lt"/>
                          <a:ea typeface="+mn-ea"/>
                          <a:cs typeface="+mn-cs"/>
                        </a:rPr>
                        <a:t>WindTre</a:t>
                      </a:r>
                      <a:r>
                        <a:rPr lang="it-IT" sz="1200" kern="1200" dirty="0">
                          <a:solidFill>
                            <a:schemeClr val="tx1"/>
                          </a:solidFill>
                          <a:latin typeface="+mn-lt"/>
                          <a:ea typeface="+mn-ea"/>
                          <a:cs typeface="+mn-cs"/>
                        </a:rPr>
                        <a:t>)</a:t>
                      </a:r>
                    </a:p>
                  </a:txBody>
                  <a:tcPr/>
                </a:tc>
                <a:extLst>
                  <a:ext uri="{0D108BD9-81ED-4DB2-BD59-A6C34878D82A}">
                    <a16:rowId xmlns:a16="http://schemas.microsoft.com/office/drawing/2014/main" val="3487815395"/>
                  </a:ext>
                </a:extLst>
              </a:tr>
              <a:tr h="370840">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rPr>
                        <a:t>B</a:t>
                      </a:r>
                    </a:p>
                  </a:txBody>
                  <a:tcPr/>
                </a:tc>
                <a:tc>
                  <a:txBody>
                    <a:bodyPr/>
                    <a:lstStyle/>
                    <a:p>
                      <a:pPr algn="just"/>
                      <a:r>
                        <a:rPr lang="it-IT" sz="1200" b="0" dirty="0">
                          <a:solidFill>
                            <a:schemeClr val="tx1"/>
                          </a:solidFill>
                          <a:latin typeface="+mj-lt"/>
                        </a:rPr>
                        <a:t>TIM</a:t>
                      </a:r>
                    </a:p>
                  </a:txBody>
                  <a:tcPr/>
                </a:tc>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200" b="1" dirty="0">
                          <a:solidFill>
                            <a:schemeClr val="tx1"/>
                          </a:solidFill>
                          <a:sym typeface="Wingdings" panose="05000000000000000000" pitchFamily="2" charset="2"/>
                        </a:rPr>
                        <a:t>Casi semplici e complessi</a:t>
                      </a:r>
                    </a:p>
                    <a:p>
                      <a:pPr marL="0" marR="0" lvl="0" indent="0" algn="l"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sym typeface="Wingdings" panose="05000000000000000000" pitchFamily="2" charset="2"/>
                        </a:rPr>
                        <a:t>Nel caso in cui non fosse previsto il provisioning su base notifica di espletamento </a:t>
                      </a:r>
                      <a:r>
                        <a:rPr lang="it-IT" sz="1200" b="1" dirty="0">
                          <a:solidFill>
                            <a:schemeClr val="tx1"/>
                          </a:solidFill>
                          <a:sym typeface="Wingdings" panose="05000000000000000000" pitchFamily="2" charset="2"/>
                        </a:rPr>
                        <a:t>è necessario prevedere la possibilità di rimodulazione a cura Donor entro DAC.</a:t>
                      </a:r>
                    </a:p>
                    <a:p>
                      <a:pPr marL="0" marR="0" lvl="0" indent="0" algn="l"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sym typeface="Wingdings" panose="05000000000000000000" pitchFamily="2" charset="2"/>
                        </a:rPr>
                        <a:t>Se il Donor fosse impossibilitato ad effettuare la NP a DAC, per sole motivazioni tecniche  e</a:t>
                      </a:r>
                      <a:r>
                        <a:rPr lang="it-IT" sz="1200" dirty="0">
                          <a:solidFill>
                            <a:schemeClr val="tx1"/>
                          </a:solidFill>
                        </a:rPr>
                        <a:t> non gli venisse data la possibilità di rimodulare l’ordine di NP fino a DAC:</a:t>
                      </a:r>
                    </a:p>
                    <a:p>
                      <a:pPr marL="285750" indent="-107950">
                        <a:buFont typeface="Arial" panose="020B0604020202020204" pitchFamily="34" charset="0"/>
                        <a:buChar char="•"/>
                      </a:pPr>
                      <a:r>
                        <a:rPr lang="it-IT" sz="1200" dirty="0">
                          <a:solidFill>
                            <a:schemeClr val="tx1"/>
                          </a:solidFill>
                        </a:rPr>
                        <a:t>Il Donor non avrebbe gli strumenti per avvisare il Recipient ed il Donating  sull’impossibilità tecnica di effettuare la NP a DAC</a:t>
                      </a:r>
                    </a:p>
                    <a:p>
                      <a:pPr marL="285750" indent="-107950">
                        <a:buFont typeface="Arial" panose="020B0604020202020204" pitchFamily="34" charset="0"/>
                        <a:buChar char="•"/>
                      </a:pPr>
                      <a:r>
                        <a:rPr lang="it-IT" sz="1200" dirty="0">
                          <a:solidFill>
                            <a:schemeClr val="tx1"/>
                          </a:solidFill>
                        </a:rPr>
                        <a:t>il Recipient e il Donating effettuerebbero a DAC tutte le attività di rispettiva competenza </a:t>
                      </a:r>
                    </a:p>
                    <a:p>
                      <a:pPr marL="285750" indent="-107950">
                        <a:buFont typeface="Arial" panose="020B0604020202020204" pitchFamily="34" charset="0"/>
                        <a:buChar char="•"/>
                      </a:pPr>
                      <a:r>
                        <a:rPr lang="it-IT" sz="1200" dirty="0">
                          <a:solidFill>
                            <a:schemeClr val="tx1"/>
                          </a:solidFill>
                        </a:rPr>
                        <a:t>Il cliente sarebbe disservito</a:t>
                      </a:r>
                    </a:p>
                    <a:p>
                      <a:pPr marL="285750" indent="-107950">
                        <a:buFont typeface="Arial" panose="020B0604020202020204" pitchFamily="34" charset="0"/>
                        <a:buChar char="•"/>
                      </a:pPr>
                      <a:r>
                        <a:rPr lang="it-IT" sz="1200" dirty="0">
                          <a:solidFill>
                            <a:schemeClr val="tx1"/>
                          </a:solidFill>
                        </a:rPr>
                        <a:t>il Donor non avrebbe  la possibilità di informare il Recipient e il Donating sulla data di effettiva esecuzione della NP </a:t>
                      </a:r>
                    </a:p>
                    <a:p>
                      <a:pPr marL="285750" indent="-107950">
                        <a:buFont typeface="Arial" panose="020B0604020202020204" pitchFamily="34" charset="0"/>
                        <a:buChar char="•"/>
                      </a:pPr>
                      <a:r>
                        <a:rPr lang="it-IT" sz="1200" dirty="0">
                          <a:solidFill>
                            <a:schemeClr val="tx1"/>
                          </a:solidFill>
                        </a:rPr>
                        <a:t>Il Donor effettuerebbe la NP appena superata l’impossibilità tecnica </a:t>
                      </a:r>
                    </a:p>
                    <a:p>
                      <a:pPr marL="285750" indent="-107950">
                        <a:buFont typeface="Arial" panose="020B0604020202020204" pitchFamily="34" charset="0"/>
                        <a:buChar char="•"/>
                      </a:pPr>
                      <a:r>
                        <a:rPr lang="it-IT" sz="1200" dirty="0">
                          <a:solidFill>
                            <a:schemeClr val="tx1"/>
                          </a:solidFill>
                        </a:rPr>
                        <a:t>Il cliente non potrebbe essere informato, né dal Donating né dal Recipient, sulla data di esecuzione della NP e quindi sulla fine del disservizio.</a:t>
                      </a:r>
                    </a:p>
                    <a:p>
                      <a:pPr marL="0" marR="0" lvl="0" indent="0" algn="l" defTabSz="685800" rtl="0" eaLnBrk="1" fontAlgn="auto" latinLnBrk="0" hangingPunct="1">
                        <a:lnSpc>
                          <a:spcPct val="100000"/>
                        </a:lnSpc>
                        <a:spcBef>
                          <a:spcPts val="0"/>
                        </a:spcBef>
                        <a:spcAft>
                          <a:spcPts val="0"/>
                        </a:spcAft>
                        <a:buClrTx/>
                        <a:buSzTx/>
                        <a:buFontTx/>
                        <a:buNone/>
                        <a:tabLst/>
                        <a:defRPr/>
                      </a:pPr>
                      <a:r>
                        <a:rPr lang="it-IT" sz="1200" dirty="0">
                          <a:solidFill>
                            <a:schemeClr val="tx1"/>
                          </a:solidFill>
                        </a:rPr>
                        <a:t>Nel caso in cui non si definisse il processo di rimodulazione a DAC a cura Donor, il Donor:</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dirty="0">
                          <a:solidFill>
                            <a:schemeClr val="tx1"/>
                          </a:solidFill>
                        </a:rPr>
                        <a:t>non gestirà eventuali richieste di rimodulazione/annullamento di NP che dovessero pervenire dal Recipient e dal Donating fuori processo.</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dirty="0">
                          <a:solidFill>
                            <a:schemeClr val="tx1"/>
                          </a:solidFill>
                        </a:rPr>
                        <a:t>in caso di contenzioso, non dovrà essere ritenuto responsabile di eventuali disservizi a carico del cliente derivanti dal fatto che il Recipient ed il Donating hanno comunque effettuato le attività di NP a DAC. </a:t>
                      </a:r>
                    </a:p>
                  </a:txBody>
                  <a:tcPr/>
                </a:tc>
                <a:extLst>
                  <a:ext uri="{0D108BD9-81ED-4DB2-BD59-A6C34878D82A}">
                    <a16:rowId xmlns:a16="http://schemas.microsoft.com/office/drawing/2014/main" val="3878383686"/>
                  </a:ext>
                </a:extLst>
              </a:tr>
              <a:tr h="370840">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400" b="1" i="0" u="none" strike="noStrike" kern="1200" cap="none" spc="0" normalizeH="0" baseline="0" noProof="0" dirty="0">
                          <a:ln>
                            <a:noFill/>
                          </a:ln>
                          <a:solidFill>
                            <a:prstClr val="white"/>
                          </a:solidFill>
                          <a:effectLst/>
                          <a:uLnTx/>
                          <a:uFillTx/>
                          <a:latin typeface="+mn-lt"/>
                          <a:ea typeface="+mn-ea"/>
                          <a:cs typeface="+mn-cs"/>
                        </a:rPr>
                        <a:t>Riscontro AGCOM</a:t>
                      </a:r>
                    </a:p>
                  </a:txBody>
                  <a:tcPr>
                    <a:solidFill>
                      <a:srgbClr val="6C8471"/>
                    </a:solidFill>
                  </a:tcPr>
                </a:tc>
                <a:tc hMerge="1">
                  <a:txBody>
                    <a:bodyPr/>
                    <a:lstStyle/>
                    <a:p>
                      <a:pPr algn="just"/>
                      <a:endParaRPr lang="it-IT" sz="1200" b="0" dirty="0">
                        <a:solidFill>
                          <a:schemeClr val="tx1"/>
                        </a:solidFill>
                        <a:latin typeface="+mj-lt"/>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400" b="1" i="0" u="none" strike="noStrike" kern="1200" baseline="0" dirty="0">
                          <a:solidFill>
                            <a:schemeClr val="tx1"/>
                          </a:solidFill>
                          <a:latin typeface="+mn-lt"/>
                          <a:ea typeface="+mn-ea"/>
                          <a:cs typeface="+mn-cs"/>
                        </a:rPr>
                        <a:t>Si ritiene che il </a:t>
                      </a:r>
                      <a:r>
                        <a:rPr lang="it-IT" sz="1400" b="1" i="0" u="none" strike="noStrike" kern="1200" baseline="0" dirty="0" err="1">
                          <a:solidFill>
                            <a:schemeClr val="tx1"/>
                          </a:solidFill>
                          <a:latin typeface="+mn-lt"/>
                          <a:ea typeface="+mn-ea"/>
                          <a:cs typeface="+mn-cs"/>
                        </a:rPr>
                        <a:t>donor</a:t>
                      </a:r>
                      <a:r>
                        <a:rPr lang="it-IT" sz="1400" b="1" i="0" u="none" strike="noStrike" kern="1200" baseline="0" dirty="0">
                          <a:solidFill>
                            <a:schemeClr val="tx1"/>
                          </a:solidFill>
                          <a:latin typeface="+mn-lt"/>
                          <a:ea typeface="+mn-ea"/>
                          <a:cs typeface="+mn-cs"/>
                        </a:rPr>
                        <a:t> possa inviare, nei soli casi eccezionali in cui per motivi tecnici debba posticipare la DAC, una notifica di rimodulazione al </a:t>
                      </a:r>
                      <a:r>
                        <a:rPr lang="it-IT" sz="1400" b="1" i="0" u="none" strike="noStrike" kern="1200" baseline="0" dirty="0" err="1">
                          <a:solidFill>
                            <a:schemeClr val="tx1"/>
                          </a:solidFill>
                          <a:latin typeface="+mn-lt"/>
                          <a:ea typeface="+mn-ea"/>
                          <a:cs typeface="+mn-cs"/>
                        </a:rPr>
                        <a:t>recipient</a:t>
                      </a:r>
                      <a:r>
                        <a:rPr lang="it-IT" sz="1400" b="1" i="0" u="none" strike="noStrike" kern="1200" baseline="0" dirty="0">
                          <a:solidFill>
                            <a:schemeClr val="tx1"/>
                          </a:solidFill>
                          <a:latin typeface="+mn-lt"/>
                          <a:ea typeface="+mn-ea"/>
                          <a:cs typeface="+mn-cs"/>
                        </a:rPr>
                        <a:t> e al </a:t>
                      </a:r>
                      <a:r>
                        <a:rPr lang="it-IT" sz="1400" b="1" i="0" u="none" strike="noStrike" kern="1200" baseline="0" dirty="0" err="1">
                          <a:solidFill>
                            <a:schemeClr val="tx1"/>
                          </a:solidFill>
                          <a:latin typeface="+mn-lt"/>
                          <a:ea typeface="+mn-ea"/>
                          <a:cs typeface="+mn-cs"/>
                        </a:rPr>
                        <a:t>donating</a:t>
                      </a:r>
                      <a:r>
                        <a:rPr lang="it-IT" sz="1400" b="1" i="0" u="none" strike="noStrike" kern="1200" baseline="0" dirty="0">
                          <a:solidFill>
                            <a:schemeClr val="tx1"/>
                          </a:solidFill>
                          <a:latin typeface="+mn-lt"/>
                          <a:ea typeface="+mn-ea"/>
                          <a:cs typeface="+mn-cs"/>
                        </a:rPr>
                        <a:t> entro le ore 19:00 di DAC-2. 	</a:t>
                      </a:r>
                    </a:p>
                  </a:txBody>
                  <a:tcPr/>
                </a:tc>
                <a:extLst>
                  <a:ext uri="{0D108BD9-81ED-4DB2-BD59-A6C34878D82A}">
                    <a16:rowId xmlns:a16="http://schemas.microsoft.com/office/drawing/2014/main" val="2607846004"/>
                  </a:ext>
                </a:extLst>
              </a:tr>
            </a:tbl>
          </a:graphicData>
        </a:graphic>
      </p:graphicFrame>
      <p:sp>
        <p:nvSpPr>
          <p:cNvPr id="7" name="Rettangolo 6">
            <a:extLst>
              <a:ext uri="{FF2B5EF4-FFF2-40B4-BE49-F238E27FC236}">
                <a16:creationId xmlns:a16="http://schemas.microsoft.com/office/drawing/2014/main" id="{28EF67F5-53C2-46B6-BF40-9865715FC91C}"/>
              </a:ext>
            </a:extLst>
          </p:cNvPr>
          <p:cNvSpPr/>
          <p:nvPr/>
        </p:nvSpPr>
        <p:spPr>
          <a:xfrm>
            <a:off x="9726629" y="714884"/>
            <a:ext cx="1924263" cy="358877"/>
          </a:xfrm>
          <a:prstGeom prst="rect">
            <a:avLst/>
          </a:prstGeom>
          <a:solidFill>
            <a:srgbClr val="6C84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Chiuso da AGCOM</a:t>
            </a:r>
          </a:p>
        </p:txBody>
      </p:sp>
      <p:sp>
        <p:nvSpPr>
          <p:cNvPr id="9" name="Rettangolo 8">
            <a:extLst>
              <a:ext uri="{FF2B5EF4-FFF2-40B4-BE49-F238E27FC236}">
                <a16:creationId xmlns:a16="http://schemas.microsoft.com/office/drawing/2014/main" id="{84EF5976-D7B2-410F-8E47-771A8352B989}"/>
              </a:ext>
            </a:extLst>
          </p:cNvPr>
          <p:cNvSpPr/>
          <p:nvPr/>
        </p:nvSpPr>
        <p:spPr>
          <a:xfrm>
            <a:off x="383876" y="5828661"/>
            <a:ext cx="11267016" cy="523220"/>
          </a:xfrm>
          <a:prstGeom prst="rect">
            <a:avLst/>
          </a:prstGeom>
          <a:noFill/>
          <a:ln w="76200">
            <a:solidFill>
              <a:srgbClr val="6C84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7507833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83876" y="537726"/>
            <a:ext cx="11267016" cy="1200329"/>
          </a:xfrm>
          <a:prstGeom prst="rect">
            <a:avLst/>
          </a:prstGeom>
          <a:noFill/>
        </p:spPr>
        <p:txBody>
          <a:bodyPr wrap="square" rtlCol="0">
            <a:spAutoFit/>
          </a:bodyPr>
          <a:lstStyle/>
          <a:p>
            <a:pPr algn="just"/>
            <a:r>
              <a:rPr lang="it-IT" sz="1400" i="1" dirty="0">
                <a:latin typeface="+mj-lt"/>
              </a:rPr>
              <a:t>«Alla luce delle esigenze manifestate dal mercato, l’Autorità invita gli operatori a prevedere, anche con particolare riferimento ai casi complessi, </a:t>
            </a:r>
            <a:r>
              <a:rPr lang="it-IT" sz="1400" b="1" i="1" dirty="0">
                <a:latin typeface="+mj-lt"/>
              </a:rPr>
              <a:t>la possibilità di annullamento </a:t>
            </a:r>
            <a:r>
              <a:rPr lang="it-IT" sz="1400" i="1" dirty="0">
                <a:latin typeface="+mj-lt"/>
              </a:rPr>
              <a:t>da parte del recipient. Si richiama che nelle attuali procedure di NP pura il recipient può inviare una richiesta di annullamento al donor (con inoltro dal donor al donating) entro il termine previsto per le verifiche del donating (t3).» (V11)  </a:t>
            </a:r>
          </a:p>
          <a:p>
            <a:pPr algn="just"/>
            <a:endParaRPr lang="it-IT" sz="1400" i="1" dirty="0">
              <a:latin typeface="+mj-lt"/>
            </a:endParaRPr>
          </a:p>
          <a:p>
            <a:pPr algn="just"/>
            <a:r>
              <a:rPr lang="en-US" sz="1400" dirty="0"/>
              <a:t>Ci </a:t>
            </a:r>
            <a:r>
              <a:rPr lang="en-US" sz="1400" dirty="0" err="1"/>
              <a:t>si</a:t>
            </a:r>
            <a:r>
              <a:rPr lang="en-US" sz="1400" dirty="0"/>
              <a:t> </a:t>
            </a:r>
            <a:r>
              <a:rPr lang="en-US" sz="1400" dirty="0" err="1"/>
              <a:t>riferisce</a:t>
            </a:r>
            <a:r>
              <a:rPr lang="en-US" sz="1400" dirty="0"/>
              <a:t> </a:t>
            </a:r>
            <a:r>
              <a:rPr lang="en-US" sz="1400" dirty="0" err="1"/>
              <a:t>sia</a:t>
            </a:r>
            <a:r>
              <a:rPr lang="en-US" sz="1400" dirty="0"/>
              <a:t> </a:t>
            </a:r>
            <a:r>
              <a:rPr lang="en-US" sz="1400" dirty="0" err="1"/>
              <a:t>all’Annullamento</a:t>
            </a:r>
            <a:r>
              <a:rPr lang="en-US" sz="1400" dirty="0"/>
              <a:t> che </a:t>
            </a:r>
            <a:r>
              <a:rPr lang="en-US" sz="1400" dirty="0" err="1"/>
              <a:t>alla</a:t>
            </a:r>
            <a:r>
              <a:rPr lang="en-US" sz="1400" dirty="0"/>
              <a:t> </a:t>
            </a:r>
            <a:r>
              <a:rPr lang="en-US" sz="1400" dirty="0" err="1"/>
              <a:t>Rimodulazione</a:t>
            </a:r>
            <a:r>
              <a:rPr lang="en-US" sz="1400" dirty="0"/>
              <a:t> a </a:t>
            </a:r>
            <a:r>
              <a:rPr lang="en-US" sz="1400" dirty="0" err="1"/>
              <a:t>cura</a:t>
            </a:r>
            <a:r>
              <a:rPr lang="en-US" sz="1400" dirty="0"/>
              <a:t> del Recipient</a:t>
            </a:r>
          </a:p>
        </p:txBody>
      </p:sp>
      <p:sp>
        <p:nvSpPr>
          <p:cNvPr id="8" name="Title 1">
            <a:extLst>
              <a:ext uri="{FF2B5EF4-FFF2-40B4-BE49-F238E27FC236}">
                <a16:creationId xmlns:a16="http://schemas.microsoft.com/office/drawing/2014/main" id="{E2AB1810-4D85-4DE5-89F5-C334B523AC1C}"/>
              </a:ext>
            </a:extLst>
          </p:cNvPr>
          <p:cNvSpPr txBox="1">
            <a:spLocks/>
          </p:cNvSpPr>
          <p:nvPr/>
        </p:nvSpPr>
        <p:spPr bwMode="auto">
          <a:xfrm>
            <a:off x="383876" y="152631"/>
            <a:ext cx="11164277" cy="385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4. Annullamento a cura Recipient (1/2)</a:t>
            </a:r>
            <a:endParaRPr lang="en-US" dirty="0"/>
          </a:p>
        </p:txBody>
      </p:sp>
      <p:graphicFrame>
        <p:nvGraphicFramePr>
          <p:cNvPr id="11" name="Tabella 6">
            <a:extLst>
              <a:ext uri="{FF2B5EF4-FFF2-40B4-BE49-F238E27FC236}">
                <a16:creationId xmlns:a16="http://schemas.microsoft.com/office/drawing/2014/main" id="{2661C788-575D-43ED-B52C-01F20A9DF9C5}"/>
              </a:ext>
            </a:extLst>
          </p:cNvPr>
          <p:cNvGraphicFramePr>
            <a:graphicFrameLocks noGrp="1"/>
          </p:cNvGraphicFramePr>
          <p:nvPr>
            <p:extLst>
              <p:ext uri="{D42A27DB-BD31-4B8C-83A1-F6EECF244321}">
                <p14:modId xmlns:p14="http://schemas.microsoft.com/office/powerpoint/2010/main" val="1951002528"/>
              </p:ext>
            </p:extLst>
          </p:nvPr>
        </p:nvGraphicFramePr>
        <p:xfrm>
          <a:off x="511473" y="1923419"/>
          <a:ext cx="11139419" cy="4236720"/>
        </p:xfrm>
        <a:graphic>
          <a:graphicData uri="http://schemas.openxmlformats.org/drawingml/2006/table">
            <a:tbl>
              <a:tblPr firstRow="1" firstCol="1" bandRow="1">
                <a:tableStyleId>{69012ECD-51FC-41F1-AA8D-1B2483CD663E}</a:tableStyleId>
              </a:tblPr>
              <a:tblGrid>
                <a:gridCol w="1032192">
                  <a:extLst>
                    <a:ext uri="{9D8B030D-6E8A-4147-A177-3AD203B41FA5}">
                      <a16:colId xmlns:a16="http://schemas.microsoft.com/office/drawing/2014/main" val="3328255787"/>
                    </a:ext>
                  </a:extLst>
                </a:gridCol>
                <a:gridCol w="1030992">
                  <a:extLst>
                    <a:ext uri="{9D8B030D-6E8A-4147-A177-3AD203B41FA5}">
                      <a16:colId xmlns:a16="http://schemas.microsoft.com/office/drawing/2014/main" val="812780304"/>
                    </a:ext>
                  </a:extLst>
                </a:gridCol>
                <a:gridCol w="9076235">
                  <a:extLst>
                    <a:ext uri="{9D8B030D-6E8A-4147-A177-3AD203B41FA5}">
                      <a16:colId xmlns:a16="http://schemas.microsoft.com/office/drawing/2014/main" val="148187178"/>
                    </a:ext>
                  </a:extLst>
                </a:gridCol>
              </a:tblGrid>
              <a:tr h="27900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41122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dirty="0">
                          <a:solidFill>
                            <a:schemeClr val="tx1"/>
                          </a:solidFill>
                          <a:latin typeface="+mn-lt"/>
                        </a:rPr>
                        <a:t>A</a:t>
                      </a:r>
                      <a:endParaRPr lang="it-IT" sz="1400" strike="sngStrike" dirty="0">
                        <a:solidFill>
                          <a:schemeClr val="tx1"/>
                        </a:solidFill>
                        <a:latin typeface="+mn-lt"/>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it-IT" sz="1400" dirty="0">
                        <a:solidFill>
                          <a:schemeClr val="tx1"/>
                        </a:solidFill>
                        <a:latin typeface="+mn-lt"/>
                      </a:endParaRP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it-IT" sz="1400" b="0" kern="1200" dirty="0">
                          <a:solidFill>
                            <a:schemeClr val="tx1"/>
                          </a:solidFill>
                          <a:latin typeface="+mn-lt"/>
                          <a:ea typeface="+mn-ea"/>
                          <a:cs typeface="+mn-cs"/>
                          <a:sym typeface="Wingdings" panose="05000000000000000000" pitchFamily="2" charset="2"/>
                        </a:rPr>
                        <a:t>Vodafone,</a:t>
                      </a:r>
                    </a:p>
                    <a:p>
                      <a:pPr marL="0" marR="0" lvl="0" indent="0" algn="just" defTabSz="685800" rtl="0" eaLnBrk="1" fontAlgn="auto" latinLnBrk="0" hangingPunct="1">
                        <a:lnSpc>
                          <a:spcPct val="100000"/>
                        </a:lnSpc>
                        <a:spcBef>
                          <a:spcPts val="0"/>
                        </a:spcBef>
                        <a:spcAft>
                          <a:spcPts val="0"/>
                        </a:spcAft>
                        <a:buClrTx/>
                        <a:buSzTx/>
                        <a:buFontTx/>
                        <a:buNone/>
                        <a:tabLst/>
                        <a:defRPr/>
                      </a:pPr>
                      <a:r>
                        <a:rPr lang="it-IT" sz="1400" b="0" kern="1200" dirty="0">
                          <a:solidFill>
                            <a:schemeClr val="tx1"/>
                          </a:solidFill>
                          <a:latin typeface="+mn-lt"/>
                          <a:ea typeface="+mn-ea"/>
                          <a:cs typeface="+mn-cs"/>
                          <a:sym typeface="Wingdings" panose="05000000000000000000" pitchFamily="2" charset="2"/>
                        </a:rPr>
                        <a:t>Iliad, Tiscali, Colt, Eolo, </a:t>
                      </a:r>
                      <a:r>
                        <a:rPr lang="it-IT" sz="1400" b="0" kern="1200" dirty="0" err="1">
                          <a:solidFill>
                            <a:schemeClr val="tx1"/>
                          </a:solidFill>
                          <a:latin typeface="+mn-lt"/>
                          <a:ea typeface="+mn-ea"/>
                          <a:cs typeface="+mn-cs"/>
                          <a:sym typeface="Wingdings" panose="05000000000000000000" pitchFamily="2" charset="2"/>
                        </a:rPr>
                        <a:t>Intred</a:t>
                      </a:r>
                      <a:r>
                        <a:rPr lang="it-IT" sz="1400" b="0" kern="1200" dirty="0">
                          <a:solidFill>
                            <a:schemeClr val="tx1"/>
                          </a:solidFill>
                          <a:latin typeface="+mn-lt"/>
                          <a:ea typeface="+mn-ea"/>
                          <a:cs typeface="+mn-cs"/>
                          <a:sym typeface="Wingdings" panose="05000000000000000000" pitchFamily="2" charset="2"/>
                        </a:rPr>
                        <a:t>, TWT, Fastweb,</a:t>
                      </a:r>
                    </a:p>
                    <a:p>
                      <a:pPr marL="0" marR="0" lvl="0" indent="0" algn="just" defTabSz="685800" rtl="0" eaLnBrk="1" fontAlgn="auto" latinLnBrk="0" hangingPunct="1">
                        <a:lnSpc>
                          <a:spcPct val="100000"/>
                        </a:lnSpc>
                        <a:spcBef>
                          <a:spcPts val="0"/>
                        </a:spcBef>
                        <a:spcAft>
                          <a:spcPts val="0"/>
                        </a:spcAft>
                        <a:buClrTx/>
                        <a:buSzTx/>
                        <a:buFontTx/>
                        <a:buNone/>
                        <a:tabLst/>
                        <a:defRPr/>
                      </a:pPr>
                      <a:r>
                        <a:rPr lang="it-IT" sz="1400" b="0" kern="1200" dirty="0" err="1">
                          <a:solidFill>
                            <a:schemeClr val="tx1"/>
                          </a:solidFill>
                          <a:latin typeface="+mn-lt"/>
                          <a:ea typeface="+mn-ea"/>
                          <a:cs typeface="+mn-cs"/>
                          <a:sym typeface="Wingdings" panose="05000000000000000000" pitchFamily="2" charset="2"/>
                        </a:rPr>
                        <a:t>Vianova</a:t>
                      </a:r>
                      <a:r>
                        <a:rPr lang="it-IT" sz="1400" b="0" kern="1200" dirty="0">
                          <a:solidFill>
                            <a:schemeClr val="tx1"/>
                          </a:solidFill>
                          <a:latin typeface="+mn-lt"/>
                          <a:ea typeface="+mn-ea"/>
                          <a:cs typeface="+mn-cs"/>
                          <a:sym typeface="Wingdings" panose="05000000000000000000" pitchFamily="2" charset="2"/>
                        </a:rPr>
                        <a:t>, </a:t>
                      </a:r>
                      <a:endParaRPr lang="it-IT" sz="1400" b="0" kern="1200" dirty="0">
                        <a:solidFill>
                          <a:schemeClr val="tx1"/>
                        </a:solidFill>
                        <a:latin typeface="+mn-lt"/>
                        <a:ea typeface="+mn-ea"/>
                        <a:cs typeface="+mn-cs"/>
                      </a:endParaRPr>
                    </a:p>
                    <a:p>
                      <a:pPr marL="0" marR="0" lvl="0" indent="0" algn="just" defTabSz="685800" rtl="0" eaLnBrk="1" fontAlgn="auto" latinLnBrk="0" hangingPunct="1">
                        <a:lnSpc>
                          <a:spcPct val="100000"/>
                        </a:lnSpc>
                        <a:spcBef>
                          <a:spcPts val="0"/>
                        </a:spcBef>
                        <a:spcAft>
                          <a:spcPts val="0"/>
                        </a:spcAft>
                        <a:buClrTx/>
                        <a:buSzTx/>
                        <a:buFontTx/>
                        <a:buNone/>
                        <a:tabLst/>
                        <a:defRPr/>
                      </a:pPr>
                      <a:r>
                        <a:rPr lang="it-IT" sz="1400" b="0" kern="1200" dirty="0">
                          <a:solidFill>
                            <a:schemeClr val="tx1"/>
                          </a:solidFill>
                          <a:latin typeface="+mn-lt"/>
                          <a:ea typeface="+mn-ea"/>
                          <a:cs typeface="+mn-cs"/>
                          <a:sym typeface="Wingdings" panose="05000000000000000000" pitchFamily="2" charset="2"/>
                        </a:rPr>
                        <a:t> </a:t>
                      </a:r>
                      <a:r>
                        <a:rPr lang="it-IT" sz="1400" b="0" kern="1200" dirty="0" err="1">
                          <a:solidFill>
                            <a:schemeClr val="tx1"/>
                          </a:solidFill>
                          <a:latin typeface="+mn-lt"/>
                          <a:ea typeface="+mn-ea"/>
                          <a:cs typeface="+mn-cs"/>
                          <a:sym typeface="Wingdings" panose="05000000000000000000" pitchFamily="2" charset="2"/>
                        </a:rPr>
                        <a:t>Irideos</a:t>
                      </a:r>
                      <a:r>
                        <a:rPr lang="it-IT" sz="1400" b="0" kern="1200" dirty="0">
                          <a:solidFill>
                            <a:schemeClr val="tx1"/>
                          </a:solidFill>
                          <a:latin typeface="+mn-lt"/>
                          <a:ea typeface="+mn-ea"/>
                          <a:cs typeface="+mn-cs"/>
                          <a:sym typeface="Wingdings" panose="05000000000000000000" pitchFamily="2" charset="2"/>
                        </a:rPr>
                        <a:t>, </a:t>
                      </a:r>
                      <a:endParaRPr lang="it-IT" sz="1400" b="0" kern="1200" dirty="0">
                        <a:solidFill>
                          <a:schemeClr val="tx1"/>
                        </a:solidFill>
                        <a:latin typeface="+mn-lt"/>
                        <a:ea typeface="+mn-ea"/>
                        <a:cs typeface="+mn-cs"/>
                      </a:endParaRPr>
                    </a:p>
                  </a:txBody>
                  <a:tcPr/>
                </a:tc>
                <a:tc>
                  <a:txBody>
                    <a:bodyPr/>
                    <a:lstStyle/>
                    <a:p>
                      <a:r>
                        <a:rPr lang="it-IT" sz="1400" b="1" i="1" dirty="0">
                          <a:solidFill>
                            <a:schemeClr val="tx1"/>
                          </a:solidFill>
                          <a:latin typeface="+mn-lt"/>
                        </a:rPr>
                        <a:t>Casi complessi e semplici</a:t>
                      </a:r>
                      <a:endParaRPr lang="it-IT" sz="1400" b="1" dirty="0">
                        <a:solidFill>
                          <a:schemeClr val="tx1"/>
                        </a:solidFill>
                        <a:latin typeface="+mn-lt"/>
                      </a:endParaRPr>
                    </a:p>
                    <a:p>
                      <a:r>
                        <a:rPr lang="it-IT" sz="1400" i="0" dirty="0">
                          <a:solidFill>
                            <a:schemeClr val="tx1"/>
                          </a:solidFill>
                          <a:latin typeface="+mn-lt"/>
                        </a:rPr>
                        <a:t>Rimodulazione e annullamento dal Recipient al Donor fino </a:t>
                      </a:r>
                      <a:r>
                        <a:rPr lang="it-IT" sz="1400" b="1" i="0" dirty="0">
                          <a:solidFill>
                            <a:schemeClr val="tx1"/>
                          </a:solidFill>
                          <a:latin typeface="+mn-lt"/>
                        </a:rPr>
                        <a:t>alle 13:00 di DAC-1</a:t>
                      </a:r>
                      <a:r>
                        <a:rPr lang="it-IT" sz="1400" i="0" dirty="0">
                          <a:solidFill>
                            <a:schemeClr val="tx1"/>
                          </a:solidFill>
                          <a:latin typeface="+mn-lt"/>
                        </a:rPr>
                        <a:t>. Tale Rimodulazione e annullamento devono essere inviati dal Donor al Donating entro le ore 15 di DAC-1.  </a:t>
                      </a:r>
                    </a:p>
                  </a:txBody>
                  <a:tcPr/>
                </a:tc>
                <a:extLst>
                  <a:ext uri="{0D108BD9-81ED-4DB2-BD59-A6C34878D82A}">
                    <a16:rowId xmlns:a16="http://schemas.microsoft.com/office/drawing/2014/main" val="2533250268"/>
                  </a:ext>
                </a:extLst>
              </a:tr>
              <a:tr h="411222">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strike="sngStrike" dirty="0">
                          <a:solidFill>
                            <a:schemeClr val="tx1"/>
                          </a:solidFill>
                          <a:latin typeface="+mn-lt"/>
                        </a:rPr>
                        <a:t>B</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it-IT" sz="1400" b="0" kern="1200" dirty="0" err="1">
                          <a:solidFill>
                            <a:schemeClr val="tx1"/>
                          </a:solidFill>
                          <a:latin typeface="+mn-lt"/>
                          <a:ea typeface="+mn-ea"/>
                          <a:cs typeface="+mn-cs"/>
                        </a:rPr>
                        <a:t>WindTre</a:t>
                      </a:r>
                      <a:r>
                        <a:rPr lang="it-IT" sz="1400" b="0" kern="1200" dirty="0">
                          <a:solidFill>
                            <a:schemeClr val="tx1"/>
                          </a:solidFill>
                          <a:latin typeface="+mn-lt"/>
                          <a:ea typeface="+mn-ea"/>
                          <a:cs typeface="+mn-cs"/>
                        </a:rPr>
                        <a:t>, </a:t>
                      </a:r>
                    </a:p>
                  </a:txBody>
                  <a:tcPr/>
                </a:tc>
                <a:tc>
                  <a:txBody>
                    <a:bodyPr/>
                    <a:lstStyle/>
                    <a:p>
                      <a:pPr algn="just"/>
                      <a:r>
                        <a:rPr lang="it-IT" sz="1200" i="0" kern="1200" dirty="0">
                          <a:solidFill>
                            <a:schemeClr val="tx1"/>
                          </a:solidFill>
                          <a:effectLst/>
                          <a:latin typeface="+mn-lt"/>
                          <a:ea typeface="+mn-ea"/>
                          <a:cs typeface="+mn-cs"/>
                        </a:rPr>
                        <a:t>Wind Tre ritiene che si possa introdurre nel processo di NP pura la rimodulazione/annullamento </a:t>
                      </a:r>
                      <a:r>
                        <a:rPr lang="it-IT" sz="1200" b="0" i="0" kern="1200" dirty="0">
                          <a:solidFill>
                            <a:schemeClr val="tx1"/>
                          </a:solidFill>
                          <a:effectLst/>
                          <a:latin typeface="+mn-lt"/>
                          <a:ea typeface="+mn-ea"/>
                          <a:cs typeface="+mn-cs"/>
                        </a:rPr>
                        <a:t>fino</a:t>
                      </a:r>
                      <a:r>
                        <a:rPr lang="it-IT" sz="1200" b="1" i="0" kern="1200" dirty="0">
                          <a:solidFill>
                            <a:schemeClr val="tx1"/>
                          </a:solidFill>
                          <a:effectLst/>
                          <a:latin typeface="+mn-lt"/>
                          <a:ea typeface="+mn-ea"/>
                          <a:cs typeface="+mn-cs"/>
                        </a:rPr>
                        <a:t> alle ore 18:00 di DAC-1 </a:t>
                      </a:r>
                      <a:r>
                        <a:rPr lang="it-IT" sz="1200" i="0" kern="1200" dirty="0">
                          <a:solidFill>
                            <a:schemeClr val="tx1"/>
                          </a:solidFill>
                          <a:effectLst/>
                          <a:latin typeface="+mn-lt"/>
                          <a:ea typeface="+mn-ea"/>
                          <a:cs typeface="+mn-cs"/>
                        </a:rPr>
                        <a:t>per il recipient estendendo, quando si è donating, la finestra temporale di acquisizione e processamento dei file di notifiche.</a:t>
                      </a:r>
                    </a:p>
                    <a:p>
                      <a:pPr lvl="0" algn="just"/>
                      <a:r>
                        <a:rPr lang="it-IT" sz="1200" i="0" kern="1200" dirty="0">
                          <a:solidFill>
                            <a:schemeClr val="tx1"/>
                          </a:solidFill>
                          <a:effectLst/>
                          <a:latin typeface="+mn-lt"/>
                          <a:ea typeface="+mn-ea"/>
                          <a:cs typeface="+mn-cs"/>
                        </a:rPr>
                        <a:t>Oggi, quando un operatore è donating, tale finestra si chiude alle ore 19:00. La finestra, sempre nel caso di operatore </a:t>
                      </a:r>
                      <a:r>
                        <a:rPr lang="it-IT" sz="1200" b="1" i="0" kern="1200" dirty="0">
                          <a:solidFill>
                            <a:schemeClr val="tx1"/>
                          </a:solidFill>
                          <a:effectLst/>
                          <a:latin typeface="+mn-lt"/>
                          <a:ea typeface="+mn-ea"/>
                          <a:cs typeface="+mn-cs"/>
                        </a:rPr>
                        <a:t>donating</a:t>
                      </a:r>
                      <a:r>
                        <a:rPr lang="it-IT" sz="1200" i="0" kern="1200" dirty="0">
                          <a:solidFill>
                            <a:schemeClr val="tx1"/>
                          </a:solidFill>
                          <a:effectLst/>
                          <a:latin typeface="+mn-lt"/>
                          <a:ea typeface="+mn-ea"/>
                          <a:cs typeface="+mn-cs"/>
                        </a:rPr>
                        <a:t>, potrebbe essere allungata fino alle ore </a:t>
                      </a:r>
                      <a:r>
                        <a:rPr lang="it-IT" sz="1200" b="1" i="0" kern="1200" dirty="0">
                          <a:solidFill>
                            <a:schemeClr val="tx1"/>
                          </a:solidFill>
                          <a:effectLst/>
                          <a:latin typeface="+mn-lt"/>
                          <a:ea typeface="+mn-ea"/>
                          <a:cs typeface="+mn-cs"/>
                        </a:rPr>
                        <a:t>21:00</a:t>
                      </a:r>
                      <a:r>
                        <a:rPr lang="it-IT" sz="1200" i="0" kern="1200" dirty="0">
                          <a:solidFill>
                            <a:schemeClr val="tx1"/>
                          </a:solidFill>
                          <a:effectLst/>
                          <a:latin typeface="+mn-lt"/>
                          <a:ea typeface="+mn-ea"/>
                          <a:cs typeface="+mn-cs"/>
                        </a:rPr>
                        <a:t> di DAC-1 </a:t>
                      </a:r>
                      <a:r>
                        <a:rPr lang="it-IT" sz="1200" b="1" i="0" kern="1200" dirty="0">
                          <a:solidFill>
                            <a:schemeClr val="tx1"/>
                          </a:solidFill>
                          <a:effectLst/>
                          <a:latin typeface="+mn-lt"/>
                          <a:ea typeface="+mn-ea"/>
                          <a:cs typeface="+mn-cs"/>
                        </a:rPr>
                        <a:t>PURCHÉ</a:t>
                      </a:r>
                      <a:r>
                        <a:rPr lang="it-IT" sz="1200" i="0" kern="1200" dirty="0">
                          <a:solidFill>
                            <a:schemeClr val="tx1"/>
                          </a:solidFill>
                          <a:effectLst/>
                          <a:latin typeface="+mn-lt"/>
                          <a:ea typeface="+mn-ea"/>
                          <a:cs typeface="+mn-cs"/>
                        </a:rPr>
                        <a:t> siano soddisfatte le seguenti condizioni:</a:t>
                      </a:r>
                    </a:p>
                    <a:p>
                      <a:pPr marL="171450" lvl="0" indent="-171450" algn="just">
                        <a:buFont typeface="Arial" panose="020B0604020202020204" pitchFamily="34" charset="0"/>
                        <a:buChar char="•"/>
                      </a:pPr>
                      <a:r>
                        <a:rPr lang="it-IT" sz="1200" i="0" kern="1200" dirty="0">
                          <a:solidFill>
                            <a:schemeClr val="tx1"/>
                          </a:solidFill>
                          <a:effectLst/>
                          <a:latin typeface="+mn-lt"/>
                          <a:ea typeface="+mn-ea"/>
                          <a:cs typeface="+mn-cs"/>
                        </a:rPr>
                        <a:t>dopo le ore 19:00 giungano al donating file contenenti unicamente notifiche di rimodulazione della DAC da parte del recipient o notifiche di annullamento dell'ordine da parte del recipient;</a:t>
                      </a:r>
                    </a:p>
                    <a:p>
                      <a:pPr marL="171450" lvl="0" indent="-171450" algn="just">
                        <a:buFont typeface="Arial" panose="020B0604020202020204" pitchFamily="34" charset="0"/>
                        <a:buChar char="•"/>
                      </a:pPr>
                      <a:r>
                        <a:rPr lang="it-IT" sz="1200" i="0" kern="1200" dirty="0">
                          <a:solidFill>
                            <a:schemeClr val="tx1"/>
                          </a:solidFill>
                          <a:effectLst/>
                          <a:latin typeface="+mn-lt"/>
                          <a:ea typeface="+mn-ea"/>
                          <a:cs typeface="+mn-cs"/>
                        </a:rPr>
                        <a:t>questi file siano riconoscibili, nel senso di essere distinguibili dai normali file di notifiche che il donating riceve fino alle ore 19:00;</a:t>
                      </a:r>
                    </a:p>
                    <a:p>
                      <a:pPr marL="171450" lvl="0" indent="-171450" algn="just">
                        <a:buFont typeface="Arial" panose="020B0604020202020204" pitchFamily="34" charset="0"/>
                        <a:buChar char="•"/>
                      </a:pPr>
                      <a:r>
                        <a:rPr lang="it-IT" sz="1200" i="0" kern="1200" dirty="0">
                          <a:solidFill>
                            <a:schemeClr val="tx1"/>
                          </a:solidFill>
                          <a:effectLst/>
                          <a:latin typeface="+mn-lt"/>
                          <a:ea typeface="+mn-ea"/>
                          <a:cs typeface="+mn-cs"/>
                        </a:rPr>
                        <a:t>in tal modo il donating potrebbe continuare a gestire come oggi tutto ciò che viene ricevuto entro le ore 19:00. Dopo le 19:00, invece, seguendo l’approccio descritto sopra, il donating gestirebbe solo le rimodulazioni della DAC e gli annullamenti della NP pura da parte del recipient.</a:t>
                      </a:r>
                    </a:p>
                  </a:txBody>
                  <a:tcPr/>
                </a:tc>
                <a:extLst>
                  <a:ext uri="{0D108BD9-81ED-4DB2-BD59-A6C34878D82A}">
                    <a16:rowId xmlns:a16="http://schemas.microsoft.com/office/drawing/2014/main" val="1619528060"/>
                  </a:ext>
                </a:extLst>
              </a:tr>
            </a:tbl>
          </a:graphicData>
        </a:graphic>
      </p:graphicFrame>
      <p:sp>
        <p:nvSpPr>
          <p:cNvPr id="7" name="Rettangolo 6">
            <a:extLst>
              <a:ext uri="{FF2B5EF4-FFF2-40B4-BE49-F238E27FC236}">
                <a16:creationId xmlns:a16="http://schemas.microsoft.com/office/drawing/2014/main" id="{74AA987D-E602-451F-A6A8-EB709EC8955C}"/>
              </a:ext>
            </a:extLst>
          </p:cNvPr>
          <p:cNvSpPr/>
          <p:nvPr/>
        </p:nvSpPr>
        <p:spPr>
          <a:xfrm>
            <a:off x="9726629" y="1553629"/>
            <a:ext cx="1924263" cy="358877"/>
          </a:xfrm>
          <a:prstGeom prst="rect">
            <a:avLst/>
          </a:prstGeom>
          <a:solidFill>
            <a:srgbClr val="6C84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Chiuso da AGCOM</a:t>
            </a:r>
          </a:p>
        </p:txBody>
      </p:sp>
    </p:spTree>
    <p:extLst>
      <p:ext uri="{BB962C8B-B14F-4D97-AF65-F5344CB8AC3E}">
        <p14:creationId xmlns:p14="http://schemas.microsoft.com/office/powerpoint/2010/main" val="39522156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8" name="Title 1">
            <a:extLst>
              <a:ext uri="{FF2B5EF4-FFF2-40B4-BE49-F238E27FC236}">
                <a16:creationId xmlns:a16="http://schemas.microsoft.com/office/drawing/2014/main" id="{E2AB1810-4D85-4DE5-89F5-C334B523AC1C}"/>
              </a:ext>
            </a:extLst>
          </p:cNvPr>
          <p:cNvSpPr txBox="1">
            <a:spLocks/>
          </p:cNvSpPr>
          <p:nvPr/>
        </p:nvSpPr>
        <p:spPr bwMode="auto">
          <a:xfrm>
            <a:off x="383876" y="152631"/>
            <a:ext cx="11164277"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defPPr>
              <a:defRPr lang="it-IT"/>
            </a:defPPr>
            <a:lvl1pPr marR="0" lvl="0" indent="0" defTabSz="685800" fontAlgn="auto">
              <a:lnSpc>
                <a:spcPct val="90000"/>
              </a:lnSpc>
              <a:spcBef>
                <a:spcPct val="0"/>
              </a:spcBef>
              <a:spcAft>
                <a:spcPts val="0"/>
              </a:spcAft>
              <a:buClrTx/>
              <a:buSzTx/>
              <a:buFontTx/>
              <a:buNone/>
              <a:tabLst/>
              <a:defRPr kumimoji="0" sz="2200" b="1" i="0" u="none" strike="noStrike" cap="none" spc="0" normalizeH="0" baseline="0">
                <a:ln>
                  <a:noFill/>
                </a:ln>
                <a:solidFill>
                  <a:srgbClr val="EB0028"/>
                </a:solidFill>
                <a:effectLst/>
                <a:uLnTx/>
                <a:uFillTx/>
                <a:latin typeface="TIM Sans" panose="00000500000000000000" pitchFamily="2" charset="0"/>
                <a:ea typeface="ＭＳ Ｐゴシック"/>
                <a:cs typeface="Arial"/>
              </a:defRPr>
            </a:lvl1pPr>
          </a:lstStyle>
          <a:p>
            <a:r>
              <a:rPr lang="it-IT" dirty="0"/>
              <a:t>4. Annullamento a cura </a:t>
            </a:r>
            <a:r>
              <a:rPr lang="it-IT" dirty="0" err="1"/>
              <a:t>Recipient</a:t>
            </a:r>
            <a:r>
              <a:rPr lang="it-IT" dirty="0"/>
              <a:t> (2/2)</a:t>
            </a:r>
            <a:endParaRPr lang="en-US" dirty="0"/>
          </a:p>
        </p:txBody>
      </p:sp>
      <p:graphicFrame>
        <p:nvGraphicFramePr>
          <p:cNvPr id="11" name="Tabella 6">
            <a:extLst>
              <a:ext uri="{FF2B5EF4-FFF2-40B4-BE49-F238E27FC236}">
                <a16:creationId xmlns:a16="http://schemas.microsoft.com/office/drawing/2014/main" id="{2661C788-575D-43ED-B52C-01F20A9DF9C5}"/>
              </a:ext>
            </a:extLst>
          </p:cNvPr>
          <p:cNvGraphicFramePr>
            <a:graphicFrameLocks noGrp="1"/>
          </p:cNvGraphicFramePr>
          <p:nvPr>
            <p:extLst>
              <p:ext uri="{D42A27DB-BD31-4B8C-83A1-F6EECF244321}">
                <p14:modId xmlns:p14="http://schemas.microsoft.com/office/powerpoint/2010/main" val="1033873767"/>
              </p:ext>
            </p:extLst>
          </p:nvPr>
        </p:nvGraphicFramePr>
        <p:xfrm>
          <a:off x="487391" y="1857415"/>
          <a:ext cx="11193136" cy="4513959"/>
        </p:xfrm>
        <a:graphic>
          <a:graphicData uri="http://schemas.openxmlformats.org/drawingml/2006/table">
            <a:tbl>
              <a:tblPr firstRow="1" firstCol="1" bandRow="1">
                <a:tableStyleId>{69012ECD-51FC-41F1-AA8D-1B2483CD663E}</a:tableStyleId>
              </a:tblPr>
              <a:tblGrid>
                <a:gridCol w="1016784">
                  <a:extLst>
                    <a:ext uri="{9D8B030D-6E8A-4147-A177-3AD203B41FA5}">
                      <a16:colId xmlns:a16="http://schemas.microsoft.com/office/drawing/2014/main" val="3328255787"/>
                    </a:ext>
                  </a:extLst>
                </a:gridCol>
                <a:gridCol w="1056350">
                  <a:extLst>
                    <a:ext uri="{9D8B030D-6E8A-4147-A177-3AD203B41FA5}">
                      <a16:colId xmlns:a16="http://schemas.microsoft.com/office/drawing/2014/main" val="812780304"/>
                    </a:ext>
                  </a:extLst>
                </a:gridCol>
                <a:gridCol w="9120002">
                  <a:extLst>
                    <a:ext uri="{9D8B030D-6E8A-4147-A177-3AD203B41FA5}">
                      <a16:colId xmlns:a16="http://schemas.microsoft.com/office/drawing/2014/main" val="148187178"/>
                    </a:ext>
                  </a:extLst>
                </a:gridCol>
              </a:tblGrid>
              <a:tr h="286717">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400" b="1" dirty="0">
                          <a:solidFill>
                            <a:schemeClr val="bg1"/>
                          </a:solidFill>
                        </a:rPr>
                        <a:t>Posizione</a:t>
                      </a:r>
                    </a:p>
                  </a:txBody>
                  <a:tcPr/>
                </a:tc>
                <a:tc>
                  <a:txBody>
                    <a:bodyPr/>
                    <a:lstStyle/>
                    <a:p>
                      <a:pPr algn="ctr"/>
                      <a:r>
                        <a:rPr lang="it-IT" sz="1400" b="1" kern="1200" dirty="0">
                          <a:solidFill>
                            <a:schemeClr val="bg1"/>
                          </a:solidFill>
                          <a:latin typeface="+mn-lt"/>
                          <a:ea typeface="+mn-ea"/>
                          <a:cs typeface="+mn-cs"/>
                        </a:rPr>
                        <a:t>Operatori</a:t>
                      </a:r>
                    </a:p>
                  </a:txBody>
                  <a:tcPr/>
                </a:tc>
                <a:tc>
                  <a:txBody>
                    <a:bodyPr/>
                    <a:lstStyle/>
                    <a:p>
                      <a:pPr algn="ctr"/>
                      <a:r>
                        <a:rPr lang="it-IT" sz="1400" b="1" kern="1200" dirty="0">
                          <a:solidFill>
                            <a:schemeClr val="bg1"/>
                          </a:solidFill>
                          <a:latin typeface="+mn-lt"/>
                          <a:ea typeface="+mn-ea"/>
                          <a:cs typeface="+mn-cs"/>
                        </a:rPr>
                        <a:t>Descrizione</a:t>
                      </a:r>
                    </a:p>
                  </a:txBody>
                  <a:tcPr/>
                </a:tc>
                <a:extLst>
                  <a:ext uri="{0D108BD9-81ED-4DB2-BD59-A6C34878D82A}">
                    <a16:rowId xmlns:a16="http://schemas.microsoft.com/office/drawing/2014/main" val="2255831774"/>
                  </a:ext>
                </a:extLst>
              </a:tr>
              <a:tr h="3354589">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300" dirty="0">
                          <a:solidFill>
                            <a:schemeClr val="tx1"/>
                          </a:solidFill>
                          <a:latin typeface="+mn-lt"/>
                        </a:rPr>
                        <a:t>E</a:t>
                      </a:r>
                    </a:p>
                  </a:txBody>
                  <a:tcPr/>
                </a:tc>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it-IT" sz="1300" b="0" kern="1200" dirty="0">
                          <a:solidFill>
                            <a:schemeClr val="tx1"/>
                          </a:solidFill>
                          <a:latin typeface="+mn-lt"/>
                          <a:ea typeface="+mn-ea"/>
                          <a:cs typeface="+mn-cs"/>
                          <a:sym typeface="Wingdings" panose="05000000000000000000" pitchFamily="2" charset="2"/>
                        </a:rPr>
                        <a:t>TIM, </a:t>
                      </a:r>
                      <a:r>
                        <a:rPr lang="it-IT" sz="1300" dirty="0">
                          <a:solidFill>
                            <a:schemeClr val="tx1"/>
                          </a:solidFill>
                          <a:latin typeface="+mn-lt"/>
                          <a:sym typeface="Wingdings" panose="05000000000000000000" pitchFamily="2" charset="2"/>
                        </a:rPr>
                        <a:t>SKY</a:t>
                      </a:r>
                      <a:endParaRPr lang="it-IT" sz="1300" b="0" kern="1200" dirty="0">
                        <a:solidFill>
                          <a:schemeClr val="tx1"/>
                        </a:solidFill>
                        <a:latin typeface="+mn-lt"/>
                        <a:ea typeface="+mn-ea"/>
                        <a:cs typeface="+mn-cs"/>
                        <a:sym typeface="Wingdings" panose="05000000000000000000" pitchFamily="2" charset="2"/>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lang="it-IT" sz="1300" b="0" kern="1200" dirty="0">
                        <a:solidFill>
                          <a:schemeClr val="tx1"/>
                        </a:solidFill>
                        <a:latin typeface="+mn-lt"/>
                        <a:ea typeface="+mn-ea"/>
                        <a:cs typeface="+mn-cs"/>
                        <a:sym typeface="Wingdings" panose="05000000000000000000" pitchFamily="2" charset="2"/>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lang="it-IT" sz="1300" b="0" kern="1200" dirty="0">
                        <a:solidFill>
                          <a:schemeClr val="tx1"/>
                        </a:solidFill>
                        <a:latin typeface="+mn-lt"/>
                        <a:ea typeface="+mn-ea"/>
                        <a:cs typeface="+mn-cs"/>
                        <a:sym typeface="Wingdings" panose="05000000000000000000" pitchFamily="2" charset="2"/>
                      </a:endParaRPr>
                    </a:p>
                    <a:p>
                      <a:pPr marL="0" marR="0" lvl="0" indent="0" algn="just" defTabSz="685800" rtl="0" eaLnBrk="1" fontAlgn="auto" latinLnBrk="0" hangingPunct="1">
                        <a:lnSpc>
                          <a:spcPct val="100000"/>
                        </a:lnSpc>
                        <a:spcBef>
                          <a:spcPts val="0"/>
                        </a:spcBef>
                        <a:spcAft>
                          <a:spcPts val="0"/>
                        </a:spcAft>
                        <a:buClrTx/>
                        <a:buSzTx/>
                        <a:buFontTx/>
                        <a:buNone/>
                        <a:tabLst/>
                        <a:defRPr/>
                      </a:pPr>
                      <a:endParaRPr lang="it-IT" sz="1300" b="0" kern="1200" dirty="0">
                        <a:solidFill>
                          <a:schemeClr val="tx1"/>
                        </a:solidFill>
                        <a:latin typeface="+mn-lt"/>
                        <a:ea typeface="+mn-ea"/>
                        <a:cs typeface="+mn-cs"/>
                        <a:sym typeface="Wingdings" panose="05000000000000000000" pitchFamily="2" charset="2"/>
                      </a:endParaRPr>
                    </a:p>
                  </a:txBody>
                  <a:tcPr/>
                </a:tc>
                <a:tc>
                  <a:txBody>
                    <a:bodyPr/>
                    <a:lstStyle/>
                    <a:p>
                      <a:r>
                        <a:rPr lang="it-IT" sz="1200" b="1" i="1" dirty="0">
                          <a:solidFill>
                            <a:schemeClr val="tx1"/>
                          </a:solidFill>
                          <a:latin typeface="+mn-lt"/>
                        </a:rPr>
                        <a:t>Casi complessi e semplici</a:t>
                      </a:r>
                      <a:endParaRPr lang="it-IT" sz="1200" b="1" dirty="0">
                        <a:solidFill>
                          <a:schemeClr val="tx1"/>
                        </a:solidFill>
                        <a:latin typeface="+mn-lt"/>
                      </a:endParaRPr>
                    </a:p>
                    <a:p>
                      <a:r>
                        <a:rPr lang="it-IT" sz="1200" b="0" i="0" dirty="0">
                          <a:solidFill>
                            <a:schemeClr val="tx1"/>
                          </a:solidFill>
                          <a:latin typeface="+mn-lt"/>
                        </a:rPr>
                        <a:t>Rimodulazione DAC e annullamento dal Recipient al Donor</a:t>
                      </a:r>
                      <a:r>
                        <a:rPr lang="it-IT" sz="1200" b="0" i="0" dirty="0">
                          <a:solidFill>
                            <a:srgbClr val="0070C0"/>
                          </a:solidFill>
                          <a:latin typeface="+mn-lt"/>
                        </a:rPr>
                        <a:t> </a:t>
                      </a:r>
                      <a:r>
                        <a:rPr lang="it-IT" sz="1200" b="0" i="0" dirty="0">
                          <a:solidFill>
                            <a:schemeClr val="tx1"/>
                          </a:solidFill>
                          <a:latin typeface="+mn-lt"/>
                        </a:rPr>
                        <a:t>fino alle </a:t>
                      </a:r>
                      <a:r>
                        <a:rPr lang="it-IT" sz="1200" b="1" i="0" dirty="0">
                          <a:solidFill>
                            <a:schemeClr val="tx1"/>
                          </a:solidFill>
                          <a:latin typeface="+mn-lt"/>
                        </a:rPr>
                        <a:t>19:00 di DAC-1</a:t>
                      </a:r>
                      <a:r>
                        <a:rPr lang="it-IT" sz="1200" b="0" i="0" dirty="0">
                          <a:solidFill>
                            <a:schemeClr val="tx1"/>
                          </a:solidFill>
                          <a:latin typeface="+mn-lt"/>
                        </a:rPr>
                        <a:t>. Tale Rimodulazione e annullamento devono essere inviate dal Donor al Donating entro le ore 21:00 di DAC-1. </a:t>
                      </a:r>
                    </a:p>
                    <a:p>
                      <a:r>
                        <a:rPr lang="it-IT" sz="1200" b="0" i="0" dirty="0">
                          <a:solidFill>
                            <a:schemeClr val="tx1"/>
                          </a:solidFill>
                          <a:latin typeface="+mn-lt"/>
                        </a:rPr>
                        <a:t>Il sistema di scambio deve essere mantenuto aperto fino alle ore 22:00. </a:t>
                      </a:r>
                    </a:p>
                    <a:p>
                      <a:r>
                        <a:rPr lang="it-IT" sz="1200" i="0" dirty="0">
                          <a:solidFill>
                            <a:schemeClr val="tx1"/>
                          </a:solidFill>
                          <a:latin typeface="+mn-lt"/>
                        </a:rPr>
                        <a:t>Tale proposta, qualora non fosse previsto il processo di NP ad espletamento, permetterebbe al Recipient:</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it-IT" sz="1200" i="0" dirty="0">
                          <a:solidFill>
                            <a:schemeClr val="tx1"/>
                          </a:solidFill>
                          <a:latin typeface="+mn-lt"/>
                        </a:rPr>
                        <a:t>di richiedere al Donor l’RDAC/annullamento della NP nel caso di richiesta cliente/problematiche tecniche in sede cliente. Ciò permetterebbe di gestire in modo strutturato e secondo un processo definito le richieste del Recipient che oggi pervengono al Donor fuori processo e vengono gestite manualmente  con aggravio dell’operatività e rischio di errore/disservizio per il cliente finale;</a:t>
                      </a:r>
                    </a:p>
                    <a:p>
                      <a:pPr marL="228600" marR="0" lvl="0" indent="-228600" algn="l" defTabSz="685800" rtl="0" eaLnBrk="1" fontAlgn="auto" latinLnBrk="0" hangingPunct="1">
                        <a:lnSpc>
                          <a:spcPct val="100000"/>
                        </a:lnSpc>
                        <a:spcBef>
                          <a:spcPts val="0"/>
                        </a:spcBef>
                        <a:spcAft>
                          <a:spcPts val="0"/>
                        </a:spcAft>
                        <a:buClrTx/>
                        <a:buSzTx/>
                        <a:buFont typeface="+mj-lt"/>
                        <a:buAutoNum type="arabicPeriod"/>
                        <a:tabLst/>
                        <a:defRPr/>
                      </a:pPr>
                      <a:r>
                        <a:rPr lang="it-IT" sz="1200" i="0" dirty="0">
                          <a:solidFill>
                            <a:schemeClr val="tx1"/>
                          </a:solidFill>
                          <a:latin typeface="+mn-lt"/>
                        </a:rPr>
                        <a:t>di anticipare al Donor la richiesta di NP durante la fase di lavorazione della LNA, riducendo i tempi tra l’attivazione della LNA e l’esecuzione della NP (nell’attuale finestra 6:00 e 9:00 a DAC). </a:t>
                      </a:r>
                    </a:p>
                    <a:p>
                      <a:r>
                        <a:rPr lang="it-IT" sz="1200" dirty="0">
                          <a:solidFill>
                            <a:schemeClr val="tx1"/>
                          </a:solidFill>
                        </a:rPr>
                        <a:t>Se non venisse introdotta tale funzionalità per il Recipient, nonostante la necessità di introdurla:</a:t>
                      </a:r>
                    </a:p>
                    <a:p>
                      <a:pPr marL="171450" indent="-171450">
                        <a:buFont typeface="Arial" panose="020B0604020202020204" pitchFamily="34" charset="0"/>
                        <a:buChar char="•"/>
                      </a:pPr>
                      <a:r>
                        <a:rPr lang="it-IT" sz="1200" dirty="0">
                          <a:solidFill>
                            <a:schemeClr val="tx1"/>
                          </a:solidFill>
                        </a:rPr>
                        <a:t>il Donor non dovrà accetterà richieste di Rimodulazione e Annullamento fuori processo da parte del Recipient ed dovrà procedere ad effettuare la NP  a DAC.</a:t>
                      </a:r>
                    </a:p>
                    <a:p>
                      <a:pPr marL="171450" indent="-171450">
                        <a:buFont typeface="Arial" panose="020B0604020202020204" pitchFamily="34" charset="0"/>
                        <a:buChar char="•"/>
                      </a:pPr>
                      <a:r>
                        <a:rPr lang="it-IT" sz="1200" dirty="0">
                          <a:solidFill>
                            <a:schemeClr val="tx1"/>
                          </a:solidFill>
                        </a:rPr>
                        <a:t>il Recipient dovrà informare il cliente che, data l’impossibilità di rimodulare o annullare la NP fino alle ore 19:00 di DAC-1, la NP verrà comunque effettuata il giorno della DAC.</a:t>
                      </a:r>
                    </a:p>
                    <a:p>
                      <a:pPr marL="171450" indent="-171450">
                        <a:buFont typeface="Arial" panose="020B0604020202020204" pitchFamily="34" charset="0"/>
                        <a:buChar char="•"/>
                      </a:pPr>
                      <a:r>
                        <a:rPr lang="it-IT" sz="1200" dirty="0">
                          <a:solidFill>
                            <a:schemeClr val="tx1"/>
                          </a:solidFill>
                        </a:rPr>
                        <a:t>Il cliente per ripristinare la situazione ante NP dovrà rivolgersi al Donating che dovrà effettuare una richiesta di NP</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200" dirty="0">
                          <a:solidFill>
                            <a:schemeClr val="tx1"/>
                          </a:solidFill>
                        </a:rPr>
                        <a:t>In caso di contenzioso, non essendo definito il processo di rimodulazione/annullamento dal Recipient, Il Donor non dovrà essere ritenuto responsabile per l’esecuzione della NP a DAC. </a:t>
                      </a:r>
                    </a:p>
                  </a:txBody>
                  <a:tcPr/>
                </a:tc>
                <a:extLst>
                  <a:ext uri="{0D108BD9-81ED-4DB2-BD59-A6C34878D82A}">
                    <a16:rowId xmlns:a16="http://schemas.microsoft.com/office/drawing/2014/main" val="2801812482"/>
                  </a:ext>
                </a:extLst>
              </a:tr>
              <a:tr h="642999">
                <a:tc gridSpan="2">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it-IT" sz="1200" b="1" i="0" u="none" strike="noStrike" kern="1200" cap="none" spc="0" normalizeH="0" baseline="0" noProof="0" dirty="0">
                          <a:ln>
                            <a:noFill/>
                          </a:ln>
                          <a:solidFill>
                            <a:prstClr val="white"/>
                          </a:solidFill>
                          <a:effectLst/>
                          <a:uLnTx/>
                          <a:uFillTx/>
                          <a:latin typeface="+mn-lt"/>
                          <a:ea typeface="+mn-ea"/>
                          <a:cs typeface="+mn-cs"/>
                        </a:rPr>
                        <a:t>Riscontro AGCOM</a:t>
                      </a:r>
                    </a:p>
                  </a:txBody>
                  <a:tcPr>
                    <a:solidFill>
                      <a:srgbClr val="6C8471"/>
                    </a:solidFill>
                  </a:tcPr>
                </a:tc>
                <a:tc hMerge="1">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endParaRPr lang="it-IT" sz="1300" b="0" kern="1200" dirty="0">
                        <a:solidFill>
                          <a:schemeClr val="tx1"/>
                        </a:solidFill>
                        <a:latin typeface="+mn-lt"/>
                        <a:ea typeface="+mn-ea"/>
                        <a:cs typeface="+mn-cs"/>
                        <a:sym typeface="Wingdings" panose="05000000000000000000" pitchFamily="2" charset="2"/>
                      </a:endParaRPr>
                    </a:p>
                  </a:txBody>
                  <a:tcPr/>
                </a:tc>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350" b="1" i="0" u="none" strike="noStrike" kern="1200" baseline="0" dirty="0">
                          <a:solidFill>
                            <a:schemeClr val="tx1"/>
                          </a:solidFill>
                          <a:latin typeface="+mn-lt"/>
                          <a:ea typeface="+mn-ea"/>
                          <a:cs typeface="+mn-cs"/>
                        </a:rPr>
                        <a:t>Si ritiene che il </a:t>
                      </a:r>
                      <a:r>
                        <a:rPr lang="it-IT" sz="1350" b="1" i="0" u="none" strike="noStrike" kern="1200" baseline="0" dirty="0" err="1">
                          <a:solidFill>
                            <a:schemeClr val="tx1"/>
                          </a:solidFill>
                          <a:latin typeface="+mn-lt"/>
                          <a:ea typeface="+mn-ea"/>
                          <a:cs typeface="+mn-cs"/>
                        </a:rPr>
                        <a:t>recipient</a:t>
                      </a:r>
                      <a:r>
                        <a:rPr lang="it-IT" sz="1350" b="1" i="0" u="none" strike="noStrike" kern="1200" baseline="0" dirty="0">
                          <a:solidFill>
                            <a:schemeClr val="tx1"/>
                          </a:solidFill>
                          <a:latin typeface="+mn-lt"/>
                          <a:ea typeface="+mn-ea"/>
                          <a:cs typeface="+mn-cs"/>
                        </a:rPr>
                        <a:t> possa inviare al </a:t>
                      </a:r>
                      <a:r>
                        <a:rPr lang="it-IT" sz="1350" b="1" i="0" u="none" strike="noStrike" kern="1200" baseline="0" dirty="0" err="1">
                          <a:solidFill>
                            <a:schemeClr val="tx1"/>
                          </a:solidFill>
                          <a:latin typeface="+mn-lt"/>
                          <a:ea typeface="+mn-ea"/>
                          <a:cs typeface="+mn-cs"/>
                        </a:rPr>
                        <a:t>donor</a:t>
                      </a:r>
                      <a:r>
                        <a:rPr lang="it-IT" sz="1350" b="1" i="0" u="none" strike="noStrike" kern="1200" baseline="0" dirty="0">
                          <a:solidFill>
                            <a:schemeClr val="tx1"/>
                          </a:solidFill>
                          <a:latin typeface="+mn-lt"/>
                          <a:ea typeface="+mn-ea"/>
                          <a:cs typeface="+mn-cs"/>
                        </a:rPr>
                        <a:t> una notifica di annullamento o di rimodulazione DAC entro le 17:00 di DAC-1. Il </a:t>
                      </a:r>
                      <a:r>
                        <a:rPr lang="it-IT" sz="1350" b="1" i="0" u="none" strike="noStrike" kern="1200" baseline="0" dirty="0" err="1">
                          <a:solidFill>
                            <a:schemeClr val="tx1"/>
                          </a:solidFill>
                          <a:latin typeface="+mn-lt"/>
                          <a:ea typeface="+mn-ea"/>
                          <a:cs typeface="+mn-cs"/>
                        </a:rPr>
                        <a:t>donor</a:t>
                      </a:r>
                      <a:r>
                        <a:rPr lang="it-IT" sz="1350" b="1" i="0" u="none" strike="noStrike" kern="1200" baseline="0" dirty="0">
                          <a:solidFill>
                            <a:schemeClr val="tx1"/>
                          </a:solidFill>
                          <a:latin typeface="+mn-lt"/>
                          <a:ea typeface="+mn-ea"/>
                          <a:cs typeface="+mn-cs"/>
                        </a:rPr>
                        <a:t> deve inoltrare le suddette notifiche al </a:t>
                      </a:r>
                      <a:r>
                        <a:rPr lang="it-IT" sz="1350" b="1" i="0" u="none" strike="noStrike" kern="1200" baseline="0" dirty="0" err="1">
                          <a:solidFill>
                            <a:schemeClr val="tx1"/>
                          </a:solidFill>
                          <a:latin typeface="+mn-lt"/>
                          <a:ea typeface="+mn-ea"/>
                          <a:cs typeface="+mn-cs"/>
                        </a:rPr>
                        <a:t>donating</a:t>
                      </a:r>
                      <a:r>
                        <a:rPr lang="it-IT" sz="1350" b="1" i="0" u="none" strike="noStrike" kern="1200" baseline="0" dirty="0">
                          <a:solidFill>
                            <a:schemeClr val="tx1"/>
                          </a:solidFill>
                          <a:latin typeface="+mn-lt"/>
                          <a:ea typeface="+mn-ea"/>
                          <a:cs typeface="+mn-cs"/>
                        </a:rPr>
                        <a:t> entro le ore 19:00 di DAC-1. 	</a:t>
                      </a:r>
                    </a:p>
                  </a:txBody>
                  <a:tcPr/>
                </a:tc>
                <a:extLst>
                  <a:ext uri="{0D108BD9-81ED-4DB2-BD59-A6C34878D82A}">
                    <a16:rowId xmlns:a16="http://schemas.microsoft.com/office/drawing/2014/main" val="283763482"/>
                  </a:ext>
                </a:extLst>
              </a:tr>
            </a:tbl>
          </a:graphicData>
        </a:graphic>
      </p:graphicFrame>
      <p:sp>
        <p:nvSpPr>
          <p:cNvPr id="7" name="CasellaDiTesto 6">
            <a:extLst>
              <a:ext uri="{FF2B5EF4-FFF2-40B4-BE49-F238E27FC236}">
                <a16:creationId xmlns:a16="http://schemas.microsoft.com/office/drawing/2014/main" id="{6B5C2A7F-3FE9-46DF-891A-4332B0B25393}"/>
              </a:ext>
            </a:extLst>
          </p:cNvPr>
          <p:cNvSpPr txBox="1"/>
          <p:nvPr/>
        </p:nvSpPr>
        <p:spPr>
          <a:xfrm>
            <a:off x="383876" y="537726"/>
            <a:ext cx="11267016" cy="1200329"/>
          </a:xfrm>
          <a:prstGeom prst="rect">
            <a:avLst/>
          </a:prstGeom>
          <a:noFill/>
        </p:spPr>
        <p:txBody>
          <a:bodyPr wrap="square" rtlCol="0">
            <a:spAutoFit/>
          </a:bodyPr>
          <a:lstStyle/>
          <a:p>
            <a:pPr algn="just"/>
            <a:r>
              <a:rPr lang="it-IT" sz="1400" i="1" dirty="0">
                <a:latin typeface="+mj-lt"/>
              </a:rPr>
              <a:t>«Alla luce delle esigenze manifestate dal mercato, l’Autorità invita gli operatori a prevedere, anche con particolare riferimento ai casi complessi, </a:t>
            </a:r>
            <a:r>
              <a:rPr lang="it-IT" sz="1400" b="1" i="1" dirty="0">
                <a:latin typeface="+mj-lt"/>
              </a:rPr>
              <a:t>la possibilità di annullamento </a:t>
            </a:r>
            <a:r>
              <a:rPr lang="it-IT" sz="1400" i="1" dirty="0">
                <a:latin typeface="+mj-lt"/>
              </a:rPr>
              <a:t>da parte del recipient. Si richiama che nelle attuali procedure di NP pura il recipient può inviare una richiesta di annullamento al donor (con inoltro dal donor al donating) entro il termine previsto per le verifiche del donating (t3).» (V11)  </a:t>
            </a:r>
          </a:p>
          <a:p>
            <a:pPr algn="just"/>
            <a:endParaRPr lang="it-IT" sz="1400" i="1" dirty="0">
              <a:latin typeface="+mj-lt"/>
            </a:endParaRPr>
          </a:p>
          <a:p>
            <a:pPr algn="just"/>
            <a:r>
              <a:rPr lang="en-US" sz="1400" dirty="0"/>
              <a:t>Ci </a:t>
            </a:r>
            <a:r>
              <a:rPr lang="en-US" sz="1400" dirty="0" err="1"/>
              <a:t>si</a:t>
            </a:r>
            <a:r>
              <a:rPr lang="en-US" sz="1400" dirty="0"/>
              <a:t> </a:t>
            </a:r>
            <a:r>
              <a:rPr lang="en-US" sz="1400" dirty="0" err="1"/>
              <a:t>riferisce</a:t>
            </a:r>
            <a:r>
              <a:rPr lang="en-US" sz="1400" dirty="0"/>
              <a:t> </a:t>
            </a:r>
            <a:r>
              <a:rPr lang="en-US" sz="1400" dirty="0" err="1"/>
              <a:t>sia</a:t>
            </a:r>
            <a:r>
              <a:rPr lang="en-US" sz="1400" dirty="0"/>
              <a:t> </a:t>
            </a:r>
            <a:r>
              <a:rPr lang="en-US" sz="1400" dirty="0" err="1"/>
              <a:t>all’Annullamento</a:t>
            </a:r>
            <a:r>
              <a:rPr lang="en-US" sz="1400" dirty="0"/>
              <a:t> che </a:t>
            </a:r>
            <a:r>
              <a:rPr lang="en-US" sz="1400" dirty="0" err="1"/>
              <a:t>alla</a:t>
            </a:r>
            <a:r>
              <a:rPr lang="en-US" sz="1400" dirty="0"/>
              <a:t> </a:t>
            </a:r>
            <a:r>
              <a:rPr lang="en-US" sz="1400" dirty="0" err="1"/>
              <a:t>Rimodulazione</a:t>
            </a:r>
            <a:r>
              <a:rPr lang="en-US" sz="1400" dirty="0"/>
              <a:t> a </a:t>
            </a:r>
            <a:r>
              <a:rPr lang="en-US" sz="1400" dirty="0" err="1"/>
              <a:t>cura</a:t>
            </a:r>
            <a:r>
              <a:rPr lang="en-US" sz="1400" dirty="0"/>
              <a:t> del Recipient</a:t>
            </a:r>
          </a:p>
        </p:txBody>
      </p:sp>
      <p:sp>
        <p:nvSpPr>
          <p:cNvPr id="10" name="Rettangolo 9">
            <a:extLst>
              <a:ext uri="{FF2B5EF4-FFF2-40B4-BE49-F238E27FC236}">
                <a16:creationId xmlns:a16="http://schemas.microsoft.com/office/drawing/2014/main" id="{72F3D00C-0BAF-4E5C-A9CA-B860E7BA39D4}"/>
              </a:ext>
            </a:extLst>
          </p:cNvPr>
          <p:cNvSpPr/>
          <p:nvPr/>
        </p:nvSpPr>
        <p:spPr>
          <a:xfrm>
            <a:off x="9756264" y="1486402"/>
            <a:ext cx="1924263" cy="358877"/>
          </a:xfrm>
          <a:prstGeom prst="rect">
            <a:avLst/>
          </a:prstGeom>
          <a:solidFill>
            <a:srgbClr val="6C847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Chiuso da AGCOM</a:t>
            </a:r>
          </a:p>
        </p:txBody>
      </p:sp>
      <p:sp>
        <p:nvSpPr>
          <p:cNvPr id="12" name="Rettangolo 11">
            <a:extLst>
              <a:ext uri="{FF2B5EF4-FFF2-40B4-BE49-F238E27FC236}">
                <a16:creationId xmlns:a16="http://schemas.microsoft.com/office/drawing/2014/main" id="{AD11383D-0768-4956-ACE0-BCE1DB4F9317}"/>
              </a:ext>
            </a:extLst>
          </p:cNvPr>
          <p:cNvSpPr/>
          <p:nvPr/>
        </p:nvSpPr>
        <p:spPr>
          <a:xfrm>
            <a:off x="511472" y="5707380"/>
            <a:ext cx="11139419" cy="644501"/>
          </a:xfrm>
          <a:prstGeom prst="rect">
            <a:avLst/>
          </a:prstGeom>
          <a:noFill/>
          <a:ln w="76200">
            <a:solidFill>
              <a:srgbClr val="6C847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136477289"/>
      </p:ext>
    </p:extLst>
  </p:cSld>
  <p:clrMapOvr>
    <a:masterClrMapping/>
  </p:clrMapOvr>
</p:sld>
</file>

<file path=ppt/theme/theme1.xml><?xml version="1.0" encoding="utf-8"?>
<a:theme xmlns:a="http://schemas.openxmlformats.org/drawingml/2006/main" name="3_Master - Cover 2 SMART3">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2" id="{FBFCADBC-6697-42DD-A769-60BB7DD73C06}" vid="{D39F4138-B6F5-43FC-9E77-FB24300A3FCD}"/>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4.xml><?xml version="1.0" encoding="utf-8"?>
<a:theme xmlns:a="http://schemas.openxmlformats.org/drawingml/2006/main" name="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5.xml><?xml version="1.0" encoding="utf-8"?>
<a:theme xmlns:a="http://schemas.openxmlformats.org/drawingml/2006/main" name="1_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6.xml><?xml version="1.0" encoding="utf-8"?>
<a:theme xmlns:a="http://schemas.openxmlformats.org/drawingml/2006/main" name="1_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7.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1928A4D5A028645B1E3DD8C5B58D26C" ma:contentTypeVersion="5" ma:contentTypeDescription="Create a new document." ma:contentTypeScope="" ma:versionID="1f0c3e5ca05159326ce2371d1c7ff0df">
  <xsd:schema xmlns:xsd="http://www.w3.org/2001/XMLSchema" xmlns:xs="http://www.w3.org/2001/XMLSchema" xmlns:p="http://schemas.microsoft.com/office/2006/metadata/properties" xmlns:ns3="82d1457a-94b3-44a0-8d8b-7f554eee38ce" xmlns:ns4="b31a109a-9550-45a7-83c0-4f7bf5228237" targetNamespace="http://schemas.microsoft.com/office/2006/metadata/properties" ma:root="true" ma:fieldsID="92dd931d0780f17c896bd99a30e62f37" ns3:_="" ns4:_="">
    <xsd:import namespace="82d1457a-94b3-44a0-8d8b-7f554eee38ce"/>
    <xsd:import namespace="b31a109a-9550-45a7-83c0-4f7bf522823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d1457a-94b3-44a0-8d8b-7f554eee38c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1a109a-9550-45a7-83c0-4f7bf52282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4C7A37B-C9B1-4591-9744-F5E9C4DE877E}">
  <ds:schemaRefs>
    <ds:schemaRef ds:uri="b31a109a-9550-45a7-83c0-4f7bf5228237"/>
    <ds:schemaRef ds:uri="http://purl.org/dc/elements/1.1/"/>
    <ds:schemaRef ds:uri="http://schemas.microsoft.com/office/2006/metadata/properties"/>
    <ds:schemaRef ds:uri="82d1457a-94b3-44a0-8d8b-7f554eee38c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1F44426E-935F-48BB-8134-18A03DDAB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d1457a-94b3-44a0-8d8b-7f554eee38ce"/>
    <ds:schemaRef ds:uri="b31a109a-9550-45a7-83c0-4f7bf52282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8A76979-01E0-4DF7-96DE-FC4A9D8CB0F6}">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Template TIM_4 3</Template>
  <TotalTime>0</TotalTime>
  <Words>5222</Words>
  <Application>Microsoft Office PowerPoint</Application>
  <PresentationFormat>Widescreen</PresentationFormat>
  <Paragraphs>370</Paragraphs>
  <Slides>14</Slides>
  <Notes>13</Notes>
  <HiddenSlides>0</HiddenSlides>
  <MMClips>0</MMClips>
  <ScaleCrop>false</ScaleCrop>
  <HeadingPairs>
    <vt:vector size="8" baseType="variant">
      <vt:variant>
        <vt:lpstr>Caratteri utilizzati</vt:lpstr>
      </vt:variant>
      <vt:variant>
        <vt:i4>9</vt:i4>
      </vt:variant>
      <vt:variant>
        <vt:lpstr>Tema</vt:lpstr>
      </vt:variant>
      <vt:variant>
        <vt:i4>7</vt:i4>
      </vt:variant>
      <vt:variant>
        <vt:lpstr>Server OLE incorporati</vt:lpstr>
      </vt:variant>
      <vt:variant>
        <vt:i4>1</vt:i4>
      </vt:variant>
      <vt:variant>
        <vt:lpstr>Titoli diapositive</vt:lpstr>
      </vt:variant>
      <vt:variant>
        <vt:i4>14</vt:i4>
      </vt:variant>
    </vt:vector>
  </HeadingPairs>
  <TitlesOfParts>
    <vt:vector size="31" baseType="lpstr">
      <vt:lpstr>Arial</vt:lpstr>
      <vt:lpstr>TIM Sans Light</vt:lpstr>
      <vt:lpstr>Franklin Gothic Medium</vt:lpstr>
      <vt:lpstr>Calibri Light</vt:lpstr>
      <vt:lpstr>Franklin Gothic Book</vt:lpstr>
      <vt:lpstr>TIM Sans Medium</vt:lpstr>
      <vt:lpstr>Calibri</vt:lpstr>
      <vt:lpstr>Wingdings</vt:lpstr>
      <vt:lpstr>TIM Sans</vt:lpstr>
      <vt:lpstr>3_Master - Cover 2 SMART3</vt:lpstr>
      <vt:lpstr>Personalizza struttura</vt:lpstr>
      <vt:lpstr>Best in class</vt:lpstr>
      <vt:lpstr>Master - Cover 4</vt:lpstr>
      <vt:lpstr>1_Master - Cover 4</vt:lpstr>
      <vt:lpstr>1_Best in class</vt:lpstr>
      <vt:lpstr>1_Personalizza struttura</vt:lpstr>
      <vt:lpstr>Acrobat Document</vt:lpstr>
      <vt:lpstr>     Giugno 2022   DELIBERA N. 103/21/CIR Integrazioni e modifiche alla procedura di NP pura di cui alla Delibera N. 35/10/CIR  Specifiche Tecniche Tavolo tecnico con gli Operatori  Allegato 5: Punti chiusi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2017-09-05T15:42:02Z</dcterms:created>
  <dcterms:modified xsi:type="dcterms:W3CDTF">2022-06-21T16:10:59Z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Luca.CORDELLI@vodafone.com</vt:lpwstr>
  </property>
  <property fmtid="{D5CDD505-2E9C-101B-9397-08002B2CF9AE}" pid="5" name="MSIP_Label_0359f705-2ba0-454b-9cfc-6ce5bcaac040_SetDate">
    <vt:lpwstr>2019-07-01T09:29:33.8465900Z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ContentTypeId">
    <vt:lpwstr>0x010100F1928A4D5A028645B1E3DD8C5B58D26C</vt:lpwstr>
  </property>
  <property fmtid="{D5CDD505-2E9C-101B-9397-08002B2CF9AE}" pid="10" name="MSIP_Label_d5e397fc-1581-4f20-a09a-f1b2dd53ab2e_Enabled">
    <vt:lpwstr>true</vt:lpwstr>
  </property>
  <property fmtid="{D5CDD505-2E9C-101B-9397-08002B2CF9AE}" pid="11" name="MSIP_Label_d5e397fc-1581-4f20-a09a-f1b2dd53ab2e_SetDate">
    <vt:lpwstr>2021-07-08T09:02:37Z</vt:lpwstr>
  </property>
  <property fmtid="{D5CDD505-2E9C-101B-9397-08002B2CF9AE}" pid="12" name="MSIP_Label_d5e397fc-1581-4f20-a09a-f1b2dd53ab2e_Method">
    <vt:lpwstr>Privileged</vt:lpwstr>
  </property>
  <property fmtid="{D5CDD505-2E9C-101B-9397-08002B2CF9AE}" pid="13" name="MSIP_Label_d5e397fc-1581-4f20-a09a-f1b2dd53ab2e_Name">
    <vt:lpwstr>PUBBLICO</vt:lpwstr>
  </property>
  <property fmtid="{D5CDD505-2E9C-101B-9397-08002B2CF9AE}" pid="14" name="MSIP_Label_d5e397fc-1581-4f20-a09a-f1b2dd53ab2e_SiteId">
    <vt:lpwstr>6815f468-021c-48f2-a6b2-d65c8e979dfb</vt:lpwstr>
  </property>
  <property fmtid="{D5CDD505-2E9C-101B-9397-08002B2CF9AE}" pid="15" name="MSIP_Label_d5e397fc-1581-4f20-a09a-f1b2dd53ab2e_ActionId">
    <vt:lpwstr>a5f9b388-3a38-48b9-8884-02fcbf3821f0</vt:lpwstr>
  </property>
  <property fmtid="{D5CDD505-2E9C-101B-9397-08002B2CF9AE}" pid="16" name="MSIP_Label_d5e397fc-1581-4f20-a09a-f1b2dd53ab2e_ContentBits">
    <vt:lpwstr>0</vt:lpwstr>
  </property>
</Properties>
</file>