
<file path=[Content_Types].xml><?xml version="1.0" encoding="utf-8"?>
<Types xmlns="http://schemas.openxmlformats.org/package/2006/content-types">
  <Default Extension="fntdata" ContentType="application/x-fontdat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theme/theme5.xml" ContentType="application/vnd.openxmlformats-officedocument.theme+xml"/>
  <Override PartName="/ppt/slideLayouts/slideLayout18.xml" ContentType="application/vnd.openxmlformats-officedocument.presentationml.slideLayout+xml"/>
  <Override PartName="/ppt/theme/theme6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717" r:id="rId4"/>
    <p:sldMasterId id="2147483745" r:id="rId5"/>
    <p:sldMasterId id="2147483727" r:id="rId6"/>
    <p:sldMasterId id="2147483733" r:id="rId7"/>
    <p:sldMasterId id="2147483737" r:id="rId8"/>
    <p:sldMasterId id="2147483739" r:id="rId9"/>
    <p:sldMasterId id="2147483757" r:id="rId10"/>
  </p:sldMasterIdLst>
  <p:notesMasterIdLst>
    <p:notesMasterId r:id="rId16"/>
  </p:notesMasterIdLst>
  <p:handoutMasterIdLst>
    <p:handoutMasterId r:id="rId17"/>
  </p:handoutMasterIdLst>
  <p:sldIdLst>
    <p:sldId id="1544" r:id="rId11"/>
    <p:sldId id="1937" r:id="rId12"/>
    <p:sldId id="1986" r:id="rId13"/>
    <p:sldId id="1998" r:id="rId14"/>
    <p:sldId id="1996" r:id="rId15"/>
  </p:sldIdLst>
  <p:sldSz cx="12192000" cy="6858000"/>
  <p:notesSz cx="6797675" cy="9926638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libri Light" panose="020F0302020204030204" pitchFamily="34" charset="0"/>
      <p:regular r:id="rId22"/>
      <p:italic r:id="rId23"/>
    </p:embeddedFont>
    <p:embeddedFont>
      <p:font typeface="Franklin Gothic Book" panose="020B0503020102020204" pitchFamily="34" charset="0"/>
      <p:regular r:id="rId24"/>
      <p:italic r:id="rId25"/>
    </p:embeddedFont>
    <p:embeddedFont>
      <p:font typeface="Franklin Gothic Medium" panose="020B0603020102020204" pitchFamily="34" charset="0"/>
      <p:regular r:id="rId26"/>
      <p:italic r:id="rId27"/>
    </p:embeddedFont>
    <p:embeddedFont>
      <p:font typeface="TIM Sans" panose="02020503040602060503" pitchFamily="18" charset="0"/>
      <p:regular r:id="rId28"/>
      <p:bold r:id="rId29"/>
      <p:italic r:id="rId30"/>
      <p:boldItalic r:id="rId31"/>
    </p:embeddedFont>
    <p:embeddedFont>
      <p:font typeface="TIM Sans Light" panose="02020503040602060503" pitchFamily="18" charset="0"/>
      <p:regular r:id="rId32"/>
      <p:italic r:id="rId33"/>
    </p:embeddedFont>
    <p:embeddedFont>
      <p:font typeface="TIM Sans Medium" panose="02020503040602060503" pitchFamily="18" charset="0"/>
      <p:regular r:id="rId34"/>
      <p:italic r:id="rId35"/>
    </p:embeddedFont>
  </p:embeddedFontLst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7" orient="horz" pos="3748" userDrawn="1">
          <p15:clr>
            <a:srgbClr val="A4A3A4"/>
          </p15:clr>
        </p15:guide>
        <p15:guide id="8" orient="horz" pos="504" userDrawn="1">
          <p15:clr>
            <a:srgbClr val="A4A3A4"/>
          </p15:clr>
        </p15:guide>
        <p15:guide id="9" orient="horz" pos="1525" userDrawn="1">
          <p15:clr>
            <a:srgbClr val="A4A3A4"/>
          </p15:clr>
        </p15:guide>
        <p15:guide id="10" orient="horz" pos="2387" userDrawn="1">
          <p15:clr>
            <a:srgbClr val="A4A3A4"/>
          </p15:clr>
        </p15:guide>
        <p15:guide id="15" pos="6924" userDrawn="1">
          <p15:clr>
            <a:srgbClr val="A4A3A4"/>
          </p15:clr>
        </p15:guide>
        <p15:guide id="16" pos="1346" userDrawn="1">
          <p15:clr>
            <a:srgbClr val="A4A3A4"/>
          </p15:clr>
        </p15:guide>
        <p15:guide id="17" pos="1980" userDrawn="1">
          <p15:clr>
            <a:srgbClr val="A4A3A4"/>
          </p15:clr>
        </p15:guide>
        <p15:guide id="18" pos="1708" userDrawn="1">
          <p15:clr>
            <a:srgbClr val="A4A3A4"/>
          </p15:clr>
        </p15:guide>
        <p15:guide id="20" pos="4588" userDrawn="1">
          <p15:clr>
            <a:srgbClr val="A4A3A4"/>
          </p15:clr>
        </p15:guide>
        <p15:guide id="21" pos="258" userDrawn="1">
          <p15:clr>
            <a:srgbClr val="A4A3A4"/>
          </p15:clr>
        </p15:guide>
        <p15:guide id="22" pos="2571" userDrawn="1">
          <p15:clr>
            <a:srgbClr val="A4A3A4"/>
          </p15:clr>
        </p15:guide>
        <p15:guide id="23" pos="132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4" name="Autore" initials="A" lastIdx="0" clrIdx="9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78D"/>
    <a:srgbClr val="F2F2F2"/>
    <a:srgbClr val="00B050"/>
    <a:srgbClr val="FFC000"/>
    <a:srgbClr val="FF3399"/>
    <a:srgbClr val="2B85C5"/>
    <a:srgbClr val="569ACA"/>
    <a:srgbClr val="FFFFFF"/>
    <a:srgbClr val="0099FF"/>
    <a:srgbClr val="EB0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E73991-B4DE-45F4-A0BA-E0CC1462E0E2}" v="3" dt="2022-06-07T16:36:54.33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06799F8-075E-4A3A-A7F6-7FBC6576F1A4}" styleName="Stile con tema 2 - Colore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Stile con tema 2 - Colore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Stile con tema 2 - Colore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Stile con tema 1 - Color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ile chiaro 2 - Color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Stile medio 1 - Color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DCAF9ED-07DC-4A11-8D7F-57B35C25682E}" styleName="Stile medio 1 - Color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ile chi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12C8C85-51F0-491E-9774-3900AFEF0FD7}" styleName="Stile chiaro 2 - Colore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795" autoAdjust="0"/>
  </p:normalViewPr>
  <p:slideViewPr>
    <p:cSldViewPr snapToGrid="0">
      <p:cViewPr>
        <p:scale>
          <a:sx n="75" d="100"/>
          <a:sy n="75" d="100"/>
        </p:scale>
        <p:origin x="608" y="-828"/>
      </p:cViewPr>
      <p:guideLst>
        <p:guide orient="horz" pos="3748"/>
        <p:guide orient="horz" pos="504"/>
        <p:guide orient="horz" pos="1525"/>
        <p:guide orient="horz" pos="2387"/>
        <p:guide pos="6924"/>
        <p:guide pos="1346"/>
        <p:guide pos="1980"/>
        <p:guide pos="1708"/>
        <p:guide pos="4588"/>
        <p:guide pos="258"/>
        <p:guide pos="2571"/>
        <p:guide pos="132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3136"/>
    </p:cViewPr>
  </p:sorterViewPr>
  <p:notesViewPr>
    <p:cSldViewPr snapToGrid="0">
      <p:cViewPr varScale="1">
        <p:scale>
          <a:sx n="68" d="100"/>
          <a:sy n="68" d="100"/>
        </p:scale>
        <p:origin x="3101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9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4.fntdata"/><Relationship Id="rId34" Type="http://schemas.openxmlformats.org/officeDocument/2006/relationships/font" Target="fonts/font17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5" Type="http://schemas.openxmlformats.org/officeDocument/2006/relationships/font" Target="fonts/font8.fntdata"/><Relationship Id="rId33" Type="http://schemas.openxmlformats.org/officeDocument/2006/relationships/font" Target="fonts/font16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41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font" Target="fonts/font7.fntdata"/><Relationship Id="rId32" Type="http://schemas.openxmlformats.org/officeDocument/2006/relationships/font" Target="fonts/font15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36" Type="http://schemas.openxmlformats.org/officeDocument/2006/relationships/commentAuthors" Target="commentAuthors.xml"/><Relationship Id="rId10" Type="http://schemas.openxmlformats.org/officeDocument/2006/relationships/slideMaster" Target="slideMasters/slideMaster7.xml"/><Relationship Id="rId19" Type="http://schemas.openxmlformats.org/officeDocument/2006/relationships/font" Target="fonts/font2.fntdata"/><Relationship Id="rId31" Type="http://schemas.openxmlformats.org/officeDocument/2006/relationships/font" Target="fonts/font14.fntdata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font" Target="fonts/font13.fntdata"/><Relationship Id="rId35" Type="http://schemas.openxmlformats.org/officeDocument/2006/relationships/font" Target="fonts/font18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B6869-4D22-4EA4-BF9D-2104929ABA44}" type="datetimeFigureOut">
              <a:rPr lang="en-US" smtClean="0"/>
              <a:t>6/24/2022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A964E-E308-4AA7-AC53-353F2BF552B0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121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 bwMode="auto"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E957CE-6E0C-491F-AB62-528D4BA48D63}" type="datetimeFigureOut">
              <a:rPr lang="it-IT" smtClean="0"/>
              <a:t>24/06/2022</a:t>
            </a:fld>
            <a:endParaRPr lang="it-IT" dirty="0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 bwMode="auto"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 bwMode="auto"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 bwMode="auto"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FA66FB-BC1E-422A-A001-390866B61104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9328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FA66FB-BC1E-422A-A001-390866B61104}" type="slidenum">
              <a:rPr lang="it-IT" smtClean="0"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195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Rectangle 7"/>
          <p:cNvSpPr txBox="1">
            <a:spLocks noGrp="1" noChangeArrowheads="1"/>
          </p:cNvSpPr>
          <p:nvPr/>
        </p:nvSpPr>
        <p:spPr bwMode="auto">
          <a:xfrm>
            <a:off x="3815827" y="10236936"/>
            <a:ext cx="2920483" cy="53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 defTabSz="966788"/>
            <a:fld id="{64F613D9-D2AF-4BD4-9B1F-428E196CAA21}" type="slidenum">
              <a:rPr kumimoji="0" lang="it-IT" sz="1300">
                <a:latin typeface="Franklin Gothic Book" pitchFamily="34" charset="0"/>
              </a:rPr>
              <a:pPr algn="r" defTabSz="966788"/>
              <a:t>2</a:t>
            </a:fld>
            <a:endParaRPr kumimoji="0" lang="it-IT" sz="1300">
              <a:latin typeface="Franklin Gothic Book" pitchFamily="34" charset="0"/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04788" y="803275"/>
            <a:ext cx="7154863" cy="4025900"/>
          </a:xfrm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3482" y="5119336"/>
            <a:ext cx="5390934" cy="4848801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2323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09969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23002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FA66FB-BC1E-422A-A001-390866B61104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it-IT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042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 bwMode="auto">
          <a:xfrm>
            <a:off x="4263689" y="1825011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rgbClr val="FFFFFF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 hasCustomPrompt="1"/>
          </p:nvPr>
        </p:nvSpPr>
        <p:spPr bwMode="auto">
          <a:xfrm>
            <a:off x="4250805" y="3140953"/>
            <a:ext cx="6065166" cy="576096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rgbClr val="FFFFFF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</a:t>
            </a:r>
            <a:br>
              <a:rPr lang="it-IT" dirty="0"/>
            </a:br>
            <a:r>
              <a:rPr lang="it-IT" dirty="0"/>
              <a:t>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 bwMode="auto">
          <a:xfrm>
            <a:off x="4250805" y="3800176"/>
            <a:ext cx="6065166" cy="29006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rgbClr val="FFFFFF"/>
                </a:solidFill>
                <a:latin typeface="+mj-lt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endParaRPr lang="it-IT" dirty="0"/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 bwMode="auto">
          <a:xfrm>
            <a:off x="4263689" y="2055563"/>
            <a:ext cx="5973867" cy="39606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 bwMode="auto">
          <a:xfrm>
            <a:off x="4263689" y="2326980"/>
            <a:ext cx="5973867" cy="321971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 bwMode="auto">
          <a:xfrm>
            <a:off x="4270124" y="4734467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rgbClr val="FFFFFF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 bwMode="auto">
          <a:xfrm>
            <a:off x="4270124" y="4554470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426581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612F2007-8F18-4033-B3B7-05A719C03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8D9ADCB-60F0-4B61-9B2E-802CC0F3D6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C62C1CB-A281-437C-8CED-AAAB6A0A3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2352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562347-8D9B-49B3-9E55-9CCB0DD369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12FA8FD-8AA0-41E4-AC00-97378E7D6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BB11282-D93E-4F06-B825-CAC9C50F0A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69426E-C8AA-4427-8502-C4BA5C3A8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20C9236-3B30-4456-86AA-81BB17F39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DAA9ED2D-33F6-4D0D-846C-C601007EB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750453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11F2F4B-2126-47C8-80D7-031BAE7D4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41094764-1B33-4343-B57B-ABFA68C4F6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9CD95E3C-DAE5-4CA4-B525-6E72B47FBC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407E90E-10C8-4197-97F3-28B942D349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79E517FB-88EA-4733-A2CC-5C10FFD2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6AA9E29-9DD4-477A-AFE6-63AD819F1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3449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90232-6306-4670-8BA7-186A619F8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9F664A3-9663-4A62-B569-4AF6583C5E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08476AB-AC8B-4FB2-AE52-54E878B5B2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9EE1EA6-FE93-459D-A6E7-01E873616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0B0F8E3-2EEF-424A-A8B8-6EE6F30F7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78250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3072D0E-5207-46CF-AD13-381844B6B9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B87C6ED-85D1-48A0-892B-57BF290911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453CA5C-7FD1-40A8-943B-90EB5A651E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5989951-CD4D-4082-8B17-0DCE48A7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08425BF-3503-4874-B689-4700265F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66590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4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0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1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83070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64" y="989556"/>
            <a:ext cx="6621001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64" y="2417531"/>
            <a:ext cx="6621001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4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398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62" y="2972538"/>
            <a:ext cx="6621001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1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1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1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1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1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64" y="1239682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2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64" y="1494148"/>
            <a:ext cx="6621001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1">
                <a:solidFill>
                  <a:schemeClr val="accent1"/>
                </a:solidFill>
                <a:latin typeface="Franklin Gothic Medium"/>
              </a:defRPr>
            </a:lvl2pPr>
            <a:lvl3pPr>
              <a:defRPr sz="1401">
                <a:solidFill>
                  <a:schemeClr val="accent1"/>
                </a:solidFill>
                <a:latin typeface="Franklin Gothic Medium"/>
              </a:defRPr>
            </a:lvl3pPr>
            <a:lvl4pPr>
              <a:defRPr sz="1401">
                <a:solidFill>
                  <a:schemeClr val="accent1"/>
                </a:solidFill>
                <a:latin typeface="Franklin Gothic Medium"/>
              </a:defRPr>
            </a:lvl4pPr>
            <a:lvl5pPr>
              <a:defRPr sz="1401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2" y="4905149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2" y="4725152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3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435222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14"/>
          <p:cNvSpPr>
            <a:spLocks noGrp="1"/>
          </p:cNvSpPr>
          <p:nvPr>
            <p:ph type="body" sz="quarter" idx="11"/>
          </p:nvPr>
        </p:nvSpPr>
        <p:spPr>
          <a:xfrm>
            <a:off x="4751852" y="989556"/>
            <a:ext cx="6621000" cy="241076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="1" i="0" baseline="0">
                <a:solidFill>
                  <a:schemeClr val="bg1"/>
                </a:solidFill>
                <a:latin typeface="TIM Sans" panose="00000500000000000000" pitchFamily="50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1" name="Titolo 12"/>
          <p:cNvSpPr>
            <a:spLocks noGrp="1"/>
          </p:cNvSpPr>
          <p:nvPr>
            <p:ph type="title"/>
          </p:nvPr>
        </p:nvSpPr>
        <p:spPr>
          <a:xfrm>
            <a:off x="4751852" y="2417524"/>
            <a:ext cx="6621000" cy="482721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aseline="0">
                <a:solidFill>
                  <a:schemeClr val="bg1"/>
                </a:solidFill>
                <a:latin typeface="TIM Sans" panose="020205030406020605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7" name="Segnaposto testo 14"/>
          <p:cNvSpPr>
            <a:spLocks noGrp="1"/>
          </p:cNvSpPr>
          <p:nvPr>
            <p:ph type="body" sz="quarter" idx="10"/>
          </p:nvPr>
        </p:nvSpPr>
        <p:spPr>
          <a:xfrm>
            <a:off x="4751851" y="2972538"/>
            <a:ext cx="6621000" cy="319942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lnSpc>
                <a:spcPct val="70000"/>
              </a:lnSpc>
              <a:buNone/>
              <a:defRPr sz="1400" b="0" i="0" baseline="0">
                <a:solidFill>
                  <a:schemeClr val="bg1"/>
                </a:solidFill>
                <a:latin typeface="TIM Sans Medium" panose="02020503040602060503" pitchFamily="18" charset="0"/>
                <a:cs typeface="Arial" panose="020B0604020202020204" pitchFamily="34" charset="0"/>
              </a:defRPr>
            </a:lvl1pPr>
            <a:lvl2pPr>
              <a:defRPr sz="1400" b="1" i="0" baseline="0">
                <a:solidFill>
                  <a:schemeClr val="accent3"/>
                </a:solidFill>
                <a:latin typeface=""/>
              </a:defRPr>
            </a:lvl2pPr>
            <a:lvl3pPr>
              <a:defRPr sz="1400" b="1" i="0" baseline="0">
                <a:solidFill>
                  <a:schemeClr val="accent3"/>
                </a:solidFill>
                <a:latin typeface=""/>
              </a:defRPr>
            </a:lvl3pPr>
            <a:lvl4pPr>
              <a:defRPr sz="1400" b="1" i="0" baseline="0">
                <a:solidFill>
                  <a:schemeClr val="accent3"/>
                </a:solidFill>
                <a:latin typeface=""/>
              </a:defRPr>
            </a:lvl4pPr>
            <a:lvl5pPr>
              <a:defRPr sz="1400" b="1" i="0" baseline="0">
                <a:solidFill>
                  <a:schemeClr val="accent3"/>
                </a:solidFill>
                <a:latin typeface="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8" name="Segnaposto testo 20"/>
          <p:cNvSpPr>
            <a:spLocks noGrp="1"/>
          </p:cNvSpPr>
          <p:nvPr>
            <p:ph type="body" sz="quarter" idx="14"/>
          </p:nvPr>
        </p:nvSpPr>
        <p:spPr>
          <a:xfrm>
            <a:off x="4751852" y="1239675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2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19" name="Segnaposto testo 20"/>
          <p:cNvSpPr>
            <a:spLocks noGrp="1"/>
          </p:cNvSpPr>
          <p:nvPr>
            <p:ph type="body" sz="quarter" idx="15"/>
          </p:nvPr>
        </p:nvSpPr>
        <p:spPr>
          <a:xfrm>
            <a:off x="4751852" y="1494141"/>
            <a:ext cx="6621000" cy="312555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1400">
                <a:solidFill>
                  <a:schemeClr val="accent1"/>
                </a:solidFill>
                <a:latin typeface="Franklin Gothic Medium"/>
              </a:defRPr>
            </a:lvl2pPr>
            <a:lvl3pPr>
              <a:defRPr sz="1400">
                <a:solidFill>
                  <a:schemeClr val="accent1"/>
                </a:solidFill>
                <a:latin typeface="Franklin Gothic Medium"/>
              </a:defRPr>
            </a:lvl3pPr>
            <a:lvl4pPr>
              <a:defRPr sz="1400">
                <a:solidFill>
                  <a:schemeClr val="accent1"/>
                </a:solidFill>
                <a:latin typeface="Franklin Gothic Medium"/>
              </a:defRPr>
            </a:lvl4pPr>
            <a:lvl5pPr>
              <a:defRPr sz="1400">
                <a:solidFill>
                  <a:schemeClr val="accent1"/>
                </a:solidFill>
                <a:latin typeface="Franklin Gothic Medium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0" name="Segnaposto testo 23"/>
          <p:cNvSpPr>
            <a:spLocks noGrp="1"/>
          </p:cNvSpPr>
          <p:nvPr>
            <p:ph type="body" sz="quarter" idx="16"/>
          </p:nvPr>
        </p:nvSpPr>
        <p:spPr>
          <a:xfrm>
            <a:off x="4751851" y="4905142"/>
            <a:ext cx="5855947" cy="179997"/>
          </a:xfrm>
          <a:prstGeom prst="rect">
            <a:avLst/>
          </a:prstGeom>
        </p:spPr>
        <p:txBody>
          <a:bodyPr vert="horz" lIns="0" tIns="0" r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21" name="Segnaposto testo 23"/>
          <p:cNvSpPr>
            <a:spLocks noGrp="1"/>
          </p:cNvSpPr>
          <p:nvPr>
            <p:ph type="body" sz="quarter" idx="17"/>
          </p:nvPr>
        </p:nvSpPr>
        <p:spPr>
          <a:xfrm>
            <a:off x="4751851" y="4725145"/>
            <a:ext cx="5855947" cy="179997"/>
          </a:xfrm>
          <a:prstGeom prst="rect">
            <a:avLst/>
          </a:prstGeom>
        </p:spPr>
        <p:txBody>
          <a:bodyPr vert="horz" lIns="0" tIns="0" bIns="0" anchor="ctr" anchorCtr="0"/>
          <a:lstStyle>
            <a:lvl1pPr marL="0" indent="0">
              <a:buNone/>
              <a:defRPr sz="1000" baseline="0">
                <a:solidFill>
                  <a:schemeClr val="bg1"/>
                </a:solidFill>
                <a:latin typeface="TIM Sans" panose="00000500000000000000" pitchFamily="50" charset="0"/>
              </a:defRPr>
            </a:lvl1pPr>
            <a:lvl2pPr>
              <a:defRPr sz="800" baseline="0">
                <a:solidFill>
                  <a:schemeClr val="accent1"/>
                </a:solidFill>
                <a:latin typeface="Arial"/>
              </a:defRPr>
            </a:lvl2pPr>
            <a:lvl3pPr>
              <a:defRPr sz="800" baseline="0">
                <a:solidFill>
                  <a:schemeClr val="accent1"/>
                </a:solidFill>
                <a:latin typeface="Arial"/>
              </a:defRPr>
            </a:lvl3pPr>
            <a:lvl4pPr>
              <a:defRPr sz="800" baseline="0">
                <a:solidFill>
                  <a:schemeClr val="accent1"/>
                </a:solidFill>
                <a:latin typeface="Arial"/>
              </a:defRPr>
            </a:lvl4pPr>
            <a:lvl5pPr>
              <a:defRPr sz="800" baseline="0">
                <a:solidFill>
                  <a:schemeClr val="accent1"/>
                </a:solidFill>
                <a:latin typeface="Arial"/>
              </a:defRPr>
            </a:lvl5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29931526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53256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B89AA80-BD83-4AD2-AE57-7E98141996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2D295EC-1387-420B-BBF6-05A867542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9E2DD8E-804C-4A78-86A7-838F8941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0064C-6E2A-4831-A264-BD7FC2307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4C48A54-1088-47AE-96B3-DB00324D0C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984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>
          <a:xfrm>
            <a:off x="609600" y="6356359"/>
            <a:ext cx="2844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165600" y="6356359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10416319" y="6377215"/>
            <a:ext cx="1536332" cy="331108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4E666A01-279F-42E0-99DE-F5336A034D24}" type="slidenum">
              <a:rPr lang="it-IT" smtClean="0">
                <a:solidFill>
                  <a:srgbClr val="000000"/>
                </a:solidFill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9667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720008-EAB3-4C69-83C0-A8838722F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DB9B97E-8CF2-444F-8942-18807BA28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0CFDE3-4378-42EF-9373-F86D7263D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9840720-2C01-4FDA-9C6D-BB82B109F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222A5E1-CDD5-48C9-BE9F-A8A7E56DF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201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852A533-F015-4C84-87AA-409C75AD3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F2CFC8B-D088-4AD2-850F-940E921133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CC125A2-4BE6-492A-B597-5915B0EA6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016B8FF-0410-4051-82DD-A5246398D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B9CCEA2-BC39-49B4-9588-F92656884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26597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CFF33A-BDA6-4E90-A0FC-CBC3169AB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582FA54-48CE-498D-AF33-4FFB855345B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638AD95-1459-478E-850E-B25C2C0063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8F8D8A0-F4C9-40B3-A51B-79F0EC0A4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C6DA74E-0526-44E8-A34B-F98F1BCAB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B0F76B6-C3CA-43A5-9606-B38CCB72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6596389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E989BCD-33B7-4F52-9EB6-8B01F22D2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6FF931B-A194-4994-8532-F6C69C8B1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DA7C07AB-F857-47B0-A0FD-526D151617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561FF91-B17C-482D-991B-6BBE026F1B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95DF2C5-71C4-441A-89CA-4F2D9B6DA1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85304B4-B7C1-4F6A-97A0-55D8FB695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F3309F10-176D-4636-A29C-6EA0EB0E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9AD64AF-7E93-4492-B56B-15ABA79FD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6736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E306DD6-CEFB-498F-8E0A-B51248D0FE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8B9EF93-6C5F-47D6-8938-90BBDC06E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8096567-C086-4BB0-8FE5-8502B99237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B0E75AF-E98D-4444-8AD3-FF78C6F53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67529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92B1E2-4B97-4B42-A7BB-B2281E56D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8E83D-82A2-421F-99E7-15350FB2B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7288ED-3FAA-4272-9058-A4E558A0A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35111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4D395A1-FA4D-4903-97CE-AF72CA6211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6E6C18F-2D94-4098-B167-8D688B21EE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19417BB-F425-4ED1-B72E-0089AAED5B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C4E98EC-16D5-43D4-B281-D7603888D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514A9FA-E7CF-4A9E-B971-D1877D5C1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C096D700-ED98-4EC1-94E0-25705CD1EC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13561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F336612-FC3A-44DC-ADB9-2FEAB859D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913DAFB-E295-41FF-BFAA-783E680F25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A5BDC4-85A8-45A6-ABF7-51A8B6B6B2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06B497C-15AB-40D3-8A61-77F6182EC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D90B6F4-D458-4307-807B-0C2AAE9A2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4C9A747-B806-4B20-B79F-9BCBE9BEC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119269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02F748-7EDC-4B7A-859D-9CA45AC18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9E809F35-1FEA-41DA-97AB-42ED67B84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BB36A0-3FE8-4BA9-841E-21A8105D19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2E4B2EE-BBEE-4EAC-8328-8010C7EB4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1B01CD4-0119-4CA7-8EF6-B84BD1B4C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81396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13E2FD53-5256-4DAB-A361-FB59116BD3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E849BE7-CCE2-4F88-9373-72C235FB6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84F0716-ED9B-41EC-9FE4-3818650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3775084-B4A0-46BA-9725-3C21A3AB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35F8ECF-CBA9-4E1F-9D57-06BA2C8FE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13568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1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Segnaposto testo 7"/>
          <p:cNvSpPr>
            <a:spLocks noGrp="1"/>
          </p:cNvSpPr>
          <p:nvPr>
            <p:ph type="body" sz="quarter" idx="10" hasCustomPrompt="1"/>
          </p:nvPr>
        </p:nvSpPr>
        <p:spPr bwMode="auto">
          <a:xfrm>
            <a:off x="412751" y="696733"/>
            <a:ext cx="11299196" cy="332063"/>
          </a:xfrm>
          <a:noFill/>
          <a:ln>
            <a:noFill/>
          </a:ln>
          <a:effectLst/>
        </p:spPr>
        <p:txBody>
          <a:bodyPr wrap="none" anchor="t"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lang="it-IT" sz="1400" kern="1200" dirty="0">
                <a:solidFill>
                  <a:schemeClr val="tx2"/>
                </a:solidFill>
                <a:latin typeface="TIM Sans" panose="00000500000000000000" pitchFamily="50" charset="0"/>
                <a:ea typeface="+mj-ea"/>
                <a:cs typeface="TIM Sans" panose="00000500000000000000" pitchFamily="50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0626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3A414BD-69BA-4230-B262-A5DC621CA0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16DD919-A63A-452B-8B20-A1C6E91593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5991582-5B35-49BE-BBE7-F2B952457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D891D73-7A46-4321-A704-31257698B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BB7352E5-C8B3-4EC7-9690-07F0FD4A2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9480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D55793-2D15-4FE7-B75B-71438A2E0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7B9A1DD-D407-4A9F-B353-991F69BBA5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B3E8981-51DF-43A3-A06C-5AE61A0B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073C1E3-348A-41DD-9871-2DCCB44289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4CC644-0C89-4C6D-B29E-69985AA99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022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844CB8-F70F-4C2F-A100-92B4F46BF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44E061-9153-4D65-827D-358DD6664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3B98988-44F4-4F61-9BDA-45F339757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FF65389-86B4-4EF5-AC2A-A98FCC8BE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A86C07-C493-416A-ABFD-C7964A31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19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4080886-1C5C-4B63-9519-65C6D6ACA1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9139EA4-2C6C-4D14-868E-C29876923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57CF2C0-1BC6-4B69-BF87-5E225EE7F7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5968562-600D-4C50-A4B7-E34B219F5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6BAF8E7-6A26-4075-A936-9E8FAB27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9F607FA-4654-4DD7-ADE0-FB38D8D9C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941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8054620-8D76-4539-A9A0-7F6780939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BE4CC1C-4C02-42E7-801A-B59685A571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2970709C-204E-44D9-B40D-40F00506EB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B8FC210-D6FF-45CF-8B25-F8E0FB468A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F4BE666-819D-48E5-8319-6F0E45D6DF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90AD94F-261C-42AD-8295-695C47C00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D107FC0-08C1-4349-A1D5-4592264FB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5D6983C6-9C0B-4A46-A4F9-2FB9A5AF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092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F7344A-47EA-4ACB-80D1-B8C6D12F3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8414D20B-16FC-4B5B-8C59-A34B04161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6FE2DE4-932D-4CD0-AD44-327CF470C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B14820-9DB2-4517-976E-91AC5EA64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7190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1709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69" r:id="rId2"/>
    <p:sldLayoutId id="2147483770" r:id="rId3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726" userDrawn="1">
          <p15:clr>
            <a:srgbClr val="F26B43"/>
          </p15:clr>
        </p15:guide>
        <p15:guide id="3" pos="325" userDrawn="1">
          <p15:clr>
            <a:srgbClr val="F26B43"/>
          </p15:clr>
        </p15:guide>
        <p15:guide id="4" pos="367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F85BCB6A-8297-4FE0-A912-4F61C458C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2D1E53B-A200-47E1-B758-4ACAD7F90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49953F8-A580-46E2-9EB7-575A5361D1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436F-2723-4DE5-8029-DA9C3614078C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3706E181-5583-435A-8961-E42AC868A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B214A73-88FD-424A-9B5B-8150F5809A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6253A-2A2E-4087-B98C-0C8AC2644F1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3816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62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2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14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8" name="Segnaposto testo 2"/>
          <p:cNvSpPr txBox="1">
            <a:spLocks/>
          </p:cNvSpPr>
          <p:nvPr userDrawn="1"/>
        </p:nvSpPr>
        <p:spPr bwMode="auto">
          <a:xfrm>
            <a:off x="5788152" y="6351588"/>
            <a:ext cx="5582248" cy="312108"/>
          </a:xfrm>
          <a:prstGeom prst="rect">
            <a:avLst/>
          </a:prstGeom>
        </p:spPr>
        <p:txBody>
          <a:bodyPr/>
          <a:lstStyle>
            <a:lvl1pPr marL="0" indent="0" algn="r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800" b="1" kern="1200">
                <a:solidFill>
                  <a:schemeClr val="accent2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accent4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endParaRPr lang="it-IT" sz="702" b="0" i="0" baseline="0" dirty="0">
              <a:solidFill>
                <a:schemeClr val="bg1">
                  <a:lumMod val="6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203"/>
              </a:spcAft>
            </a:pP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Procedure di passaggio  dei clienti di operatori di rete fissa che utilizzano reti FTTH di operatori </a:t>
            </a:r>
            <a:r>
              <a:rPr lang="it-IT" sz="702" b="0" i="0" baseline="0" dirty="0" err="1">
                <a:solidFill>
                  <a:schemeClr val="bg1">
                    <a:lumMod val="65000"/>
                  </a:schemeClr>
                </a:solidFill>
              </a:rPr>
              <a:t>Wholesale</a:t>
            </a: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diversi da TIM – Allegato 1</a:t>
            </a:r>
            <a:b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</a:br>
            <a:r>
              <a:rPr lang="it-IT" sz="702" b="0" i="0" baseline="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3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</p:sldLayoutIdLst>
  <p:hf sldNum="0" hdr="0"/>
  <p:txStyles>
    <p:titleStyle>
      <a:lvl1pPr algn="l" defTabSz="685863" rtl="0" eaLnBrk="1" latinLnBrk="0" hangingPunct="1">
        <a:lnSpc>
          <a:spcPct val="90000"/>
        </a:lnSpc>
        <a:spcBef>
          <a:spcPct val="0"/>
        </a:spcBef>
        <a:buNone/>
        <a:defRPr sz="2199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63" rtl="0" eaLnBrk="1" latinLnBrk="0" hangingPunct="1">
        <a:lnSpc>
          <a:spcPct val="150000"/>
        </a:lnSpc>
        <a:spcBef>
          <a:spcPts val="748"/>
        </a:spcBef>
        <a:buFontTx/>
        <a:buNone/>
        <a:defRPr sz="18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29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63" indent="0" algn="l" defTabSz="685863" rtl="0" eaLnBrk="1" latinLnBrk="0" hangingPunct="1">
        <a:lnSpc>
          <a:spcPct val="150000"/>
        </a:lnSpc>
        <a:spcBef>
          <a:spcPts val="377"/>
        </a:spcBef>
        <a:buFontTx/>
        <a:buNone/>
        <a:defRPr sz="1401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257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54318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886114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229048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571973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914906" indent="-171465" algn="l" defTabSz="685863" rtl="0" eaLnBrk="1" latinLnBrk="0" hangingPunct="1">
        <a:lnSpc>
          <a:spcPct val="90000"/>
        </a:lnSpc>
        <a:spcBef>
          <a:spcPts val="377"/>
        </a:spcBef>
        <a:buFont typeface="Arial" panose="020B0604020202020204" pitchFamily="34" charset="0"/>
        <a:buChar char="•"/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1pPr>
      <a:lvl2pPr marL="34292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2pPr>
      <a:lvl3pPr marL="685863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3pPr>
      <a:lvl4pPr marL="102879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4pPr>
      <a:lvl5pPr marL="1371718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5pPr>
      <a:lvl6pPr marL="171465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6pPr>
      <a:lvl7pPr marL="2057581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7pPr>
      <a:lvl8pPr marL="2400510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8pPr>
      <a:lvl9pPr marL="2743439" algn="l" defTabSz="685863" rtl="0" eaLnBrk="1" latinLnBrk="0" hangingPunct="1">
        <a:defRPr sz="134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7404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</p:sldLayoutIdLst>
  <p:hf sldNum="0"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tx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2750" y="360363"/>
            <a:ext cx="1127971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Titolo slide testo TIM Sans Grassetto 22 </a:t>
            </a:r>
            <a:r>
              <a:rPr lang="it-IT" dirty="0" err="1"/>
              <a:t>pt</a:t>
            </a:r>
            <a:r>
              <a:rPr lang="it-IT" dirty="0"/>
              <a:t> </a:t>
            </a:r>
          </a:p>
        </p:txBody>
      </p:sp>
      <p:cxnSp>
        <p:nvCxnSpPr>
          <p:cNvPr id="16" name="Connettore 1 15"/>
          <p:cNvCxnSpPr/>
          <p:nvPr/>
        </p:nvCxnSpPr>
        <p:spPr bwMode="auto">
          <a:xfrm>
            <a:off x="11370733" y="6351588"/>
            <a:ext cx="0" cy="260350"/>
          </a:xfrm>
          <a:prstGeom prst="line">
            <a:avLst/>
          </a:prstGeom>
          <a:ln w="6350" cmpd="sng">
            <a:solidFill>
              <a:srgbClr val="EB0028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1" y="942975"/>
            <a:ext cx="11267017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</p:txBody>
      </p:sp>
      <p:sp>
        <p:nvSpPr>
          <p:cNvPr id="7" name="CasellaDiTesto 10"/>
          <p:cNvSpPr txBox="1">
            <a:spLocks noChangeArrowheads="1"/>
          </p:cNvSpPr>
          <p:nvPr userDrawn="1"/>
        </p:nvSpPr>
        <p:spPr bwMode="auto">
          <a:xfrm>
            <a:off x="11168825" y="6504812"/>
            <a:ext cx="556683" cy="123111"/>
          </a:xfrm>
          <a:prstGeom prst="rect">
            <a:avLst/>
          </a:prstGeom>
          <a:noFill/>
          <a:ln>
            <a:noFill/>
          </a:ln>
        </p:spPr>
        <p:txBody>
          <a:bodyPr t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Demi" charset="0"/>
                <a:ea typeface="MS PGothic" charset="0"/>
                <a:cs typeface="MS PGothic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fld id="{E57557E4-A33F-4F68-B3B9-5C4EC024384C}" type="slidenum">
              <a:rPr lang="it-IT" sz="800" smtClean="0">
                <a:solidFill>
                  <a:schemeClr val="bg1">
                    <a:lumMod val="50000"/>
                  </a:schemeClr>
                </a:solidFill>
                <a:latin typeface="+mn-lt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t>‹N›</a:t>
            </a:fld>
            <a:endParaRPr lang="it-IT" sz="80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3601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200" b="1" kern="1200">
          <a:solidFill>
            <a:schemeClr val="accent2"/>
          </a:solidFill>
          <a:latin typeface="TIM Sans" panose="00000500000000000000" pitchFamily="2" charset="0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50000"/>
        </a:lnSpc>
        <a:spcBef>
          <a:spcPts val="750"/>
        </a:spcBef>
        <a:buFontTx/>
        <a:buNone/>
        <a:defRPr sz="18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6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2pPr>
      <a:lvl3pPr marL="685800" indent="0" algn="l" defTabSz="685800" rtl="0" eaLnBrk="1" latinLnBrk="0" hangingPunct="1">
        <a:lnSpc>
          <a:spcPct val="150000"/>
        </a:lnSpc>
        <a:spcBef>
          <a:spcPts val="375"/>
        </a:spcBef>
        <a:buFontTx/>
        <a:buNone/>
        <a:defRPr sz="1400" kern="1200">
          <a:solidFill>
            <a:schemeClr val="tx1"/>
          </a:solidFill>
          <a:latin typeface="TIM Sans" panose="00000500000000000000" pitchFamily="2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51F0813C-C9BE-4321-BB3E-77B63C157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AAAAA8D-14E1-4A0D-A7F7-9DF01E9E1F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3CC37D1-BA53-4C88-8659-55C2149FBF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207AF-65C2-4D69-92C3-91F4FD92D00E}" type="datetimeFigureOut">
              <a:rPr lang="it-IT" smtClean="0"/>
              <a:t>24/06/2022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1B11525-376D-4A20-BFD5-C1A23A1861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DAACC4-9ADC-4668-8416-88D45595B1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DA561-814D-4689-B01F-32BBFE2D3E7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09095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olo 2">
            <a:extLst>
              <a:ext uri="{FF2B5EF4-FFF2-40B4-BE49-F238E27FC236}">
                <a16:creationId xmlns:a16="http://schemas.microsoft.com/office/drawing/2014/main" id="{4EDDF656-5B4A-49DF-95CA-0DAFA29F7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1" y="4134008"/>
            <a:ext cx="6951406" cy="1696775"/>
          </a:xfrm>
        </p:spPr>
        <p:txBody>
          <a:bodyPr/>
          <a:lstStyle/>
          <a:p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Giugno 2022</a:t>
            </a:r>
            <a:br>
              <a:rPr lang="it-IT" sz="1800" b="0" dirty="0">
                <a:solidFill>
                  <a:schemeClr val="tx1"/>
                </a:solidFill>
              </a:rPr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dirty="0">
                <a:solidFill>
                  <a:schemeClr val="tx1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DELIBERA N. 103/21/CIR</a:t>
            </a: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Integrazioni e modifiche alla procedura di NP pura di cui alla Delibera N. 35/10/CIR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Tavolo Tecnico con gli Operatori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r>
              <a:rPr lang="it-IT" dirty="0">
                <a:solidFill>
                  <a:srgbClr val="FF0000"/>
                </a:solidFill>
              </a:rPr>
              <a:t>Allegato 9:  Rilascio in esercizio</a:t>
            </a:r>
            <a:br>
              <a:rPr lang="it-IT" dirty="0">
                <a:solidFill>
                  <a:srgbClr val="FF0000"/>
                </a:solidFill>
              </a:rPr>
            </a:br>
            <a:br>
              <a:rPr lang="it-IT" dirty="0">
                <a:solidFill>
                  <a:srgbClr val="FF0000"/>
                </a:solidFill>
              </a:rPr>
            </a:br>
            <a:endParaRPr lang="it-IT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56874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olo 1">
            <a:extLst>
              <a:ext uri="{FF2B5EF4-FFF2-40B4-BE49-F238E27FC236}">
                <a16:creationId xmlns:a16="http://schemas.microsoft.com/office/drawing/2014/main" id="{ECCDE192-CA17-412F-969D-524CD8E0A4D8}"/>
              </a:ext>
            </a:extLst>
          </p:cNvPr>
          <p:cNvSpPr txBox="1">
            <a:spLocks/>
          </p:cNvSpPr>
          <p:nvPr/>
        </p:nvSpPr>
        <p:spPr>
          <a:xfrm>
            <a:off x="412751" y="360363"/>
            <a:ext cx="11279717" cy="355600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0" kern="1200">
                <a:solidFill>
                  <a:schemeClr val="accent2"/>
                </a:solidFill>
                <a:latin typeface="TIM Sans Medium" panose="02020503040602060503" pitchFamily="18" charset="0"/>
                <a:ea typeface="+mj-ea"/>
                <a:cs typeface="+mj-cs"/>
              </a:defRPr>
            </a:lvl1pPr>
          </a:lstStyle>
          <a:p>
            <a:r>
              <a:rPr lang="it-IT" b="1" dirty="0">
                <a:solidFill>
                  <a:srgbClr val="E0001A"/>
                </a:solidFill>
              </a:rPr>
              <a:t>Agenda 														</a:t>
            </a:r>
            <a:endParaRPr lang="it-IT" b="1" dirty="0"/>
          </a:p>
        </p:txBody>
      </p:sp>
      <p:sp>
        <p:nvSpPr>
          <p:cNvPr id="4" name="Freeform: Shape 108">
            <a:extLst>
              <a:ext uri="{FF2B5EF4-FFF2-40B4-BE49-F238E27FC236}">
                <a16:creationId xmlns:a16="http://schemas.microsoft.com/office/drawing/2014/main" id="{A961BB4E-1F59-41D8-AB1E-387C2B2471D6}"/>
              </a:ext>
            </a:extLst>
          </p:cNvPr>
          <p:cNvSpPr/>
          <p:nvPr/>
        </p:nvSpPr>
        <p:spPr>
          <a:xfrm>
            <a:off x="382865" y="1133887"/>
            <a:ext cx="1751842" cy="3447947"/>
          </a:xfrm>
          <a:custGeom>
            <a:avLst/>
            <a:gdLst>
              <a:gd name="connsiteX0" fmla="*/ 0 w 1716967"/>
              <a:gd name="connsiteY0" fmla="*/ 0 h 670999"/>
              <a:gd name="connsiteX1" fmla="*/ 1716967 w 1716967"/>
              <a:gd name="connsiteY1" fmla="*/ 0 h 670999"/>
              <a:gd name="connsiteX2" fmla="*/ 1549217 w 1716967"/>
              <a:gd name="connsiteY2" fmla="*/ 670999 h 670999"/>
              <a:gd name="connsiteX3" fmla="*/ 0 w 1716967"/>
              <a:gd name="connsiteY3" fmla="*/ 670999 h 67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6967" h="670999">
                <a:moveTo>
                  <a:pt x="0" y="0"/>
                </a:moveTo>
                <a:lnTo>
                  <a:pt x="1716967" y="0"/>
                </a:lnTo>
                <a:lnTo>
                  <a:pt x="1549217" y="670999"/>
                </a:lnTo>
                <a:lnTo>
                  <a:pt x="0" y="670999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962" fontAlgn="base">
              <a:spcBef>
                <a:spcPct val="0"/>
              </a:spcBef>
              <a:spcAft>
                <a:spcPct val="0"/>
              </a:spcAft>
            </a:pPr>
            <a:endParaRPr lang="en-US" sz="1632" dirty="0" err="1">
              <a:solidFill>
                <a:srgbClr val="000000"/>
              </a:solidFill>
              <a:latin typeface="TIM Sans"/>
            </a:endParaRPr>
          </a:p>
        </p:txBody>
      </p:sp>
      <p:sp>
        <p:nvSpPr>
          <p:cNvPr id="5" name="Freeform: Shape 125">
            <a:extLst>
              <a:ext uri="{FF2B5EF4-FFF2-40B4-BE49-F238E27FC236}">
                <a16:creationId xmlns:a16="http://schemas.microsoft.com/office/drawing/2014/main" id="{BB654936-9518-492D-84E7-5765F502D35E}"/>
              </a:ext>
            </a:extLst>
          </p:cNvPr>
          <p:cNvSpPr/>
          <p:nvPr/>
        </p:nvSpPr>
        <p:spPr>
          <a:xfrm>
            <a:off x="2007178" y="1133887"/>
            <a:ext cx="9720535" cy="3447945"/>
          </a:xfrm>
          <a:custGeom>
            <a:avLst/>
            <a:gdLst>
              <a:gd name="connsiteX0" fmla="*/ 167113 w 7163895"/>
              <a:gd name="connsiteY0" fmla="*/ 0 h 670999"/>
              <a:gd name="connsiteX1" fmla="*/ 7163895 w 7163895"/>
              <a:gd name="connsiteY1" fmla="*/ 0 h 670999"/>
              <a:gd name="connsiteX2" fmla="*/ 7163895 w 7163895"/>
              <a:gd name="connsiteY2" fmla="*/ 670999 h 670999"/>
              <a:gd name="connsiteX3" fmla="*/ 0 w 7163895"/>
              <a:gd name="connsiteY3" fmla="*/ 670999 h 670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63895" h="670999">
                <a:moveTo>
                  <a:pt x="167113" y="0"/>
                </a:moveTo>
                <a:lnTo>
                  <a:pt x="7163895" y="0"/>
                </a:lnTo>
                <a:lnTo>
                  <a:pt x="7163895" y="670999"/>
                </a:lnTo>
                <a:lnTo>
                  <a:pt x="0" y="670999"/>
                </a:lnTo>
                <a:close/>
              </a:path>
            </a:pathLst>
          </a:custGeom>
          <a:solidFill>
            <a:schemeClr val="accent4">
              <a:lumMod val="90000"/>
              <a:lumOff val="1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32962" fontAlgn="base">
              <a:spcBef>
                <a:spcPct val="0"/>
              </a:spcBef>
              <a:spcAft>
                <a:spcPct val="0"/>
              </a:spcAft>
            </a:pPr>
            <a:endParaRPr lang="en-US" sz="1632" dirty="0" err="1">
              <a:solidFill>
                <a:srgbClr val="000000"/>
              </a:solidFill>
              <a:latin typeface="TIM Sans"/>
            </a:endParaRPr>
          </a:p>
        </p:txBody>
      </p:sp>
      <p:sp>
        <p:nvSpPr>
          <p:cNvPr id="6" name="TextBox 94">
            <a:extLst>
              <a:ext uri="{FF2B5EF4-FFF2-40B4-BE49-F238E27FC236}">
                <a16:creationId xmlns:a16="http://schemas.microsoft.com/office/drawing/2014/main" id="{E3A7F233-8A81-4A04-9C4A-150495DADAD5}"/>
              </a:ext>
            </a:extLst>
          </p:cNvPr>
          <p:cNvSpPr txBox="1"/>
          <p:nvPr/>
        </p:nvSpPr>
        <p:spPr>
          <a:xfrm>
            <a:off x="2421950" y="1251772"/>
            <a:ext cx="6982827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en-US"/>
            </a:defPPr>
            <a:lvl1pPr marL="0" lvl="0" indent="0" defTabSz="1218026" eaLnBrk="1" latinLnBrk="0" hangingPunct="1">
              <a:buClr>
                <a:schemeClr val="tx2"/>
              </a:buClr>
              <a:buSzPct val="100000"/>
              <a:defRPr baseline="0">
                <a:latin typeface="+mn-lt"/>
              </a:defRPr>
            </a:lvl1pPr>
            <a:lvl2pPr marL="0" marR="0" lvl="1" indent="0" defTabSz="1218026" eaLnBrk="1" latinLnBrk="0" hangingPunct="1">
              <a:lnSpc>
                <a:spcPct val="100000"/>
              </a:lnSpc>
              <a:spcBef>
                <a:spcPts val="3600"/>
              </a:spcBef>
              <a:buClr>
                <a:srgbClr val="FFD401"/>
              </a:buClr>
              <a:buSzPct val="125000"/>
              <a:buFont typeface="Arial" charset="0"/>
              <a:buNone/>
              <a:tabLst/>
              <a:defRPr sz="2300" b="1" baseline="0">
                <a:solidFill>
                  <a:srgbClr val="000000"/>
                </a:solidFill>
                <a:latin typeface="Calibri"/>
              </a:defRPr>
            </a:lvl2pPr>
            <a:lvl3pPr marL="457200" lvl="2" indent="-265176" defTabSz="1218026" eaLnBrk="1" latinLnBrk="0" hangingPunct="1">
              <a:buClr>
                <a:schemeClr val="tx2"/>
              </a:buClr>
              <a:buSzPct val="120000"/>
              <a:buFont typeface="Arial" charset="0"/>
              <a:buChar char="–"/>
              <a:defRPr baseline="0">
                <a:latin typeface="+mn-lt"/>
              </a:defRPr>
            </a:lvl3pPr>
            <a:lvl4pPr marL="612648" lvl="3" indent="-155448" defTabSz="1218026" eaLnBrk="1" latinLnBrk="0" hangingPunct="1">
              <a:buClr>
                <a:schemeClr val="tx2"/>
              </a:buClr>
              <a:buSzPct val="120000"/>
              <a:buFont typeface="Arial" charset="0"/>
              <a:buChar char="▫"/>
              <a:defRPr baseline="0">
                <a:latin typeface="+mn-lt"/>
              </a:defRPr>
            </a:lvl4pPr>
            <a:lvl5pPr marL="749808" lvl="4" indent="-128016" defTabSz="1218026" eaLnBrk="1" latinLnBrk="0" hangingPunct="1">
              <a:buClr>
                <a:schemeClr val="tx2"/>
              </a:buClr>
              <a:buSzPct val="89000"/>
              <a:buFont typeface="Arial" charset="0"/>
              <a:buChar char="-"/>
              <a:defRPr baseline="0">
                <a:latin typeface="+mn-lt"/>
              </a:defRPr>
            </a:lvl5pPr>
            <a:lvl6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6pPr>
            <a:lvl7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7pPr>
            <a:lvl8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8pPr>
            <a:lvl9pPr marL="1020030" indent="-177089" defTabSz="1218026" fontAlgn="base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charset="0"/>
              <a:buChar char="-"/>
              <a:defRPr sz="2176" baseline="0">
                <a:latin typeface="+mn-lt"/>
              </a:defRPr>
            </a:lvl9pPr>
          </a:lstStyle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Premessa </a:t>
            </a:r>
          </a:p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Modalità per il rilascio in esercizio </a:t>
            </a:r>
          </a:p>
          <a:p>
            <a:pPr marL="288000" indent="-285750">
              <a:spcBef>
                <a:spcPts val="6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bg1"/>
                </a:solidFill>
              </a:rPr>
              <a:t>Timeline </a:t>
            </a:r>
          </a:p>
        </p:txBody>
      </p:sp>
    </p:spTree>
    <p:extLst>
      <p:ext uri="{BB962C8B-B14F-4D97-AF65-F5344CB8AC3E}">
        <p14:creationId xmlns:p14="http://schemas.microsoft.com/office/powerpoint/2010/main" val="2466390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25300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Premessa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430502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576223-614C-470D-894E-6830997046E2}"/>
              </a:ext>
            </a:extLst>
          </p:cNvPr>
          <p:cNvSpPr txBox="1"/>
          <p:nvPr/>
        </p:nvSpPr>
        <p:spPr>
          <a:xfrm>
            <a:off x="383876" y="1053230"/>
            <a:ext cx="11267016" cy="1308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Di seguito sono riportate le modalità di rilascio in esercizio dei seguenti processi: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NP Pura (cfr. Allegato 1)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Cessazione NP (cfr. Allegato 1)</a:t>
            </a:r>
          </a:p>
          <a:p>
            <a:pPr marL="742950" lvl="1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it-IT" sz="1600" dirty="0">
                <a:latin typeface="TIM Sans" panose="02020503040602060503" pitchFamily="18" charset="0"/>
                <a:cs typeface="Segoe UI" pitchFamily="34" charset="0"/>
              </a:rPr>
              <a:t>Mantenimento del numero cessato (cfr. Allegato 4)</a:t>
            </a:r>
          </a:p>
        </p:txBody>
      </p:sp>
    </p:spTree>
    <p:extLst>
      <p:ext uri="{BB962C8B-B14F-4D97-AF65-F5344CB8AC3E}">
        <p14:creationId xmlns:p14="http://schemas.microsoft.com/office/powerpoint/2010/main" val="2395610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3BA6D131-9548-4A18-9F46-BE2827252194}"/>
              </a:ext>
            </a:extLst>
          </p:cNvPr>
          <p:cNvSpPr txBox="1">
            <a:spLocks/>
          </p:cNvSpPr>
          <p:nvPr/>
        </p:nvSpPr>
        <p:spPr bwMode="auto">
          <a:xfrm>
            <a:off x="383876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Collaudo e modalità per il rilascio in esercizio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6" name="Segnaposto contenuto 2"/>
          <p:cNvSpPr txBox="1">
            <a:spLocks/>
          </p:cNvSpPr>
          <p:nvPr/>
        </p:nvSpPr>
        <p:spPr>
          <a:xfrm>
            <a:off x="383876" y="430502"/>
            <a:ext cx="11267016" cy="5851426"/>
          </a:xfrm>
          <a:prstGeom prst="rect">
            <a:avLst/>
          </a:prstGeom>
        </p:spPr>
        <p:txBody>
          <a:bodyPr/>
          <a:lstStyle>
            <a:lvl1pPr marL="0" indent="0" algn="l" defTabSz="685800" rtl="0" eaLnBrk="1" latinLnBrk="0" hangingPunct="1">
              <a:lnSpc>
                <a:spcPct val="150000"/>
              </a:lnSpc>
              <a:spcBef>
                <a:spcPts val="750"/>
              </a:spcBef>
              <a:buFontTx/>
              <a:buNone/>
              <a:defRPr sz="18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1pPr>
            <a:lvl2pPr marL="3429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6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2pPr>
            <a:lvl3pPr marL="685800" indent="0" algn="l" defTabSz="685800" rtl="0" eaLnBrk="1" latinLnBrk="0" hangingPunct="1">
              <a:lnSpc>
                <a:spcPct val="150000"/>
              </a:lnSpc>
              <a:spcBef>
                <a:spcPts val="375"/>
              </a:spcBef>
              <a:buFontTx/>
              <a:buNone/>
              <a:defRPr sz="1400" kern="1200">
                <a:solidFill>
                  <a:schemeClr val="tx1"/>
                </a:solidFill>
                <a:latin typeface="TIM Sans" panose="00000500000000000000" pitchFamily="2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EB0028"/>
              </a:buClr>
              <a:buFont typeface="Wingdings" panose="05000000000000000000" pitchFamily="2" charset="2"/>
              <a:buChar char="§"/>
            </a:pP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C576223-614C-470D-894E-6830997046E2}"/>
              </a:ext>
            </a:extLst>
          </p:cNvPr>
          <p:cNvSpPr txBox="1"/>
          <p:nvPr/>
        </p:nvSpPr>
        <p:spPr>
          <a:xfrm>
            <a:off x="325300" y="503654"/>
            <a:ext cx="11267016" cy="367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dirty="0">
                <a:solidFill>
                  <a:srgbClr val="00478D"/>
                </a:solidFill>
                <a:latin typeface="TIM Sans" panose="02020503040602060503" pitchFamily="18" charset="0"/>
                <a:cs typeface="Segoe UI" pitchFamily="34" charset="0"/>
              </a:rPr>
              <a:t>Collaudo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Effettuazione, entro t</a:t>
            </a:r>
            <a:r>
              <a:rPr lang="it-IT" baseline="-25000" dirty="0">
                <a:latin typeface="TIM Sans" panose="02020503040602060503" pitchFamily="18" charset="0"/>
                <a:cs typeface="Segoe UI" pitchFamily="34" charset="0"/>
              </a:rPr>
              <a:t>o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 e per i soli Operatori interessati, di test in ambiente di collaudo di ordini di NP D103</a:t>
            </a:r>
          </a:p>
          <a:p>
            <a:pPr algn="just">
              <a:spcBef>
                <a:spcPts val="600"/>
              </a:spcBef>
            </a:pPr>
            <a:endParaRPr lang="it-IT" dirty="0">
              <a:latin typeface="TIM Sans" panose="02020503040602060503" pitchFamily="18" charset="0"/>
              <a:cs typeface="Segoe UI" pitchFamily="34" charset="0"/>
            </a:endParaRPr>
          </a:p>
          <a:p>
            <a:pPr algn="just">
              <a:spcBef>
                <a:spcPts val="600"/>
              </a:spcBef>
            </a:pPr>
            <a:r>
              <a:rPr lang="it-IT" dirty="0">
                <a:solidFill>
                  <a:srgbClr val="00478D"/>
                </a:solidFill>
                <a:latin typeface="TIM Sans" panose="02020503040602060503" pitchFamily="18" charset="0"/>
                <a:cs typeface="Segoe UI" pitchFamily="34" charset="0"/>
              </a:rPr>
              <a:t>Modalità per il rilascio in esercizio: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Implementazione delle nuove procedure, ex delibera 103/21/CIR (di seguito D103), in affiancamento alle procedure già in esercizio, ex delibera 35/10/CIR (di seguito D35)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Periodo di coesistenza delle nuove procedure D103 e di quelle in esercizio D35 di alcuni mesi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Apertura prima delle nuove procedure D103 (NP Pura e Cessazione NP) e successivamente del mantenimento del numero cessato (rilascio sequenziale e non contestuale)</a:t>
            </a:r>
          </a:p>
          <a:p>
            <a:pPr marL="742950" lvl="1" indent="-285750" algn="just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it-IT" dirty="0"/>
              <a:t>Invio, a partire da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t</a:t>
            </a:r>
            <a:r>
              <a:rPr lang="it-IT" baseline="-25000" dirty="0">
                <a:latin typeface="TIM Sans" panose="02020503040602060503" pitchFamily="18" charset="0"/>
                <a:cs typeface="Segoe UI" pitchFamily="34" charset="0"/>
              </a:rPr>
              <a:t>o</a:t>
            </a:r>
            <a:r>
              <a:rPr lang="it-IT" dirty="0"/>
              <a:t> per i soli Operatori interessati, di ordini di NP </a:t>
            </a:r>
            <a:r>
              <a:rPr lang="it-IT" dirty="0">
                <a:latin typeface="TIM Sans" panose="02020503040602060503" pitchFamily="18" charset="0"/>
                <a:cs typeface="Segoe UI" pitchFamily="34" charset="0"/>
              </a:rPr>
              <a:t>D103</a:t>
            </a:r>
          </a:p>
        </p:txBody>
      </p:sp>
    </p:spTree>
    <p:extLst>
      <p:ext uri="{BB962C8B-B14F-4D97-AF65-F5344CB8AC3E}">
        <p14:creationId xmlns:p14="http://schemas.microsoft.com/office/powerpoint/2010/main" val="62556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1">
            <a:extLst>
              <a:ext uri="{FF2B5EF4-FFF2-40B4-BE49-F238E27FC236}">
                <a16:creationId xmlns:a16="http://schemas.microsoft.com/office/drawing/2014/main" id="{BEA73CEA-B26A-4824-B7FF-887AC7DB1F8F}"/>
              </a:ext>
            </a:extLst>
          </p:cNvPr>
          <p:cNvSpPr txBox="1">
            <a:spLocks/>
          </p:cNvSpPr>
          <p:nvPr/>
        </p:nvSpPr>
        <p:spPr bwMode="auto">
          <a:xfrm>
            <a:off x="383876" y="148054"/>
            <a:ext cx="1035932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00" b="1" kern="1200">
                <a:solidFill>
                  <a:schemeClr val="accent2"/>
                </a:solidFill>
                <a:latin typeface="TIM Sans" panose="00000500000000000000" pitchFamily="2" charset="0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200" b="1" i="0" u="none" strike="noStrike" kern="1200" cap="none" spc="0" normalizeH="0" baseline="0" noProof="0" dirty="0">
                <a:ln>
                  <a:noFill/>
                </a:ln>
                <a:solidFill>
                  <a:srgbClr val="EB0028"/>
                </a:solidFill>
                <a:effectLst/>
                <a:uLnTx/>
                <a:uFillTx/>
                <a:latin typeface="TIM Sans" panose="00000500000000000000" pitchFamily="2" charset="0"/>
                <a:ea typeface="ＭＳ Ｐゴシック"/>
                <a:cs typeface="Arial"/>
              </a:rPr>
              <a:t>Timeline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srgbClr val="EB0028"/>
              </a:solidFill>
              <a:effectLst/>
              <a:uLnTx/>
              <a:uFillTx/>
              <a:latin typeface="TIM Sans" panose="00000500000000000000" pitchFamily="2" charset="0"/>
              <a:ea typeface="ＭＳ Ｐゴシック"/>
              <a:cs typeface="Arial"/>
            </a:endParaRPr>
          </a:p>
        </p:txBody>
      </p:sp>
      <p:sp>
        <p:nvSpPr>
          <p:cNvPr id="55" name="Rettangolo 54">
            <a:extLst>
              <a:ext uri="{FF2B5EF4-FFF2-40B4-BE49-F238E27FC236}">
                <a16:creationId xmlns:a16="http://schemas.microsoft.com/office/drawing/2014/main" id="{713E7573-C8B7-4C0E-AF00-F4BFE5785C2F}"/>
              </a:ext>
            </a:extLst>
          </p:cNvPr>
          <p:cNvSpPr/>
          <p:nvPr/>
        </p:nvSpPr>
        <p:spPr>
          <a:xfrm>
            <a:off x="1102315" y="1048712"/>
            <a:ext cx="1367787" cy="241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ttangolo 55">
            <a:extLst>
              <a:ext uri="{FF2B5EF4-FFF2-40B4-BE49-F238E27FC236}">
                <a16:creationId xmlns:a16="http://schemas.microsoft.com/office/drawing/2014/main" id="{F84A36AC-6B0A-466C-923B-B46C29ECF205}"/>
              </a:ext>
            </a:extLst>
          </p:cNvPr>
          <p:cNvSpPr/>
          <p:nvPr/>
        </p:nvSpPr>
        <p:spPr>
          <a:xfrm>
            <a:off x="8284494" y="1048712"/>
            <a:ext cx="3503281" cy="24159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A27379F2-8868-4E2A-B929-ADAB238B785B}"/>
              </a:ext>
            </a:extLst>
          </p:cNvPr>
          <p:cNvSpPr/>
          <p:nvPr/>
        </p:nvSpPr>
        <p:spPr>
          <a:xfrm>
            <a:off x="2470190" y="1051197"/>
            <a:ext cx="2907108" cy="239107"/>
          </a:xfrm>
          <a:prstGeom prst="rect">
            <a:avLst/>
          </a:prstGeom>
          <a:pattFill prst="openDmnd">
            <a:fgClr>
              <a:srgbClr val="FFC000"/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8" name="Rettangolo 57">
            <a:extLst>
              <a:ext uri="{FF2B5EF4-FFF2-40B4-BE49-F238E27FC236}">
                <a16:creationId xmlns:a16="http://schemas.microsoft.com/office/drawing/2014/main" id="{28447728-26EC-4BF8-B2DD-C65188266F16}"/>
              </a:ext>
            </a:extLst>
          </p:cNvPr>
          <p:cNvSpPr/>
          <p:nvPr/>
        </p:nvSpPr>
        <p:spPr>
          <a:xfrm>
            <a:off x="5377299" y="1051197"/>
            <a:ext cx="2882416" cy="239105"/>
          </a:xfrm>
          <a:prstGeom prst="rect">
            <a:avLst/>
          </a:prstGeom>
          <a:pattFill prst="openDmnd">
            <a:fgClr>
              <a:srgbClr val="00B050"/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1" name="Rettangolo 27">
            <a:extLst>
              <a:ext uri="{FF2B5EF4-FFF2-40B4-BE49-F238E27FC236}">
                <a16:creationId xmlns:a16="http://schemas.microsoft.com/office/drawing/2014/main" id="{DD18CF48-ABA2-4D7E-A7BF-73A2EEA93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72273" y="390354"/>
            <a:ext cx="1879986" cy="28814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Start procedure D103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sp>
        <p:nvSpPr>
          <p:cNvPr id="82" name="Rettangolo 27">
            <a:extLst>
              <a:ext uri="{FF2B5EF4-FFF2-40B4-BE49-F238E27FC236}">
                <a16:creationId xmlns:a16="http://schemas.microsoft.com/office/drawing/2014/main" id="{947A6674-EEE2-4D82-A11A-BAD1986F0B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71828" y="390354"/>
            <a:ext cx="1779032" cy="288147"/>
          </a:xfrm>
          <a:prstGeom prst="roundRect">
            <a:avLst>
              <a:gd name="adj" fmla="val 0"/>
            </a:avLst>
          </a:prstGeom>
          <a:solidFill>
            <a:srgbClr val="FFC00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End procedure D35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BE56741A-F5C6-480E-BED9-83BA1E51E745}"/>
              </a:ext>
            </a:extLst>
          </p:cNvPr>
          <p:cNvCxnSpPr>
            <a:cxnSpLocks/>
          </p:cNvCxnSpPr>
          <p:nvPr/>
        </p:nvCxnSpPr>
        <p:spPr>
          <a:xfrm>
            <a:off x="671332" y="1598203"/>
            <a:ext cx="11116861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7C21A41F-C8EC-4384-A953-6AD45B72466B}"/>
              </a:ext>
            </a:extLst>
          </p:cNvPr>
          <p:cNvSpPr txBox="1"/>
          <p:nvPr/>
        </p:nvSpPr>
        <p:spPr>
          <a:xfrm>
            <a:off x="1240570" y="1613255"/>
            <a:ext cx="2476667" cy="1530464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0 </a:t>
            </a:r>
            <a:r>
              <a:rPr lang="it-IT" b="1" dirty="0">
                <a:solidFill>
                  <a:srgbClr val="C00000"/>
                </a:solidFill>
              </a:rPr>
              <a:t>= data rilascio NP D103/21/CIR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Rilascio in esercizio per tuti gli OAO delle procedure di NP D103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Gli ordini di NP continuano ad essere inviati  con le procedure in essere D35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Possibilità per gli operatori interessati di inviare ordini di NP D103</a:t>
            </a: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4FE173BC-7568-404C-A9CA-2FBFB78CC06B}"/>
              </a:ext>
            </a:extLst>
          </p:cNvPr>
          <p:cNvSpPr txBox="1"/>
          <p:nvPr/>
        </p:nvSpPr>
        <p:spPr>
          <a:xfrm>
            <a:off x="4135303" y="1613254"/>
            <a:ext cx="2476667" cy="1530461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1 </a:t>
            </a:r>
            <a:r>
              <a:rPr lang="it-IT" b="1" dirty="0">
                <a:solidFill>
                  <a:srgbClr val="C00000"/>
                </a:solidFill>
              </a:rPr>
              <a:t>= t</a:t>
            </a:r>
            <a:r>
              <a:rPr lang="it-IT" b="1" baseline="-25000" dirty="0">
                <a:solidFill>
                  <a:srgbClr val="C00000"/>
                </a:solidFill>
              </a:rPr>
              <a:t>0</a:t>
            </a:r>
            <a:r>
              <a:rPr lang="it-IT" b="1" dirty="0">
                <a:solidFill>
                  <a:srgbClr val="C00000"/>
                </a:solidFill>
              </a:rPr>
              <a:t> + 1 mese = data avvio NP D103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I nuovi ordini di NP (NP Pura e Cessazioni) possono essere inviati solo con le procedure D103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Gli ordini di NP inviati con la D35 prima di t</a:t>
            </a:r>
            <a:r>
              <a:rPr lang="it-IT" baseline="-25000" dirty="0"/>
              <a:t>1</a:t>
            </a:r>
            <a:r>
              <a:rPr lang="it-IT" dirty="0"/>
              <a:t> continuano ad essere lavorati fino a chiusura e comunque entro t</a:t>
            </a:r>
            <a:r>
              <a:rPr lang="it-IT" baseline="-25000" dirty="0"/>
              <a:t>2</a:t>
            </a:r>
          </a:p>
        </p:txBody>
      </p:sp>
      <p:grpSp>
        <p:nvGrpSpPr>
          <p:cNvPr id="88" name="Gruppo 87">
            <a:extLst>
              <a:ext uri="{FF2B5EF4-FFF2-40B4-BE49-F238E27FC236}">
                <a16:creationId xmlns:a16="http://schemas.microsoft.com/office/drawing/2014/main" id="{9443440F-E5D0-44B6-B169-BF9E14B2A0E7}"/>
              </a:ext>
            </a:extLst>
          </p:cNvPr>
          <p:cNvGrpSpPr/>
          <p:nvPr/>
        </p:nvGrpSpPr>
        <p:grpSpPr>
          <a:xfrm>
            <a:off x="2376665" y="384182"/>
            <a:ext cx="187214" cy="1294596"/>
            <a:chOff x="3170269" y="1749920"/>
            <a:chExt cx="187214" cy="1294596"/>
          </a:xfrm>
        </p:grpSpPr>
        <p:cxnSp>
          <p:nvCxnSpPr>
            <p:cNvPr id="89" name="Connettore 1 30">
              <a:extLst>
                <a:ext uri="{FF2B5EF4-FFF2-40B4-BE49-F238E27FC236}">
                  <a16:creationId xmlns:a16="http://schemas.microsoft.com/office/drawing/2014/main" id="{93C98B27-3974-4144-A321-413C0DD959A2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Ovale 89">
              <a:extLst>
                <a:ext uri="{FF2B5EF4-FFF2-40B4-BE49-F238E27FC236}">
                  <a16:creationId xmlns:a16="http://schemas.microsoft.com/office/drawing/2014/main" id="{A153EAE7-CFA8-4F3C-9F5A-E74589F4C94E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9" name="Gruppo 38">
            <a:extLst>
              <a:ext uri="{FF2B5EF4-FFF2-40B4-BE49-F238E27FC236}">
                <a16:creationId xmlns:a16="http://schemas.microsoft.com/office/drawing/2014/main" id="{250AC0A9-7982-4B28-941D-682C139189EC}"/>
              </a:ext>
            </a:extLst>
          </p:cNvPr>
          <p:cNvGrpSpPr/>
          <p:nvPr/>
        </p:nvGrpSpPr>
        <p:grpSpPr>
          <a:xfrm>
            <a:off x="5271398" y="384182"/>
            <a:ext cx="187214" cy="1294596"/>
            <a:chOff x="3170269" y="1749920"/>
            <a:chExt cx="187214" cy="1294596"/>
          </a:xfrm>
        </p:grpSpPr>
        <p:cxnSp>
          <p:nvCxnSpPr>
            <p:cNvPr id="40" name="Connettore 1 30">
              <a:extLst>
                <a:ext uri="{FF2B5EF4-FFF2-40B4-BE49-F238E27FC236}">
                  <a16:creationId xmlns:a16="http://schemas.microsoft.com/office/drawing/2014/main" id="{425FB425-C726-4A5B-9AE0-7916FDA87741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e 40">
              <a:extLst>
                <a:ext uri="{FF2B5EF4-FFF2-40B4-BE49-F238E27FC236}">
                  <a16:creationId xmlns:a16="http://schemas.microsoft.com/office/drawing/2014/main" id="{30CFA556-B344-4ABA-84EE-FABE67B67558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64537295-45D7-43CD-8707-B151731DC77D}"/>
              </a:ext>
            </a:extLst>
          </p:cNvPr>
          <p:cNvSpPr txBox="1"/>
          <p:nvPr/>
        </p:nvSpPr>
        <p:spPr>
          <a:xfrm>
            <a:off x="7041132" y="1611204"/>
            <a:ext cx="2392978" cy="1530461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2 </a:t>
            </a:r>
            <a:r>
              <a:rPr lang="it-IT" b="1" dirty="0">
                <a:solidFill>
                  <a:srgbClr val="C00000"/>
                </a:solidFill>
              </a:rPr>
              <a:t>= t</a:t>
            </a:r>
            <a:r>
              <a:rPr lang="it-IT" b="1" baseline="-25000" dirty="0">
                <a:solidFill>
                  <a:srgbClr val="C00000"/>
                </a:solidFill>
              </a:rPr>
              <a:t>1</a:t>
            </a:r>
            <a:r>
              <a:rPr lang="it-IT" b="1" dirty="0">
                <a:solidFill>
                  <a:srgbClr val="C00000"/>
                </a:solidFill>
              </a:rPr>
              <a:t> + 1 mese = data chiusura D35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Chiusura procedure D35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dirty="0"/>
              <a:t>Non devono essere inviate richieste di NP D35 con DAC maggiore di </a:t>
            </a:r>
            <a:r>
              <a:rPr lang="it-IT" b="1" dirty="0"/>
              <a:t>t</a:t>
            </a:r>
            <a:r>
              <a:rPr lang="it-IT" b="1" baseline="-25000" dirty="0"/>
              <a:t>2</a:t>
            </a:r>
            <a:r>
              <a:rPr lang="it-IT" b="1" baseline="-25000" dirty="0">
                <a:solidFill>
                  <a:srgbClr val="C00000"/>
                </a:solidFill>
              </a:rPr>
              <a:t>  </a:t>
            </a:r>
            <a:r>
              <a:rPr lang="it-IT" dirty="0"/>
              <a:t>(*)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it-IT" dirty="0"/>
          </a:p>
          <a:p>
            <a:pPr algn="l"/>
            <a:endParaRPr lang="it-IT" baseline="-25000" dirty="0"/>
          </a:p>
        </p:txBody>
      </p:sp>
      <p:grpSp>
        <p:nvGrpSpPr>
          <p:cNvPr id="91" name="Gruppo 90">
            <a:extLst>
              <a:ext uri="{FF2B5EF4-FFF2-40B4-BE49-F238E27FC236}">
                <a16:creationId xmlns:a16="http://schemas.microsoft.com/office/drawing/2014/main" id="{B58DC5CE-F8B1-473F-B650-959BE09FFFE0}"/>
              </a:ext>
            </a:extLst>
          </p:cNvPr>
          <p:cNvGrpSpPr/>
          <p:nvPr/>
        </p:nvGrpSpPr>
        <p:grpSpPr>
          <a:xfrm>
            <a:off x="8178595" y="384182"/>
            <a:ext cx="187214" cy="1289224"/>
            <a:chOff x="3170269" y="1755292"/>
            <a:chExt cx="187214" cy="1289224"/>
          </a:xfrm>
        </p:grpSpPr>
        <p:cxnSp>
          <p:nvCxnSpPr>
            <p:cNvPr id="92" name="Connettore 1 30">
              <a:extLst>
                <a:ext uri="{FF2B5EF4-FFF2-40B4-BE49-F238E27FC236}">
                  <a16:creationId xmlns:a16="http://schemas.microsoft.com/office/drawing/2014/main" id="{02956879-C567-4D2F-ACC7-282D9C4DD399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55292"/>
              <a:ext cx="0" cy="1195616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Ovale 92">
              <a:extLst>
                <a:ext uri="{FF2B5EF4-FFF2-40B4-BE49-F238E27FC236}">
                  <a16:creationId xmlns:a16="http://schemas.microsoft.com/office/drawing/2014/main" id="{E2E27FA6-CC62-4AD9-8DA7-B99E3928AD12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F0428CC-0213-4B04-95DD-B33662809DD9}"/>
              </a:ext>
            </a:extLst>
          </p:cNvPr>
          <p:cNvSpPr txBox="1"/>
          <p:nvPr/>
        </p:nvSpPr>
        <p:spPr>
          <a:xfrm>
            <a:off x="240632" y="678501"/>
            <a:ext cx="7680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/>
              <a:t>NP Pura</a:t>
            </a: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7DF54461-BEB4-4E06-A8EB-5D532CA049AE}"/>
              </a:ext>
            </a:extLst>
          </p:cNvPr>
          <p:cNvSpPr/>
          <p:nvPr/>
        </p:nvSpPr>
        <p:spPr>
          <a:xfrm>
            <a:off x="1119687" y="4013611"/>
            <a:ext cx="8300191" cy="239086"/>
          </a:xfrm>
          <a:prstGeom prst="rect">
            <a:avLst/>
          </a:prstGeom>
          <a:pattFill prst="wdDnDiag">
            <a:fgClr>
              <a:schemeClr val="bg1">
                <a:lumMod val="65000"/>
              </a:schemeClr>
            </a:fgClr>
            <a:bgClr>
              <a:srgbClr val="F2F2F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6" name="Rettangolo 45">
            <a:extLst>
              <a:ext uri="{FF2B5EF4-FFF2-40B4-BE49-F238E27FC236}">
                <a16:creationId xmlns:a16="http://schemas.microsoft.com/office/drawing/2014/main" id="{908E7957-1DCC-4C82-A3ED-21CC97BDBC8D}"/>
              </a:ext>
            </a:extLst>
          </p:cNvPr>
          <p:cNvSpPr/>
          <p:nvPr/>
        </p:nvSpPr>
        <p:spPr>
          <a:xfrm>
            <a:off x="9434109" y="4013609"/>
            <a:ext cx="2371038" cy="239088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Rettangolo 27">
            <a:extLst>
              <a:ext uri="{FF2B5EF4-FFF2-40B4-BE49-F238E27FC236}">
                <a16:creationId xmlns:a16="http://schemas.microsoft.com/office/drawing/2014/main" id="{08B71B20-8DBC-4BF7-B1A1-AFD25F95E4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48341" y="3355252"/>
            <a:ext cx="999860" cy="288147"/>
          </a:xfrm>
          <a:prstGeom prst="roundRect">
            <a:avLst>
              <a:gd name="adj" fmla="val 0"/>
            </a:avLst>
          </a:prstGeom>
          <a:solidFill>
            <a:srgbClr val="00B050"/>
          </a:solidFill>
          <a:ln>
            <a:noFill/>
          </a:ln>
        </p:spPr>
        <p:txBody>
          <a:bodyPr wrap="square" lIns="36000" tIns="36000" rIns="36000" bIns="36000">
            <a:spAutoFit/>
          </a:bodyPr>
          <a:lstStyle/>
          <a:p>
            <a:pPr algn="ctr"/>
            <a:r>
              <a:rPr lang="it-IT" sz="1400" dirty="0">
                <a:solidFill>
                  <a:schemeClr val="lt1"/>
                </a:solidFill>
                <a:latin typeface="TIM Sans" panose="00000500000000000000" pitchFamily="50" charset="0"/>
                <a:cs typeface="Arial" panose="020B0604020202020204" pitchFamily="34" charset="0"/>
              </a:rPr>
              <a:t>Start D103</a:t>
            </a:r>
            <a:endParaRPr lang="it-IT" sz="1400" b="1" dirty="0">
              <a:solidFill>
                <a:srgbClr val="FFFFFF"/>
              </a:solidFill>
              <a:latin typeface="TIM Sans" panose="00000500000000000000" pitchFamily="50" charset="0"/>
            </a:endParaRPr>
          </a:p>
        </p:txBody>
      </p:sp>
      <p:cxnSp>
        <p:nvCxnSpPr>
          <p:cNvPr id="52" name="Connettore 2 51">
            <a:extLst>
              <a:ext uri="{FF2B5EF4-FFF2-40B4-BE49-F238E27FC236}">
                <a16:creationId xmlns:a16="http://schemas.microsoft.com/office/drawing/2014/main" id="{36878806-5177-4111-9D8B-C3AF8F7AB705}"/>
              </a:ext>
            </a:extLst>
          </p:cNvPr>
          <p:cNvCxnSpPr>
            <a:cxnSpLocks/>
          </p:cNvCxnSpPr>
          <p:nvPr/>
        </p:nvCxnSpPr>
        <p:spPr>
          <a:xfrm>
            <a:off x="688704" y="4563101"/>
            <a:ext cx="11116861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1A0CD1DC-AF40-4CDF-8DE1-8910AE198216}"/>
              </a:ext>
            </a:extLst>
          </p:cNvPr>
          <p:cNvSpPr txBox="1"/>
          <p:nvPr/>
        </p:nvSpPr>
        <p:spPr>
          <a:xfrm>
            <a:off x="7943268" y="4578342"/>
            <a:ext cx="3010146" cy="781738"/>
          </a:xfrm>
          <a:prstGeom prst="rect">
            <a:avLst/>
          </a:prstGeom>
          <a:solidFill>
            <a:srgbClr val="F2F2F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it-IT"/>
            </a:defPPr>
            <a:lvl1pPr algn="ctr">
              <a:defRPr sz="1000">
                <a:solidFill>
                  <a:schemeClr val="tx1"/>
                </a:solidFill>
                <a:cs typeface="Segoe UI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it-IT" b="1" dirty="0">
                <a:solidFill>
                  <a:srgbClr val="C00000"/>
                </a:solidFill>
              </a:rPr>
              <a:t>t</a:t>
            </a:r>
            <a:r>
              <a:rPr lang="it-IT" b="1" baseline="-25000" dirty="0">
                <a:solidFill>
                  <a:srgbClr val="C00000"/>
                </a:solidFill>
              </a:rPr>
              <a:t>3 </a:t>
            </a:r>
            <a:r>
              <a:rPr lang="it-IT" b="1" dirty="0">
                <a:solidFill>
                  <a:srgbClr val="C00000"/>
                </a:solidFill>
              </a:rPr>
              <a:t>= data avvio Mantenimento numero </a:t>
            </a:r>
          </a:p>
          <a:p>
            <a:r>
              <a:rPr lang="it-IT" b="1" dirty="0">
                <a:solidFill>
                  <a:srgbClr val="C00000"/>
                </a:solidFill>
              </a:rPr>
              <a:t>cessato  D103 &gt;= t</a:t>
            </a:r>
            <a:r>
              <a:rPr lang="it-IT" b="1" baseline="-25000" dirty="0">
                <a:solidFill>
                  <a:srgbClr val="C00000"/>
                </a:solidFill>
              </a:rPr>
              <a:t>2</a:t>
            </a:r>
          </a:p>
          <a:p>
            <a:endParaRPr lang="it-IT" b="1" dirty="0">
              <a:solidFill>
                <a:srgbClr val="C00000"/>
              </a:solidFill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b="1" dirty="0"/>
              <a:t>Apertura procedure Mantenimento numero cessato D103</a:t>
            </a:r>
          </a:p>
        </p:txBody>
      </p:sp>
      <p:grpSp>
        <p:nvGrpSpPr>
          <p:cNvPr id="63" name="Gruppo 62">
            <a:extLst>
              <a:ext uri="{FF2B5EF4-FFF2-40B4-BE49-F238E27FC236}">
                <a16:creationId xmlns:a16="http://schemas.microsoft.com/office/drawing/2014/main" id="{8A812AAA-F917-48C5-ADDC-069EDBF188F6}"/>
              </a:ext>
            </a:extLst>
          </p:cNvPr>
          <p:cNvGrpSpPr/>
          <p:nvPr/>
        </p:nvGrpSpPr>
        <p:grpSpPr>
          <a:xfrm>
            <a:off x="9340502" y="3349080"/>
            <a:ext cx="187214" cy="1294596"/>
            <a:chOff x="3170269" y="1749920"/>
            <a:chExt cx="187214" cy="1294596"/>
          </a:xfrm>
        </p:grpSpPr>
        <p:cxnSp>
          <p:nvCxnSpPr>
            <p:cNvPr id="64" name="Connettore 1 30">
              <a:extLst>
                <a:ext uri="{FF2B5EF4-FFF2-40B4-BE49-F238E27FC236}">
                  <a16:creationId xmlns:a16="http://schemas.microsoft.com/office/drawing/2014/main" id="{F3424A66-43E9-4146-990D-4D844F36A206}"/>
                </a:ext>
              </a:extLst>
            </p:cNvPr>
            <p:cNvCxnSpPr>
              <a:cxnSpLocks/>
            </p:cNvCxnSpPr>
            <p:nvPr/>
          </p:nvCxnSpPr>
          <p:spPr>
            <a:xfrm>
              <a:off x="3263876" y="1749920"/>
              <a:ext cx="0" cy="1200988"/>
            </a:xfrm>
            <a:prstGeom prst="line">
              <a:avLst/>
            </a:prstGeom>
            <a:ln>
              <a:solidFill>
                <a:srgbClr val="EB002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e 64">
              <a:extLst>
                <a:ext uri="{FF2B5EF4-FFF2-40B4-BE49-F238E27FC236}">
                  <a16:creationId xmlns:a16="http://schemas.microsoft.com/office/drawing/2014/main" id="{9414EF24-7C26-41B4-84F9-FDECF9A8387B}"/>
                </a:ext>
              </a:extLst>
            </p:cNvPr>
            <p:cNvSpPr/>
            <p:nvPr/>
          </p:nvSpPr>
          <p:spPr>
            <a:xfrm>
              <a:off x="3170269" y="2857302"/>
              <a:ext cx="187214" cy="187214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75" name="CasellaDiTesto 74">
            <a:extLst>
              <a:ext uri="{FF2B5EF4-FFF2-40B4-BE49-F238E27FC236}">
                <a16:creationId xmlns:a16="http://schemas.microsoft.com/office/drawing/2014/main" id="{F034CFB3-B3EE-4E14-97CC-7F86BF73E558}"/>
              </a:ext>
            </a:extLst>
          </p:cNvPr>
          <p:cNvSpPr txBox="1"/>
          <p:nvPr/>
        </p:nvSpPr>
        <p:spPr>
          <a:xfrm>
            <a:off x="142993" y="3643399"/>
            <a:ext cx="4508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Mantenimento del numero cessato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A9727F1E-BCB5-432F-9651-ACD313F6A934}"/>
              </a:ext>
            </a:extLst>
          </p:cNvPr>
          <p:cNvSpPr txBox="1"/>
          <p:nvPr/>
        </p:nvSpPr>
        <p:spPr>
          <a:xfrm>
            <a:off x="383876" y="5935819"/>
            <a:ext cx="1103749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(*) Tutti gli operatori si impegnano a NON inviare richieste D35 (e a non rimodularle) con DAC superiore a t</a:t>
            </a:r>
            <a:r>
              <a:rPr lang="it-IT" sz="1100" baseline="-25000" dirty="0">
                <a:latin typeface="TIM Sans" panose="02020503040602060503" pitchFamily="18" charset="0"/>
                <a:cs typeface="Segoe UI" pitchFamily="34" charset="0"/>
              </a:rPr>
              <a:t>2</a:t>
            </a: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.  Qualora gli OAO dovessero inviare richieste con DAC superiore a t</a:t>
            </a:r>
            <a:r>
              <a:rPr lang="it-IT" sz="1100" baseline="-25000" dirty="0">
                <a:latin typeface="TIM Sans" panose="02020503040602060503" pitchFamily="18" charset="0"/>
                <a:cs typeface="Segoe UI" pitchFamily="34" charset="0"/>
              </a:rPr>
              <a:t>2</a:t>
            </a:r>
            <a:r>
              <a:rPr lang="it-IT" sz="1100" dirty="0">
                <a:latin typeface="TIM Sans" panose="02020503040602060503" pitchFamily="18" charset="0"/>
                <a:cs typeface="Segoe UI" pitchFamily="34" charset="0"/>
              </a:rPr>
              <a:t>, le richieste non verranno gestite né dal Donor né dal Donating.  Sarà cura del Recipient provvedere a riproporle con procedure D103, qualora lo ritenga necessario.</a:t>
            </a:r>
          </a:p>
        </p:txBody>
      </p:sp>
    </p:spTree>
    <p:extLst>
      <p:ext uri="{BB962C8B-B14F-4D97-AF65-F5344CB8AC3E}">
        <p14:creationId xmlns:p14="http://schemas.microsoft.com/office/powerpoint/2010/main" val="4224946367"/>
      </p:ext>
    </p:extLst>
  </p:cSld>
  <p:clrMapOvr>
    <a:masterClrMapping/>
  </p:clrMapOvr>
</p:sld>
</file>

<file path=ppt/theme/theme1.xml><?xml version="1.0" encoding="utf-8"?>
<a:theme xmlns:a="http://schemas.openxmlformats.org/drawingml/2006/main" name="3_Master - Cover 2 SMART3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2" id="{FBFCADBC-6697-42DD-A769-60BB7DD73C06}" vid="{D39F4138-B6F5-43FC-9E77-FB24300A3FCD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4.xml><?xml version="1.0" encoding="utf-8"?>
<a:theme xmlns:a="http://schemas.openxmlformats.org/drawingml/2006/main" name="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5.xml><?xml version="1.0" encoding="utf-8"?>
<a:theme xmlns:a="http://schemas.openxmlformats.org/drawingml/2006/main" name="1_Master - Cover 4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B4D28C"/>
      </a:accent6>
      <a:hlink>
        <a:srgbClr val="376EA5"/>
      </a:hlink>
      <a:folHlink>
        <a:srgbClr val="C80028"/>
      </a:folHlink>
    </a:clrScheme>
    <a:fontScheme name="Font TIM">
      <a:majorFont>
        <a:latin typeface="TIM Sans Medium"/>
        <a:ea typeface="ＭＳ Ｐゴシック"/>
        <a:cs typeface="Arial"/>
      </a:majorFont>
      <a:minorFont>
        <a:latin typeface="TIM Sans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9F1520E2-F50C-4646-9013-757CBBBF7433}" vid="{DBE15E14-61B7-483A-BFB0-20E3D3FC1270}"/>
    </a:ext>
  </a:extLst>
</a:theme>
</file>

<file path=ppt/theme/theme6.xml><?xml version="1.0" encoding="utf-8"?>
<a:theme xmlns:a="http://schemas.openxmlformats.org/drawingml/2006/main" name="1_Best in class">
  <a:themeElements>
    <a:clrScheme name="Palette TIM">
      <a:dk1>
        <a:srgbClr val="000000"/>
      </a:dk1>
      <a:lt1>
        <a:sysClr val="window" lastClr="FFFFFF"/>
      </a:lt1>
      <a:dk2>
        <a:srgbClr val="004691"/>
      </a:dk2>
      <a:lt2>
        <a:srgbClr val="E6E6E6"/>
      </a:lt2>
      <a:accent1>
        <a:srgbClr val="004691"/>
      </a:accent1>
      <a:accent2>
        <a:srgbClr val="EB0028"/>
      </a:accent2>
      <a:accent3>
        <a:srgbClr val="A0A0A0"/>
      </a:accent3>
      <a:accent4>
        <a:srgbClr val="003264"/>
      </a:accent4>
      <a:accent5>
        <a:srgbClr val="960028"/>
      </a:accent5>
      <a:accent6>
        <a:srgbClr val="E6E6E6"/>
      </a:accent6>
      <a:hlink>
        <a:srgbClr val="376EA5"/>
      </a:hlink>
      <a:folHlink>
        <a:srgbClr val="C80028"/>
      </a:folHlink>
    </a:clrScheme>
    <a:fontScheme name="Font TIM">
      <a:majorFont>
        <a:latin typeface="TIM Sans"/>
        <a:ea typeface="ＭＳ Ｐゴシック"/>
        <a:cs typeface="Arial"/>
      </a:majorFont>
      <a:minorFont>
        <a:latin typeface="TIM Sans Light"/>
        <a:ea typeface="ＭＳ Ｐゴシック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6" id="{73C9A087-5DA7-49F9-83EB-66A9A615C1CF}" vid="{374AF585-F304-4129-8D3C-28A16BC6F50C}"/>
    </a:ext>
  </a:extLst>
</a:theme>
</file>

<file path=ppt/theme/theme7.xml><?xml version="1.0" encoding="utf-8"?>
<a:theme xmlns:a="http://schemas.openxmlformats.org/drawingml/2006/main" name="1_Personalizza struttur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928A4D5A028645B1E3DD8C5B58D26C" ma:contentTypeVersion="5" ma:contentTypeDescription="Create a new document." ma:contentTypeScope="" ma:versionID="1f0c3e5ca05159326ce2371d1c7ff0df">
  <xsd:schema xmlns:xsd="http://www.w3.org/2001/XMLSchema" xmlns:xs="http://www.w3.org/2001/XMLSchema" xmlns:p="http://schemas.microsoft.com/office/2006/metadata/properties" xmlns:ns3="82d1457a-94b3-44a0-8d8b-7f554eee38ce" xmlns:ns4="b31a109a-9550-45a7-83c0-4f7bf5228237" targetNamespace="http://schemas.microsoft.com/office/2006/metadata/properties" ma:root="true" ma:fieldsID="92dd931d0780f17c896bd99a30e62f37" ns3:_="" ns4:_="">
    <xsd:import namespace="82d1457a-94b3-44a0-8d8b-7f554eee38ce"/>
    <xsd:import namespace="b31a109a-9550-45a7-83c0-4f7bf522823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d1457a-94b3-44a0-8d8b-7f554eee38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1a109a-9550-45a7-83c0-4f7bf522823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44426E-935F-48BB-8134-18A03DDAB0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d1457a-94b3-44a0-8d8b-7f554eee38ce"/>
    <ds:schemaRef ds:uri="b31a109a-9550-45a7-83c0-4f7bf52282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4C7A37B-C9B1-4591-9744-F5E9C4DE877E}">
  <ds:schemaRefs>
    <ds:schemaRef ds:uri="b31a109a-9550-45a7-83c0-4f7bf5228237"/>
    <ds:schemaRef ds:uri="http://purl.org/dc/elements/1.1/"/>
    <ds:schemaRef ds:uri="http://schemas.microsoft.com/office/2006/metadata/properties"/>
    <ds:schemaRef ds:uri="82d1457a-94b3-44a0-8d8b-7f554eee38c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A76979-01E0-4DF7-96DE-FC4A9D8CB0F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Template TIM_4 3</Template>
  <TotalTime>0</TotalTime>
  <Words>471</Words>
  <Application>Microsoft Office PowerPoint</Application>
  <PresentationFormat>Widescreen</PresentationFormat>
  <Paragraphs>48</Paragraphs>
  <Slides>5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7</vt:i4>
      </vt:variant>
      <vt:variant>
        <vt:lpstr>Titoli diapositive</vt:lpstr>
      </vt:variant>
      <vt:variant>
        <vt:i4>5</vt:i4>
      </vt:variant>
    </vt:vector>
  </HeadingPairs>
  <TitlesOfParts>
    <vt:vector size="21" baseType="lpstr">
      <vt:lpstr>TIM Sans</vt:lpstr>
      <vt:lpstr>Franklin Gothic Medium</vt:lpstr>
      <vt:lpstr>Wingdings</vt:lpstr>
      <vt:lpstr>TIM Sans Light</vt:lpstr>
      <vt:lpstr>Calibri Light</vt:lpstr>
      <vt:lpstr>Franklin Gothic Book</vt:lpstr>
      <vt:lpstr>TIM Sans Medium</vt:lpstr>
      <vt:lpstr>Arial</vt:lpstr>
      <vt:lpstr>Calibri</vt:lpstr>
      <vt:lpstr>3_Master - Cover 2 SMART3</vt:lpstr>
      <vt:lpstr>Personalizza struttura</vt:lpstr>
      <vt:lpstr>Best in class</vt:lpstr>
      <vt:lpstr>Master - Cover 4</vt:lpstr>
      <vt:lpstr>1_Master - Cover 4</vt:lpstr>
      <vt:lpstr>1_Best in class</vt:lpstr>
      <vt:lpstr>1_Personalizza struttura</vt:lpstr>
      <vt:lpstr>     Giugno 2022   DELIBERA N. 103/21/CIR Integrazioni e modifiche alla procedura di NP pura di cui alla Delibera N. 35/10/CIR   Tavolo Tecnico con gli Operatori   Allegato 9:  Rilascio in esercizio  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2017-09-05T15:42:02Z</dcterms:created>
  <dcterms:modified xsi:type="dcterms:W3CDTF">2022-06-24T08:45:22Z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59f705-2ba0-454b-9cfc-6ce5bcaac040_Enabled">
    <vt:lpwstr>True</vt:lpwstr>
  </property>
  <property fmtid="{D5CDD505-2E9C-101B-9397-08002B2CF9AE}" pid="3" name="MSIP_Label_0359f705-2ba0-454b-9cfc-6ce5bcaac040_SiteId">
    <vt:lpwstr>68283f3b-8487-4c86-adb3-a5228f18b893</vt:lpwstr>
  </property>
  <property fmtid="{D5CDD505-2E9C-101B-9397-08002B2CF9AE}" pid="4" name="MSIP_Label_0359f705-2ba0-454b-9cfc-6ce5bcaac040_Owner">
    <vt:lpwstr>Luca.CORDELLI@vodafone.com</vt:lpwstr>
  </property>
  <property fmtid="{D5CDD505-2E9C-101B-9397-08002B2CF9AE}" pid="5" name="MSIP_Label_0359f705-2ba0-454b-9cfc-6ce5bcaac040_SetDate">
    <vt:lpwstr>2019-07-01T09:29:33.8465900Z</vt:lpwstr>
  </property>
  <property fmtid="{D5CDD505-2E9C-101B-9397-08002B2CF9AE}" pid="6" name="MSIP_Label_0359f705-2ba0-454b-9cfc-6ce5bcaac040_Name">
    <vt:lpwstr>C2 General</vt:lpwstr>
  </property>
  <property fmtid="{D5CDD505-2E9C-101B-9397-08002B2CF9AE}" pid="7" name="MSIP_Label_0359f705-2ba0-454b-9cfc-6ce5bcaac040_Application">
    <vt:lpwstr>Microsoft Azure Information Protection</vt:lpwstr>
  </property>
  <property fmtid="{D5CDD505-2E9C-101B-9397-08002B2CF9AE}" pid="8" name="MSIP_Label_0359f705-2ba0-454b-9cfc-6ce5bcaac040_Extended_MSFT_Method">
    <vt:lpwstr>Automatic</vt:lpwstr>
  </property>
  <property fmtid="{D5CDD505-2E9C-101B-9397-08002B2CF9AE}" pid="9" name="ContentTypeId">
    <vt:lpwstr>0x010100F1928A4D5A028645B1E3DD8C5B58D26C</vt:lpwstr>
  </property>
  <property fmtid="{D5CDD505-2E9C-101B-9397-08002B2CF9AE}" pid="10" name="MSIP_Label_d5e397fc-1581-4f20-a09a-f1b2dd53ab2e_Enabled">
    <vt:lpwstr>true</vt:lpwstr>
  </property>
  <property fmtid="{D5CDD505-2E9C-101B-9397-08002B2CF9AE}" pid="11" name="MSIP_Label_d5e397fc-1581-4f20-a09a-f1b2dd53ab2e_SetDate">
    <vt:lpwstr>2021-07-08T09:02:37Z</vt:lpwstr>
  </property>
  <property fmtid="{D5CDD505-2E9C-101B-9397-08002B2CF9AE}" pid="12" name="MSIP_Label_d5e397fc-1581-4f20-a09a-f1b2dd53ab2e_Method">
    <vt:lpwstr>Privileged</vt:lpwstr>
  </property>
  <property fmtid="{D5CDD505-2E9C-101B-9397-08002B2CF9AE}" pid="13" name="MSIP_Label_d5e397fc-1581-4f20-a09a-f1b2dd53ab2e_Name">
    <vt:lpwstr>PUBBLICO</vt:lpwstr>
  </property>
  <property fmtid="{D5CDD505-2E9C-101B-9397-08002B2CF9AE}" pid="14" name="MSIP_Label_d5e397fc-1581-4f20-a09a-f1b2dd53ab2e_SiteId">
    <vt:lpwstr>6815f468-021c-48f2-a6b2-d65c8e979dfb</vt:lpwstr>
  </property>
  <property fmtid="{D5CDD505-2E9C-101B-9397-08002B2CF9AE}" pid="15" name="MSIP_Label_d5e397fc-1581-4f20-a09a-f1b2dd53ab2e_ActionId">
    <vt:lpwstr>a5f9b388-3a38-48b9-8884-02fcbf3821f0</vt:lpwstr>
  </property>
  <property fmtid="{D5CDD505-2E9C-101B-9397-08002B2CF9AE}" pid="16" name="MSIP_Label_d5e397fc-1581-4f20-a09a-f1b2dd53ab2e_ContentBits">
    <vt:lpwstr>0</vt:lpwstr>
  </property>
</Properties>
</file>