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3"/>
  </p:notesMasterIdLst>
  <p:handoutMasterIdLst>
    <p:handoutMasterId r:id="rId14"/>
  </p:handoutMasterIdLst>
  <p:sldIdLst>
    <p:sldId id="1544" r:id="rId11"/>
    <p:sldId id="1952" r:id="rId12"/>
  </p:sldIdLst>
  <p:sldSz cx="12192000" cy="6858000"/>
  <p:notesSz cx="6797675" cy="9926638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Franklin Gothic Medium" panose="020B0603020102020204" pitchFamily="34" charset="0"/>
      <p:regular r:id="rId21"/>
      <p:italic r:id="rId22"/>
    </p:embeddedFont>
    <p:embeddedFont>
      <p:font typeface="TIM Sans" panose="02020503040602060503" pitchFamily="18" charset="0"/>
      <p:regular r:id="rId23"/>
      <p:bold r:id="rId24"/>
      <p:italic r:id="rId25"/>
      <p:boldItalic r:id="rId26"/>
    </p:embeddedFont>
    <p:embeddedFont>
      <p:font typeface="TIM Sans Light" panose="02020503040602060503" pitchFamily="18" charset="0"/>
      <p:regular r:id="rId27"/>
      <p:italic r:id="rId28"/>
    </p:embeddedFont>
    <p:embeddedFont>
      <p:font typeface="TIM Sans Medium" panose="02020503040602060503" pitchFamily="18" charset="0"/>
      <p:regular r:id="rId29"/>
      <p:italic r:id="rId30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119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4" name="Autore" initials="A" lastIdx="0" clrIdx="9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2F2F2"/>
    <a:srgbClr val="EB0028"/>
    <a:srgbClr val="C3C3C3"/>
    <a:srgbClr val="FFFFFF"/>
    <a:srgbClr val="00478D"/>
    <a:srgbClr val="FF0000"/>
    <a:srgbClr val="6C8471"/>
    <a:srgbClr val="248E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695" autoAdjust="0"/>
    <p:restoredTop sz="92835" autoAdjust="0"/>
  </p:normalViewPr>
  <p:slideViewPr>
    <p:cSldViewPr snapToGrid="0">
      <p:cViewPr varScale="1">
        <p:scale>
          <a:sx n="42" d="100"/>
          <a:sy n="42" d="100"/>
        </p:scale>
        <p:origin x="64" y="412"/>
      </p:cViewPr>
      <p:guideLst>
        <p:guide orient="horz" pos="3748"/>
        <p:guide orient="horz" pos="5"/>
        <p:guide orient="horz" pos="1525"/>
        <p:guide orient="horz" pos="119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136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Master" Target="slideMasters/slideMaster7.xml"/><Relationship Id="rId19" Type="http://schemas.openxmlformats.org/officeDocument/2006/relationships/font" Target="fonts/font5.fntdata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24/11/2022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A66FB-BC1E-422A-A001-390866B61104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19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2498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12194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7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8"/>
            <a:ext cx="6951406" cy="1696775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24 novembre 2022</a:t>
            </a:r>
            <a:br>
              <a:rPr lang="it-IT" sz="1800" b="0" dirty="0">
                <a:solidFill>
                  <a:srgbClr val="FF0000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DELIBERA N. 103/21/CIR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Integrazioni e modifiche alla procedura di 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 err="1">
                <a:solidFill>
                  <a:srgbClr val="FF0000"/>
                </a:solidFill>
              </a:rPr>
              <a:t>Number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Portability</a:t>
            </a:r>
            <a:r>
              <a:rPr lang="it-IT" dirty="0">
                <a:solidFill>
                  <a:srgbClr val="FF0000"/>
                </a:solidFill>
              </a:rPr>
              <a:t> delle 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Numerazioni Non geografiche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Tavolo tecnico con gli Operatori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Specifiche Tecniche: 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Elenco Documenti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83876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srgbClr val="FF0000"/>
                </a:solidFill>
              </a:rPr>
              <a:t>Specifiche Tecniche: Elenco Documenti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430502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576223-614C-470D-894E-6830997046E2}"/>
              </a:ext>
            </a:extLst>
          </p:cNvPr>
          <p:cNvSpPr txBox="1"/>
          <p:nvPr/>
        </p:nvSpPr>
        <p:spPr>
          <a:xfrm>
            <a:off x="325300" y="503654"/>
            <a:ext cx="11267016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Di seguito sono elencati i documenti relativi alle specifiche tecniche di dettaglio per l’implementazione delle modifiche al processo di portabilità delle numerazioni non geografiche (c.d. NP NNG) alla luce di quanto: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definito nella </a:t>
            </a:r>
            <a:r>
              <a:rPr lang="it-IT" sz="1600" b="1" dirty="0">
                <a:latin typeface="TIM Sans" panose="02020503040602060503" pitchFamily="18" charset="0"/>
                <a:cs typeface="Segoe UI" pitchFamily="34" charset="0"/>
              </a:rPr>
              <a:t>Delibera 103/21/CIR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concordato nell’ambito dei lavori del Tavolo tecnico tra Operatori «L</a:t>
            </a:r>
            <a:r>
              <a:rPr lang="it-IT" sz="1600" i="1" dirty="0">
                <a:latin typeface="TIM Sans" panose="02020503040602060503" pitchFamily="18" charset="0"/>
                <a:cs typeface="Segoe UI" pitchFamily="34" charset="0"/>
              </a:rPr>
              <a:t>’Autorità accoglie, inoltre, la richiesta del mercato di avviare un tavolo tecnico che analizzi e definisca, nel dettaglio, la procedura apportando, se del caso, purché all’interno dei vincoli generali fissati in questo provvedimento, integrazioni tese alla massima efficienza e sicurezza dei processi</a:t>
            </a: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.» (V6 Del. 103/21/CIR)</a:t>
            </a:r>
          </a:p>
          <a:p>
            <a:pPr algn="just">
              <a:spcBef>
                <a:spcPts val="600"/>
              </a:spcBef>
            </a:pPr>
            <a:endParaRPr lang="it-IT" sz="1600" dirty="0">
              <a:latin typeface="TIM Sans" panose="02020503040602060503" pitchFamily="18" charset="0"/>
              <a:cs typeface="Segoe UI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Elenco documenti: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1 Processi e diagrammi di flusso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2 Tracciati record</a:t>
            </a:r>
            <a:endParaRPr lang="it-IT" sz="1600" dirty="0">
              <a:highlight>
                <a:srgbClr val="FFFF00"/>
              </a:highlight>
              <a:latin typeface="TIM Sans" panose="02020503040602060503" pitchFamily="18" charset="0"/>
              <a:cs typeface="Segoe UI" pitchFamily="34" charset="0"/>
            </a:endParaRP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3 Causali di scarto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4 Procedure per il mantenimento del numero cessato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5 Elenco dei punti trattati dal tavolo tecnico e relativi esiti finali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6 Modalità di colloquio tra Operatori 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7 Schema </a:t>
            </a:r>
            <a:r>
              <a:rPr lang="it-IT" sz="1600" dirty="0" err="1">
                <a:latin typeface="TIM Sans" panose="02020503040602060503" pitchFamily="18" charset="0"/>
                <a:cs typeface="Segoe UI" pitchFamily="34" charset="0"/>
              </a:rPr>
              <a:t>Validator</a:t>
            </a: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 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8 Rilascio in esercizio 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allegato 9 Elenco Codici Operatori</a:t>
            </a:r>
          </a:p>
          <a:p>
            <a:pPr algn="just">
              <a:spcBef>
                <a:spcPts val="300"/>
              </a:spcBef>
            </a:pPr>
            <a:endParaRPr lang="it-IT" sz="1600" dirty="0">
              <a:latin typeface="TIM Sans" panose="02020503040602060503" pitchFamily="18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7095"/>
      </p:ext>
    </p:extLst>
  </p:cSld>
  <p:clrMapOvr>
    <a:masterClrMapping/>
  </p:clrMapOvr>
</p:sld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C7A37B-C9B1-4591-9744-F5E9C4DE877E}">
  <ds:schemaRefs>
    <ds:schemaRef ds:uri="b31a109a-9550-45a7-83c0-4f7bf5228237"/>
    <ds:schemaRef ds:uri="http://purl.org/dc/elements/1.1/"/>
    <ds:schemaRef ds:uri="http://schemas.microsoft.com/office/2006/metadata/properties"/>
    <ds:schemaRef ds:uri="82d1457a-94b3-44a0-8d8b-7f554eee38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F44426E-935F-48BB-8134-18A03DDAB0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228</Words>
  <Application>Microsoft Office PowerPoint</Application>
  <PresentationFormat>Widescreen</PresentationFormat>
  <Paragraphs>18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7</vt:i4>
      </vt:variant>
      <vt:variant>
        <vt:lpstr>Titoli diapositive</vt:lpstr>
      </vt:variant>
      <vt:variant>
        <vt:i4>2</vt:i4>
      </vt:variant>
    </vt:vector>
  </HeadingPairs>
  <TitlesOfParts>
    <vt:vector size="17" baseType="lpstr">
      <vt:lpstr>Calibri</vt:lpstr>
      <vt:lpstr>Calibri Light</vt:lpstr>
      <vt:lpstr>TIM Sans Light</vt:lpstr>
      <vt:lpstr>TIM Sans Medium</vt:lpstr>
      <vt:lpstr>Franklin Gothic Medium</vt:lpstr>
      <vt:lpstr>Wingdings</vt:lpstr>
      <vt:lpstr>TIM Sans</vt:lpstr>
      <vt:lpstr>Arial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     24 novembre 2022   DELIBERA N. 103/21/CIR Integrazioni e modifiche alla procedura di  Number Portability delle  Numerazioni Non geografiche   Tavolo tecnico con gli Operatori  Specifiche Tecniche:  Elenco Documenti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2022-11-24T10:46:57Z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ContentTypeId">
    <vt:lpwstr>0x010100F1928A4D5A028645B1E3DD8C5B58D26C</vt:lpwstr>
  </property>
  <property fmtid="{D5CDD505-2E9C-101B-9397-08002B2CF9AE}" pid="10" name="MSIP_Label_d5e397fc-1581-4f20-a09a-f1b2dd53ab2e_Enabled">
    <vt:lpwstr>true</vt:lpwstr>
  </property>
  <property fmtid="{D5CDD505-2E9C-101B-9397-08002B2CF9AE}" pid="11" name="MSIP_Label_d5e397fc-1581-4f20-a09a-f1b2dd53ab2e_SetDate">
    <vt:lpwstr>2021-07-08T09:02:37Z</vt:lpwstr>
  </property>
  <property fmtid="{D5CDD505-2E9C-101B-9397-08002B2CF9AE}" pid="12" name="MSIP_Label_d5e397fc-1581-4f20-a09a-f1b2dd53ab2e_Method">
    <vt:lpwstr>Privileged</vt:lpwstr>
  </property>
  <property fmtid="{D5CDD505-2E9C-101B-9397-08002B2CF9AE}" pid="13" name="MSIP_Label_d5e397fc-1581-4f20-a09a-f1b2dd53ab2e_Name">
    <vt:lpwstr>PUBBLICO</vt:lpwstr>
  </property>
  <property fmtid="{D5CDD505-2E9C-101B-9397-08002B2CF9AE}" pid="14" name="MSIP_Label_d5e397fc-1581-4f20-a09a-f1b2dd53ab2e_SiteId">
    <vt:lpwstr>6815f468-021c-48f2-a6b2-d65c8e979dfb</vt:lpwstr>
  </property>
  <property fmtid="{D5CDD505-2E9C-101B-9397-08002B2CF9AE}" pid="15" name="MSIP_Label_d5e397fc-1581-4f20-a09a-f1b2dd53ab2e_ActionId">
    <vt:lpwstr>a5f9b388-3a38-48b9-8884-02fcbf3821f0</vt:lpwstr>
  </property>
  <property fmtid="{D5CDD505-2E9C-101B-9397-08002B2CF9AE}" pid="16" name="MSIP_Label_d5e397fc-1581-4f20-a09a-f1b2dd53ab2e_ContentBits">
    <vt:lpwstr>0</vt:lpwstr>
  </property>
</Properties>
</file>