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717" r:id="rId4"/>
    <p:sldMasterId id="2147483745" r:id="rId5"/>
    <p:sldMasterId id="2147483727" r:id="rId6"/>
    <p:sldMasterId id="2147483733" r:id="rId7"/>
    <p:sldMasterId id="2147483737" r:id="rId8"/>
    <p:sldMasterId id="2147483739" r:id="rId9"/>
    <p:sldMasterId id="2147483757" r:id="rId10"/>
  </p:sldMasterIdLst>
  <p:notesMasterIdLst>
    <p:notesMasterId r:id="rId19"/>
  </p:notesMasterIdLst>
  <p:handoutMasterIdLst>
    <p:handoutMasterId r:id="rId20"/>
  </p:handoutMasterIdLst>
  <p:sldIdLst>
    <p:sldId id="1544" r:id="rId11"/>
    <p:sldId id="1937" r:id="rId12"/>
    <p:sldId id="1976" r:id="rId13"/>
    <p:sldId id="1982" r:id="rId14"/>
    <p:sldId id="1967" r:id="rId15"/>
    <p:sldId id="1974" r:id="rId16"/>
    <p:sldId id="1979" r:id="rId17"/>
    <p:sldId id="1983" r:id="rId18"/>
  </p:sldIdLst>
  <p:sldSz cx="12192000" cy="6858000"/>
  <p:notesSz cx="6797675" cy="9926638"/>
  <p:embeddedFontLst>
    <p:embeddedFont>
      <p:font typeface="Calibri" panose="020F0502020204030204" pitchFamily="34" charset="0"/>
      <p:regular r:id="rId21"/>
      <p:bold r:id="rId22"/>
      <p:italic r:id="rId23"/>
      <p:boldItalic r:id="rId24"/>
    </p:embeddedFont>
    <p:embeddedFont>
      <p:font typeface="Calibri Light" panose="020F0302020204030204" pitchFamily="34" charset="0"/>
      <p:regular r:id="rId25"/>
      <p:italic r:id="rId26"/>
    </p:embeddedFont>
    <p:embeddedFont>
      <p:font typeface="Franklin Gothic Book" panose="020B0503020102020204" pitchFamily="34" charset="0"/>
      <p:regular r:id="rId27"/>
      <p:italic r:id="rId28"/>
    </p:embeddedFont>
    <p:embeddedFont>
      <p:font typeface="Franklin Gothic Medium" panose="020B0603020102020204" pitchFamily="34" charset="0"/>
      <p:regular r:id="rId29"/>
      <p:italic r:id="rId30"/>
    </p:embeddedFont>
    <p:embeddedFont>
      <p:font typeface="TIM Sans" panose="02020503040602060503" pitchFamily="18" charset="0"/>
      <p:regular r:id="rId31"/>
      <p:bold r:id="rId32"/>
      <p:italic r:id="rId33"/>
      <p:boldItalic r:id="rId34"/>
    </p:embeddedFont>
    <p:embeddedFont>
      <p:font typeface="TIM Sans Light" panose="02020503040602060503" pitchFamily="18" charset="0"/>
      <p:regular r:id="rId35"/>
      <p:italic r:id="rId36"/>
    </p:embeddedFont>
    <p:embeddedFont>
      <p:font typeface="TIM Sans Medium" panose="02020503040602060503" pitchFamily="18" charset="0"/>
      <p:regular r:id="rId37"/>
      <p:italic r:id="rId38"/>
    </p:embeddedFont>
  </p:embeddedFont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7" orient="horz" pos="3748" userDrawn="1">
          <p15:clr>
            <a:srgbClr val="A4A3A4"/>
          </p15:clr>
        </p15:guide>
        <p15:guide id="8" orient="horz" pos="5" userDrawn="1">
          <p15:clr>
            <a:srgbClr val="A4A3A4"/>
          </p15:clr>
        </p15:guide>
        <p15:guide id="9" orient="horz" pos="1525" userDrawn="1">
          <p15:clr>
            <a:srgbClr val="A4A3A4"/>
          </p15:clr>
        </p15:guide>
        <p15:guide id="10" orient="horz" pos="119" userDrawn="1">
          <p15:clr>
            <a:srgbClr val="A4A3A4"/>
          </p15:clr>
        </p15:guide>
        <p15:guide id="15" pos="6924" userDrawn="1">
          <p15:clr>
            <a:srgbClr val="A4A3A4"/>
          </p15:clr>
        </p15:guide>
        <p15:guide id="16" pos="1346" userDrawn="1">
          <p15:clr>
            <a:srgbClr val="A4A3A4"/>
          </p15:clr>
        </p15:guide>
        <p15:guide id="17" pos="1980" userDrawn="1">
          <p15:clr>
            <a:srgbClr val="A4A3A4"/>
          </p15:clr>
        </p15:guide>
        <p15:guide id="18" pos="1708" userDrawn="1">
          <p15:clr>
            <a:srgbClr val="A4A3A4"/>
          </p15:clr>
        </p15:guide>
        <p15:guide id="20" pos="4588" userDrawn="1">
          <p15:clr>
            <a:srgbClr val="A4A3A4"/>
          </p15:clr>
        </p15:guide>
        <p15:guide id="21" pos="258" userDrawn="1">
          <p15:clr>
            <a:srgbClr val="A4A3A4"/>
          </p15:clr>
        </p15:guide>
        <p15:guide id="22" pos="2571" userDrawn="1">
          <p15:clr>
            <a:srgbClr val="A4A3A4"/>
          </p15:clr>
        </p15:guide>
        <p15:guide id="23" pos="132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2" name="Autore" initials="A" lastIdx="33" clrIdx="9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0028"/>
    <a:srgbClr val="FF3399"/>
    <a:srgbClr val="B4D28C"/>
    <a:srgbClr val="12B15A"/>
    <a:srgbClr val="248EFF"/>
    <a:srgbClr val="43A1FF"/>
    <a:srgbClr val="00478D"/>
    <a:srgbClr val="F4A10C"/>
    <a:srgbClr val="0099FF"/>
    <a:srgbClr val="98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Stile con tema 2 - Color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Stile con tema 2 - Colore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Stile medio 1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001" autoAdjust="0"/>
    <p:restoredTop sz="92867" autoAdjust="0"/>
  </p:normalViewPr>
  <p:slideViewPr>
    <p:cSldViewPr snapToGrid="0">
      <p:cViewPr varScale="1">
        <p:scale>
          <a:sx n="55" d="100"/>
          <a:sy n="55" d="100"/>
        </p:scale>
        <p:origin x="1332" y="32"/>
      </p:cViewPr>
      <p:guideLst>
        <p:guide orient="horz" pos="3748"/>
        <p:guide orient="horz" pos="5"/>
        <p:guide orient="horz" pos="1525"/>
        <p:guide orient="horz" pos="119"/>
        <p:guide pos="6924"/>
        <p:guide pos="1346"/>
        <p:guide pos="1980"/>
        <p:guide pos="1708"/>
        <p:guide pos="4588"/>
        <p:guide pos="258"/>
        <p:guide pos="2571"/>
        <p:guide pos="1323"/>
      </p:guideLst>
    </p:cSldViewPr>
  </p:slideViewPr>
  <p:outlineViewPr>
    <p:cViewPr>
      <p:scale>
        <a:sx n="33" d="100"/>
        <a:sy n="33" d="100"/>
      </p:scale>
      <p:origin x="0" y="-1805"/>
    </p:cViewPr>
  </p:outlineViewPr>
  <p:notesTextViewPr>
    <p:cViewPr>
      <p:scale>
        <a:sx n="3" d="2"/>
        <a:sy n="3" d="2"/>
      </p:scale>
      <p:origin x="0" y="0"/>
    </p:cViewPr>
  </p:notesTextViewPr>
  <p:sorterViewPr>
    <p:cViewPr>
      <p:scale>
        <a:sx n="200" d="100"/>
        <a:sy n="200" d="100"/>
      </p:scale>
      <p:origin x="0" y="-1430"/>
    </p:cViewPr>
  </p:sorterViewPr>
  <p:notesViewPr>
    <p:cSldViewPr snapToGrid="0">
      <p:cViewPr varScale="1">
        <p:scale>
          <a:sx n="68" d="100"/>
          <a:sy n="68" d="100"/>
        </p:scale>
        <p:origin x="3101"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font" Target="fonts/font6.fntdata"/><Relationship Id="rId39"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font" Target="fonts/font1.fntdata"/><Relationship Id="rId34" Type="http://schemas.openxmlformats.org/officeDocument/2006/relationships/font" Target="fonts/font14.fntdata"/><Relationship Id="rId42"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font" Target="fonts/font18.fntdata"/><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handoutMaster" Target="handoutMasters/handoutMaster1.xml"/><Relationship Id="rId29" Type="http://schemas.openxmlformats.org/officeDocument/2006/relationships/font" Target="fonts/font9.fntdata"/><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font" Target="fonts/font17.fntdata"/><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Master" Target="slideMasters/slideMaster7.xml"/><Relationship Id="rId19" Type="http://schemas.openxmlformats.org/officeDocument/2006/relationships/notesMaster" Target="notesMasters/notesMaster1.xml"/><Relationship Id="rId31" Type="http://schemas.openxmlformats.org/officeDocument/2006/relationships/font" Target="fonts/font11.fntdata"/><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bwMode="auto">
          <a:xfrm>
            <a:off x="3850443" y="0"/>
            <a:ext cx="2945659" cy="498056"/>
          </a:xfrm>
          <a:prstGeom prst="rect">
            <a:avLst/>
          </a:prstGeom>
        </p:spPr>
        <p:txBody>
          <a:bodyPr vert="horz" lIns="91440" tIns="45720" rIns="91440" bIns="45720" rtlCol="0"/>
          <a:lstStyle>
            <a:lvl1pPr algn="r">
              <a:defRPr sz="1200"/>
            </a:lvl1pPr>
          </a:lstStyle>
          <a:p>
            <a:fld id="{B78B6869-4D22-4EA4-BF9D-2104929ABA44}" type="datetimeFigureOut">
              <a:rPr lang="en-US" smtClean="0"/>
              <a:t>11/24/2022</a:t>
            </a:fld>
            <a:endParaRPr lang="en-US" dirty="0"/>
          </a:p>
        </p:txBody>
      </p:sp>
      <p:sp>
        <p:nvSpPr>
          <p:cNvPr id="4" name="Footer Placeholder 3"/>
          <p:cNvSpPr>
            <a:spLocks noGrp="1"/>
          </p:cNvSpPr>
          <p:nvPr>
            <p:ph type="ftr" sz="quarter" idx="2"/>
          </p:nvPr>
        </p:nvSpPr>
        <p:spPr bwMode="auto">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bwMode="auto">
          <a:xfrm>
            <a:off x="3850443" y="9428584"/>
            <a:ext cx="2945659" cy="498055"/>
          </a:xfrm>
          <a:prstGeom prst="rect">
            <a:avLst/>
          </a:prstGeom>
        </p:spPr>
        <p:txBody>
          <a:bodyPr vert="horz" lIns="91440" tIns="45720" rIns="91440" bIns="45720" rtlCol="0" anchor="b"/>
          <a:lstStyle>
            <a:lvl1pPr algn="r">
              <a:defRPr sz="1200"/>
            </a:lvl1pPr>
          </a:lstStyle>
          <a:p>
            <a:fld id="{4A1A964E-E308-4AA7-AC53-353F2BF552B0}" type="slidenum">
              <a:rPr lang="en-US" smtClean="0"/>
              <a:t>‹N›</a:t>
            </a:fld>
            <a:endParaRPr lang="en-US" dirty="0"/>
          </a:p>
        </p:txBody>
      </p:sp>
    </p:spTree>
    <p:extLst>
      <p:ext uri="{BB962C8B-B14F-4D97-AF65-F5344CB8AC3E}">
        <p14:creationId xmlns:p14="http://schemas.microsoft.com/office/powerpoint/2010/main" val="2585121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bwMode="auto">
          <a:xfrm>
            <a:off x="0" y="0"/>
            <a:ext cx="2945659" cy="496332"/>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bwMode="auto">
          <a:xfrm>
            <a:off x="3850443" y="0"/>
            <a:ext cx="2945659" cy="496332"/>
          </a:xfrm>
          <a:prstGeom prst="rect">
            <a:avLst/>
          </a:prstGeom>
        </p:spPr>
        <p:txBody>
          <a:bodyPr vert="horz" lIns="91440" tIns="45720" rIns="91440" bIns="45720" rtlCol="0"/>
          <a:lstStyle>
            <a:lvl1pPr algn="r">
              <a:defRPr sz="1200"/>
            </a:lvl1pPr>
          </a:lstStyle>
          <a:p>
            <a:fld id="{EFE957CE-6E0C-491F-AB62-528D4BA48D63}" type="datetimeFigureOut">
              <a:rPr lang="it-IT" smtClean="0"/>
              <a:t>24/11/2022</a:t>
            </a:fld>
            <a:endParaRPr lang="it-IT" dirty="0"/>
          </a:p>
        </p:txBody>
      </p:sp>
      <p:sp>
        <p:nvSpPr>
          <p:cNvPr id="4" name="Segnaposto immagine diapositiva 3"/>
          <p:cNvSpPr>
            <a:spLocks noGrp="1" noRot="1" noChangeAspect="1"/>
          </p:cNvSpPr>
          <p:nvPr>
            <p:ph type="sldImg" idx="2"/>
          </p:nvPr>
        </p:nvSpPr>
        <p:spPr bwMode="auto">
          <a:xfrm>
            <a:off x="90488" y="744538"/>
            <a:ext cx="6616700" cy="3722687"/>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bwMode="auto">
          <a:xfrm>
            <a:off x="679768" y="4715153"/>
            <a:ext cx="5438140" cy="4466987"/>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bwMode="auto">
          <a:xfrm>
            <a:off x="0" y="9428583"/>
            <a:ext cx="2945659" cy="496332"/>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bwMode="auto">
          <a:xfrm>
            <a:off x="3850443" y="9428583"/>
            <a:ext cx="2945659" cy="496332"/>
          </a:xfrm>
          <a:prstGeom prst="rect">
            <a:avLst/>
          </a:prstGeom>
        </p:spPr>
        <p:txBody>
          <a:bodyPr vert="horz" lIns="91440" tIns="45720" rIns="91440" bIns="45720" rtlCol="0" anchor="b"/>
          <a:lstStyle>
            <a:lvl1pPr algn="r">
              <a:defRPr sz="1200"/>
            </a:lvl1pPr>
          </a:lstStyle>
          <a:p>
            <a:fld id="{3BFA66FB-BC1E-422A-A001-390866B61104}" type="slidenum">
              <a:rPr lang="it-IT" smtClean="0"/>
              <a:t>‹N›</a:t>
            </a:fld>
            <a:endParaRPr lang="it-IT" dirty="0"/>
          </a:p>
        </p:txBody>
      </p:sp>
    </p:spTree>
    <p:extLst>
      <p:ext uri="{BB962C8B-B14F-4D97-AF65-F5344CB8AC3E}">
        <p14:creationId xmlns:p14="http://schemas.microsoft.com/office/powerpoint/2010/main" val="2109328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txBox="1">
            <a:spLocks noGrp="1" noChangeArrowheads="1"/>
          </p:cNvSpPr>
          <p:nvPr/>
        </p:nvSpPr>
        <p:spPr bwMode="auto">
          <a:xfrm>
            <a:off x="3815827" y="10236936"/>
            <a:ext cx="2920483" cy="537608"/>
          </a:xfrm>
          <a:prstGeom prst="rect">
            <a:avLst/>
          </a:prstGeom>
          <a:noFill/>
          <a:ln w="9525">
            <a:noFill/>
            <a:miter lim="800000"/>
            <a:headEnd/>
            <a:tailEnd/>
          </a:ln>
        </p:spPr>
        <p:txBody>
          <a:bodyPr lIns="96661" tIns="48331" rIns="96661" bIns="48331" anchor="b"/>
          <a:lstStyle/>
          <a:p>
            <a:pPr algn="r" defTabSz="966788"/>
            <a:fld id="{64F613D9-D2AF-4BD4-9B1F-428E196CAA21}" type="slidenum">
              <a:rPr kumimoji="0" lang="it-IT" sz="1300">
                <a:latin typeface="Franklin Gothic Book" pitchFamily="34" charset="0"/>
              </a:rPr>
              <a:pPr algn="r" defTabSz="966788"/>
              <a:t>2</a:t>
            </a:fld>
            <a:endParaRPr kumimoji="0" lang="it-IT" sz="1300">
              <a:latin typeface="Franklin Gothic Book" pitchFamily="34" charset="0"/>
            </a:endParaRPr>
          </a:p>
        </p:txBody>
      </p:sp>
      <p:sp>
        <p:nvSpPr>
          <p:cNvPr id="97282" name="Rectangle 2"/>
          <p:cNvSpPr>
            <a:spLocks noGrp="1" noRot="1" noChangeAspect="1" noChangeArrowheads="1" noTextEdit="1"/>
          </p:cNvSpPr>
          <p:nvPr>
            <p:ph type="sldImg"/>
          </p:nvPr>
        </p:nvSpPr>
        <p:spPr>
          <a:xfrm>
            <a:off x="-204788" y="803275"/>
            <a:ext cx="7154863" cy="4025900"/>
          </a:xfrm>
          <a:ln/>
        </p:spPr>
      </p:sp>
      <p:sp>
        <p:nvSpPr>
          <p:cNvPr id="97283" name="Rectangle 3"/>
          <p:cNvSpPr>
            <a:spLocks noGrp="1" noChangeArrowheads="1"/>
          </p:cNvSpPr>
          <p:nvPr>
            <p:ph type="body" idx="1"/>
          </p:nvPr>
        </p:nvSpPr>
        <p:spPr bwMode="auto">
          <a:xfrm>
            <a:off x="673482" y="5119336"/>
            <a:ext cx="5390934" cy="4848801"/>
          </a:xfrm>
          <a:prstGeom prst="rect">
            <a:avLst/>
          </a:prstGeom>
          <a:noFill/>
          <a:ln>
            <a:solidFill>
              <a:srgbClr val="000000"/>
            </a:solidFill>
            <a:miter lim="800000"/>
            <a:headEnd/>
            <a:tailEnd/>
          </a:ln>
        </p:spPr>
        <p:txBody>
          <a:bodyPr lIns="96661" tIns="48331" rIns="96661" bIns="48331"/>
          <a:lstStyle/>
          <a:p>
            <a:pPr eaLnBrk="1" hangingPunct="1"/>
            <a:endParaRPr lang="en-US" dirty="0"/>
          </a:p>
        </p:txBody>
      </p:sp>
    </p:spTree>
    <p:extLst>
      <p:ext uri="{BB962C8B-B14F-4D97-AF65-F5344CB8AC3E}">
        <p14:creationId xmlns:p14="http://schemas.microsoft.com/office/powerpoint/2010/main" val="1536232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19205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1720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762076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80461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24342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265814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562347-8D9B-49B3-9E55-9CCB0DD3690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12FA8FD-8AA0-41E4-AC00-97378E7D62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BB11282-D93E-4F06-B825-CAC9C50F0A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D969426E-C8AA-4427-8502-C4BA5C3A898A}"/>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820C9236-3B30-4456-86AA-81BB17F39B9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AA9ED2D-33F6-4D0D-846C-C601007EB4E4}"/>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775045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1F2F4B-2126-47C8-80D7-031BAE7D40D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1094764-1B33-4343-B57B-ABFA68C4F6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CD95E3C-DAE5-4CA4-B525-6E72B47FBC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407E90E-10C8-4197-97F3-28B942D34930}"/>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79E517FB-88EA-4733-A2CC-5C10FFD2680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6AA9E29-9DD4-477A-AFE6-63AD819F11DC}"/>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2793449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490232-6306-4670-8BA7-186A619F81E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9F664A3-9663-4A62-B569-4AF6583C5E66}"/>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08476AB-AC8B-4FB2-AE52-54E878B5B22A}"/>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F9EE1EA6-FE93-459D-A6E7-01E8736166A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0B0F8E3-2EEF-424A-A8B8-6EE6F30F7C43}"/>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867825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3072D0E-5207-46CF-AD13-381844B6B96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B87C6ED-85D1-48A0-892B-57BF29091149}"/>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453CA5C-7FD1-40A8-943B-90EB5A651E84}"/>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85989951-CD4D-4082-8B17-0DCE48A7EDD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08425BF-3503-4874-B689-4700265F7E0E}"/>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30166590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64"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0" y="696733"/>
            <a:ext cx="11299196" cy="332063"/>
          </a:xfrm>
          <a:noFill/>
          <a:ln>
            <a:noFill/>
          </a:ln>
          <a:effectLst/>
        </p:spPr>
        <p:txBody>
          <a:bodyPr wrap="none" anchor="t">
            <a:noAutofit/>
          </a:bodyPr>
          <a:lstStyle>
            <a:lvl1pPr>
              <a:lnSpc>
                <a:spcPct val="100000"/>
              </a:lnSpc>
              <a:spcBef>
                <a:spcPts val="0"/>
              </a:spcBef>
              <a:defRPr lang="it-IT" sz="1401"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18883070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64" y="989556"/>
            <a:ext cx="6621001" cy="241076"/>
          </a:xfrm>
          <a:prstGeom prst="rect">
            <a:avLst/>
          </a:prstGeom>
        </p:spPr>
        <p:txBody>
          <a:bodyPr vert="horz" lIns="0" tIns="0" rIns="0" bIns="0"/>
          <a:lstStyle>
            <a:lvl1pPr marL="0" indent="0">
              <a:buNone/>
              <a:defRPr sz="1202" b="1" i="0" baseline="0">
                <a:solidFill>
                  <a:schemeClr val="bg1"/>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64" y="2417531"/>
            <a:ext cx="6621001" cy="482721"/>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62" y="2972538"/>
            <a:ext cx="6621001" cy="319942"/>
          </a:xfrm>
          <a:prstGeom prst="rect">
            <a:avLst/>
          </a:prstGeom>
        </p:spPr>
        <p:txBody>
          <a:bodyPr vert="horz" lIns="0" tIns="0" rIns="0" bIns="0"/>
          <a:lstStyle>
            <a:lvl1pPr marL="0" indent="0">
              <a:lnSpc>
                <a:spcPct val="70000"/>
              </a:lnSpc>
              <a:buNone/>
              <a:defRPr sz="1401" b="0" i="0" baseline="0">
                <a:solidFill>
                  <a:schemeClr val="bg1"/>
                </a:solidFill>
                <a:latin typeface="TIM Sans Medium" panose="02020503040602060503" pitchFamily="18"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64" y="1239682"/>
            <a:ext cx="6621001" cy="312555"/>
          </a:xfrm>
          <a:prstGeom prst="rect">
            <a:avLst/>
          </a:prstGeom>
        </p:spPr>
        <p:txBody>
          <a:bodyPr vert="horz" lIns="0" tIns="0" rIns="0" bIns="0"/>
          <a:lstStyle>
            <a:lvl1pPr marL="0" indent="0">
              <a:buNone/>
              <a:defRPr sz="1202"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64" y="1494148"/>
            <a:ext cx="6621001" cy="312555"/>
          </a:xfrm>
          <a:prstGeom prst="rect">
            <a:avLst/>
          </a:prstGeom>
        </p:spPr>
        <p:txBody>
          <a:bodyPr vert="horz" lIns="0" tIns="0" rIns="0" bIns="0"/>
          <a:lstStyle>
            <a:lvl1pPr marL="0" indent="0">
              <a:buNone/>
              <a:defRPr sz="1003"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2" y="4905149"/>
            <a:ext cx="5855947" cy="179997"/>
          </a:xfrm>
          <a:prstGeom prst="rect">
            <a:avLst/>
          </a:prstGeom>
        </p:spPr>
        <p:txBody>
          <a:bodyPr vert="horz" lIns="0" tIns="0" r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2" y="4725152"/>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4352228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52" y="989556"/>
            <a:ext cx="6621000" cy="241076"/>
          </a:xfrm>
          <a:prstGeom prst="rect">
            <a:avLst/>
          </a:prstGeom>
        </p:spPr>
        <p:txBody>
          <a:bodyPr vert="horz" lIns="0" tIns="0" rIns="0" bIns="0"/>
          <a:lstStyle>
            <a:lvl1pPr marL="0" indent="0">
              <a:buNone/>
              <a:defRPr sz="1200" b="1" i="0" baseline="0">
                <a:solidFill>
                  <a:schemeClr val="bg1"/>
                </a:solidFill>
                <a:latin typeface="TIM Sans" panose="00000500000000000000" pitchFamily="50"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52" y="2417524"/>
            <a:ext cx="6621000" cy="482721"/>
          </a:xfrm>
          <a:prstGeom prst="rect">
            <a:avLst/>
          </a:prstGeom>
        </p:spPr>
        <p:txBody>
          <a:bodyPr vert="horz" lIns="0" tIns="0" rIns="0" bIns="0" anchor="b" anchorCtr="0"/>
          <a:lstStyle>
            <a:lvl1pPr marL="0" marR="0" indent="0" algn="l" defTabSz="457200" rtl="0" eaLnBrk="1" fontAlgn="auto" latinLnBrk="0" hangingPunct="1">
              <a:lnSpc>
                <a:spcPct val="100000"/>
              </a:lnSpc>
              <a:spcBef>
                <a:spcPct val="0"/>
              </a:spcBef>
              <a:spcAft>
                <a:spcPts val="0"/>
              </a:spcAft>
              <a:buClrTx/>
              <a:buSzTx/>
              <a:buFontTx/>
              <a:buNone/>
              <a:tabLst/>
              <a:defRPr sz="2400"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51" y="2972538"/>
            <a:ext cx="6621000" cy="319942"/>
          </a:xfrm>
          <a:prstGeom prst="rect">
            <a:avLst/>
          </a:prstGeom>
        </p:spPr>
        <p:txBody>
          <a:bodyPr vert="horz" lIns="0" tIns="0" rIns="0" bIns="0"/>
          <a:lstStyle>
            <a:lvl1pPr marL="0" indent="0">
              <a:lnSpc>
                <a:spcPct val="70000"/>
              </a:lnSpc>
              <a:buNone/>
              <a:defRPr sz="1400" b="0" i="0" baseline="0">
                <a:solidFill>
                  <a:schemeClr val="bg1"/>
                </a:solidFill>
                <a:latin typeface="TIM Sans Medium" panose="02020503040602060503" pitchFamily="18"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52" y="1239675"/>
            <a:ext cx="6621000" cy="312555"/>
          </a:xfrm>
          <a:prstGeom prst="rect">
            <a:avLst/>
          </a:prstGeom>
        </p:spPr>
        <p:txBody>
          <a:bodyPr vert="horz" lIns="0" tIns="0" rIns="0" bIns="0"/>
          <a:lstStyle>
            <a:lvl1pPr marL="0" indent="0">
              <a:buNone/>
              <a:defRPr sz="12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52" y="1494141"/>
            <a:ext cx="6621000" cy="312555"/>
          </a:xfrm>
          <a:prstGeom prst="rect">
            <a:avLst/>
          </a:prstGeom>
        </p:spPr>
        <p:txBody>
          <a:bodyPr vert="horz" lIns="0" tIns="0" rIns="0" bIns="0"/>
          <a:lstStyle>
            <a:lvl1pPr marL="0" indent="0">
              <a:buNone/>
              <a:defRPr sz="10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1" y="4905142"/>
            <a:ext cx="5855947" cy="179997"/>
          </a:xfrm>
          <a:prstGeom prst="rect">
            <a:avLst/>
          </a:prstGeom>
        </p:spPr>
        <p:txBody>
          <a:bodyPr vert="horz" lIns="0" tIns="0" r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1" y="4725145"/>
            <a:ext cx="5855947" cy="179997"/>
          </a:xfrm>
          <a:prstGeom prst="rect">
            <a:avLst/>
          </a:prstGeom>
        </p:spPr>
        <p:txBody>
          <a:bodyPr vert="horz" lIns="0" t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993152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51"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1" y="696733"/>
            <a:ext cx="11299196" cy="332063"/>
          </a:xfrm>
          <a:noFill/>
          <a:ln>
            <a:noFill/>
          </a:ln>
          <a:effectLst/>
        </p:spPr>
        <p:txBody>
          <a:bodyPr wrap="none" anchor="t">
            <a:noAutofit/>
          </a:bodyPr>
          <a:lstStyle>
            <a:lvl1pPr>
              <a:lnSpc>
                <a:spcPct val="100000"/>
              </a:lnSpc>
              <a:spcBef>
                <a:spcPts val="0"/>
              </a:spcBef>
              <a:defRPr lang="it-IT" sz="1400"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39853256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89AA80-BD83-4AD2-AE57-7E981419961D}"/>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B2D295EC-1387-420B-BBF6-05A8675422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9E2DD8E-804C-4A78-86A7-838F89416C56}"/>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0170064C-6E2A-4831-A264-BD7FC230791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4C48A54-1088-47AE-96B3-DB00324D0C23}"/>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198415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720008-EAB3-4C69-83C0-A8838722F47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DB9B97E-8CF2-444F-8942-18807BA28148}"/>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B0CFDE3-4378-42EF-9373-F86D7263DFFC}"/>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89840720-2C01-4FDA-9C6D-BB82B109F3D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222A5E1-CDD5-48C9-BE9F-A8A7E56DF4A1}"/>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356201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a:xfrm>
            <a:off x="609600" y="6356359"/>
            <a:ext cx="2844800" cy="365125"/>
          </a:xfrm>
          <a:prstGeom prst="rect">
            <a:avLst/>
          </a:prstGeom>
        </p:spPr>
        <p:txBody>
          <a:bodyPr/>
          <a:lstStyle>
            <a:lvl1pPr>
              <a:defRPr/>
            </a:lvl1pPr>
          </a:lstStyle>
          <a:p>
            <a:pPr>
              <a:defRPr/>
            </a:pPr>
            <a:endParaRPr lang="it-IT" dirty="0">
              <a:solidFill>
                <a:srgbClr val="000000"/>
              </a:solidFill>
              <a:latin typeface="Arial" charset="0"/>
            </a:endParaRPr>
          </a:p>
        </p:txBody>
      </p:sp>
      <p:sp>
        <p:nvSpPr>
          <p:cNvPr id="3" name="Segnaposto piè di pagina 4"/>
          <p:cNvSpPr>
            <a:spLocks noGrp="1"/>
          </p:cNvSpPr>
          <p:nvPr>
            <p:ph type="ftr" sz="quarter" idx="11"/>
          </p:nvPr>
        </p:nvSpPr>
        <p:spPr>
          <a:xfrm>
            <a:off x="4165600" y="6356359"/>
            <a:ext cx="3860800" cy="365125"/>
          </a:xfrm>
          <a:prstGeom prst="rect">
            <a:avLst/>
          </a:prstGeom>
        </p:spPr>
        <p:txBody>
          <a:bodyPr/>
          <a:lstStyle>
            <a:lvl1pPr>
              <a:defRPr/>
            </a:lvl1pPr>
          </a:lstStyle>
          <a:p>
            <a:pPr>
              <a:defRPr/>
            </a:pPr>
            <a:endParaRPr lang="it-IT" dirty="0">
              <a:solidFill>
                <a:srgbClr val="000000"/>
              </a:solidFill>
              <a:latin typeface="Arial" charset="0"/>
            </a:endParaRPr>
          </a:p>
        </p:txBody>
      </p:sp>
      <p:sp>
        <p:nvSpPr>
          <p:cNvPr id="4" name="Segnaposto numero diapositiva 5"/>
          <p:cNvSpPr>
            <a:spLocks noGrp="1"/>
          </p:cNvSpPr>
          <p:nvPr>
            <p:ph type="sldNum" sz="quarter" idx="12"/>
          </p:nvPr>
        </p:nvSpPr>
        <p:spPr>
          <a:xfrm>
            <a:off x="10416319" y="6377215"/>
            <a:ext cx="1536332" cy="331108"/>
          </a:xfrm>
          <a:prstGeom prst="rect">
            <a:avLst/>
          </a:prstGeom>
        </p:spPr>
        <p:txBody>
          <a:bodyPr/>
          <a:lstStyle>
            <a:lvl1pPr algn="r">
              <a:defRPr sz="1400"/>
            </a:lvl1pPr>
          </a:lstStyle>
          <a:p>
            <a:pPr defTabSz="457200" fontAlgn="base">
              <a:spcBef>
                <a:spcPct val="0"/>
              </a:spcBef>
              <a:spcAft>
                <a:spcPct val="0"/>
              </a:spcAft>
              <a:defRPr/>
            </a:pPr>
            <a:fld id="{4E666A01-279F-42E0-99DE-F5336A034D24}" type="slidenum">
              <a:rPr lang="it-IT" smtClean="0">
                <a:solidFill>
                  <a:srgbClr val="000000"/>
                </a:solidFill>
              </a:rPr>
              <a:pPr defTabSz="457200" fontAlgn="base">
                <a:spcBef>
                  <a:spcPct val="0"/>
                </a:spcBef>
                <a:spcAft>
                  <a:spcPct val="0"/>
                </a:spcAft>
                <a:defRPr/>
              </a:pPr>
              <a:t>‹N›</a:t>
            </a:fld>
            <a:endParaRPr lang="it-IT">
              <a:solidFill>
                <a:srgbClr val="000000"/>
              </a:solidFill>
            </a:endParaRPr>
          </a:p>
        </p:txBody>
      </p:sp>
    </p:spTree>
    <p:extLst>
      <p:ext uri="{BB962C8B-B14F-4D97-AF65-F5344CB8AC3E}">
        <p14:creationId xmlns:p14="http://schemas.microsoft.com/office/powerpoint/2010/main" val="14217066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52A533-F015-4C84-87AA-409C75AD320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F2CFC8B-D088-4AD2-850F-940E921133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ACC125A2-4BE6-492A-B597-5915B0EA6D6F}"/>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8016B8FF-0410-4051-82DD-A5246398D34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9CCEA2-BC39-49B4-9588-F92656884178}"/>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0126597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CFF33A-BDA6-4E90-A0FC-CBC3169AB2E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582FA54-48CE-498D-AF33-4FFB855345BB}"/>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638AD95-1459-478E-850E-B25C2C0063E4}"/>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8F8D8A0-F4C9-40B3-A51B-79F0EC0A499A}"/>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EC6DA74E-0526-44E8-A34B-F98F1BCAB12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B0F76B6-C3CA-43A5-9606-B38CCB729C7F}"/>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7659638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989BCD-33B7-4F52-9EB6-8B01F22D238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6FF931B-A194-4994-8532-F6C69C8B1F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DA7C07AB-F857-47B0-A0FD-526D15161779}"/>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561FF91-B17C-482D-991B-6BBE026F1B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E95DF2C5-71C4-441A-89CA-4F2D9B6DA11F}"/>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B85304B4-B7C1-4F6A-97A0-55D8FB695FFE}"/>
              </a:ext>
            </a:extLst>
          </p:cNvPr>
          <p:cNvSpPr>
            <a:spLocks noGrp="1"/>
          </p:cNvSpPr>
          <p:nvPr>
            <p:ph type="dt" sz="half" idx="10"/>
          </p:nvPr>
        </p:nvSpPr>
        <p:spPr/>
        <p:txBody>
          <a:bodyPr/>
          <a:lstStyle/>
          <a:p>
            <a:endParaRPr lang="it-IT"/>
          </a:p>
        </p:txBody>
      </p:sp>
      <p:sp>
        <p:nvSpPr>
          <p:cNvPr id="8" name="Segnaposto piè di pagina 7">
            <a:extLst>
              <a:ext uri="{FF2B5EF4-FFF2-40B4-BE49-F238E27FC236}">
                <a16:creationId xmlns:a16="http://schemas.microsoft.com/office/drawing/2014/main" id="{F3309F10-176D-4636-A29C-6EA0EB0E33B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79AD64AF-7E93-4492-B56B-15ABA79FD2A5}"/>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9696736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306DD6-CEFB-498F-8E0A-B51248D0FEC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8B9EF93-6C5F-47D6-8938-90BBDC06EEA2}"/>
              </a:ext>
            </a:extLst>
          </p:cNvPr>
          <p:cNvSpPr>
            <a:spLocks noGrp="1"/>
          </p:cNvSpPr>
          <p:nvPr>
            <p:ph type="dt" sz="half" idx="10"/>
          </p:nvPr>
        </p:nvSpPr>
        <p:spPr/>
        <p:txBody>
          <a:bodyPr/>
          <a:lstStyle/>
          <a:p>
            <a:endParaRPr lang="it-IT"/>
          </a:p>
        </p:txBody>
      </p:sp>
      <p:sp>
        <p:nvSpPr>
          <p:cNvPr id="4" name="Segnaposto piè di pagina 3">
            <a:extLst>
              <a:ext uri="{FF2B5EF4-FFF2-40B4-BE49-F238E27FC236}">
                <a16:creationId xmlns:a16="http://schemas.microsoft.com/office/drawing/2014/main" id="{E8096567-C086-4BB0-8FE5-8502B9923785}"/>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B0E75AF-E98D-4444-8AD3-FF78C6F53800}"/>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4367529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392B1E2-4B97-4B42-A7BB-B2281E56DC29}"/>
              </a:ext>
            </a:extLst>
          </p:cNvPr>
          <p:cNvSpPr>
            <a:spLocks noGrp="1"/>
          </p:cNvSpPr>
          <p:nvPr>
            <p:ph type="dt" sz="half" idx="10"/>
          </p:nvPr>
        </p:nvSpPr>
        <p:spPr/>
        <p:txBody>
          <a:bodyPr/>
          <a:lstStyle/>
          <a:p>
            <a:endParaRPr lang="it-IT"/>
          </a:p>
        </p:txBody>
      </p:sp>
      <p:sp>
        <p:nvSpPr>
          <p:cNvPr id="3" name="Segnaposto piè di pagina 2">
            <a:extLst>
              <a:ext uri="{FF2B5EF4-FFF2-40B4-BE49-F238E27FC236}">
                <a16:creationId xmlns:a16="http://schemas.microsoft.com/office/drawing/2014/main" id="{7638E83D-82A2-421F-99E7-15350FB2BFF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07288ED-3FAA-4272-9058-A4E558A0A2F9}"/>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7835111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D395A1-FA4D-4903-97CE-AF72CA62116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6E6C18F-2D94-4098-B167-8D688B21EE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19417BB-F425-4ED1-B72E-0089AAED5B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FC4E98EC-16D5-43D4-B281-D7603888D4EB}"/>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F514A9FA-E7CF-4A9E-B971-D1877D5C139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096D700-ED98-4EC1-94E0-25705CD1ECF7}"/>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413561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336612-FC3A-44DC-ADB9-2FEAB859D85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D913DAFB-E295-41FF-BFAA-783E680F25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A5BDC4-85A8-45A6-ABF7-51A8B6B6B2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06B497C-15AB-40D3-8A61-77F6182EC945}"/>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9D90B6F4-D458-4307-807B-0C2AAE9A205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4C9A747-B806-4B20-B79F-9BCBE9BEC587}"/>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611926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02F748-7EDC-4B7A-859D-9CA45AC1880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E809F35-1FEA-41DA-97AB-42ED67B84EF5}"/>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1BB36A0-3FE8-4BA9-841E-21A8105D19AF}"/>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A2E4B2EE-BBEE-4EAC-8328-8010C7EB4B7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B01CD4-0119-4CA7-8EF6-B84BD1B4C5A0}"/>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4181396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E2FD53-5256-4DAB-A361-FB59116BD3D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E849BE7-CCE2-4F88-9373-72C235FB6DEA}"/>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84F0716-ED9B-41EC-9FE4-381865014DDD}"/>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A3775084-B4A0-46BA-9725-3C21A3AB838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35F8ECF-CBA9-4E1F-9D57-06BA2C8FE41E}"/>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513568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A414BD-69BA-4230-B262-A5DC621CA07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16DD919-A63A-452B-8B20-A1C6E91593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A5991582-5B35-49BE-BBE7-F2B95245720E}"/>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CD891D73-7A46-4321-A704-31257698B7D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B7352E5-C8B3-4EC7-9690-07F0FD4A224A}"/>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39480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D55793-2D15-4FE7-B75B-71438A2E061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7B9A1DD-D407-4A9F-B353-991F69BBA5AB}"/>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B3E8981-51DF-43A3-A06C-5AE61A0B6278}"/>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0073C1E3-348A-41DD-9871-2DCCB44289C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74CC644-0C89-4C6D-B29E-69985AA99EA1}"/>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22022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844CB8-F70F-4C2F-A100-92B4F46BFF55}"/>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0D44E061-9153-4D65-827D-358DD6664F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13B98988-44F4-4F61-9BDA-45F3397577A8}"/>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0FF65389-86B4-4EF5-AC2A-A98FCC8BE75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CA86C07-C493-416A-ABFD-C7964A312EF7}"/>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41994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080886-1C5C-4B63-9519-65C6D6ACA1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9139EA4-2C6C-4D14-868E-C29876923619}"/>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57CF2C0-1BC6-4B69-BF87-5E225EE7F75B}"/>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5968562-600D-4C50-A4B7-E34B219F5310}"/>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E6BAF8E7-6A26-4075-A936-9E8FAB27B5B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9F607FA-4654-4DD7-ADE0-FB38D8D9C847}"/>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699416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054620-8D76-4539-A9A0-7F67809395E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BE4CC1C-4C02-42E7-801A-B59685A571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2970709C-204E-44D9-B40D-40F00506EBBE}"/>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B8FC210-D6FF-45CF-8B25-F8E0FB468A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6F4BE666-819D-48E5-8319-6F0E45D6DF6E}"/>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90AD94F-261C-42AD-8295-695C47C00EF4}"/>
              </a:ext>
            </a:extLst>
          </p:cNvPr>
          <p:cNvSpPr>
            <a:spLocks noGrp="1"/>
          </p:cNvSpPr>
          <p:nvPr>
            <p:ph type="dt" sz="half" idx="10"/>
          </p:nvPr>
        </p:nvSpPr>
        <p:spPr/>
        <p:txBody>
          <a:bodyPr/>
          <a:lstStyle/>
          <a:p>
            <a:endParaRPr lang="it-IT"/>
          </a:p>
        </p:txBody>
      </p:sp>
      <p:sp>
        <p:nvSpPr>
          <p:cNvPr id="8" name="Segnaposto piè di pagina 7">
            <a:extLst>
              <a:ext uri="{FF2B5EF4-FFF2-40B4-BE49-F238E27FC236}">
                <a16:creationId xmlns:a16="http://schemas.microsoft.com/office/drawing/2014/main" id="{DD107FC0-08C1-4349-A1D5-4592264FB7F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5D6983C6-9C0B-4A46-A4F9-2FB9A5AF65D8}"/>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80092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F7344A-47EA-4ACB-80D1-B8C6D12F31F3}"/>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414D20B-16FC-4B5B-8C59-A34B04161A37}"/>
              </a:ext>
            </a:extLst>
          </p:cNvPr>
          <p:cNvSpPr>
            <a:spLocks noGrp="1"/>
          </p:cNvSpPr>
          <p:nvPr>
            <p:ph type="dt" sz="half" idx="10"/>
          </p:nvPr>
        </p:nvSpPr>
        <p:spPr/>
        <p:txBody>
          <a:bodyPr/>
          <a:lstStyle/>
          <a:p>
            <a:endParaRPr lang="it-IT"/>
          </a:p>
        </p:txBody>
      </p:sp>
      <p:sp>
        <p:nvSpPr>
          <p:cNvPr id="4" name="Segnaposto piè di pagina 3">
            <a:extLst>
              <a:ext uri="{FF2B5EF4-FFF2-40B4-BE49-F238E27FC236}">
                <a16:creationId xmlns:a16="http://schemas.microsoft.com/office/drawing/2014/main" id="{D6FE2DE4-932D-4CD0-AD44-327CF470C3E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1B14820-9DB2-4517-976E-91AC5EA64DC4}"/>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547190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12F2007-8F18-4033-B3B7-05A719C03BFB}"/>
              </a:ext>
            </a:extLst>
          </p:cNvPr>
          <p:cNvSpPr>
            <a:spLocks noGrp="1"/>
          </p:cNvSpPr>
          <p:nvPr>
            <p:ph type="dt" sz="half" idx="10"/>
          </p:nvPr>
        </p:nvSpPr>
        <p:spPr/>
        <p:txBody>
          <a:bodyPr/>
          <a:lstStyle/>
          <a:p>
            <a:endParaRPr lang="it-IT"/>
          </a:p>
        </p:txBody>
      </p:sp>
      <p:sp>
        <p:nvSpPr>
          <p:cNvPr id="3" name="Segnaposto piè di pagina 2">
            <a:extLst>
              <a:ext uri="{FF2B5EF4-FFF2-40B4-BE49-F238E27FC236}">
                <a16:creationId xmlns:a16="http://schemas.microsoft.com/office/drawing/2014/main" id="{28D9ADCB-60F0-4B61-9B2E-802CC0F3D62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C62C1CB-A281-437C-8CED-AAAB6A0A3DA9}"/>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4323522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6.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7.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709156"/>
      </p:ext>
    </p:extLst>
  </p:cSld>
  <p:clrMap bg1="lt1" tx1="dk1" bg2="lt2" tx2="dk2" accent1="accent1" accent2="accent2" accent3="accent3" accent4="accent4" accent5="accent5" accent6="accent6" hlink="hlink" folHlink="folHlink"/>
  <p:sldLayoutIdLst>
    <p:sldLayoutId id="2147483718" r:id="rId1"/>
    <p:sldLayoutId id="2147483769" r:id="rId2"/>
  </p:sldLayoutIdLst>
  <p:hf sldNum="0" hdr="0" dt="0"/>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726" userDrawn="1">
          <p15:clr>
            <a:srgbClr val="F26B43"/>
          </p15:clr>
        </p15:guide>
        <p15:guide id="3" pos="325" userDrawn="1">
          <p15:clr>
            <a:srgbClr val="F26B43"/>
          </p15:clr>
        </p15:guide>
        <p15:guide id="4" pos="367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85BCB6A-8297-4FE0-A912-4F61C458C7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2D1E53B-A200-47E1-B758-4ACAD7F901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49953F8-A580-46E2-9EB7-575A5361D1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it-IT"/>
          </a:p>
        </p:txBody>
      </p:sp>
      <p:sp>
        <p:nvSpPr>
          <p:cNvPr id="5" name="Segnaposto piè di pagina 4">
            <a:extLst>
              <a:ext uri="{FF2B5EF4-FFF2-40B4-BE49-F238E27FC236}">
                <a16:creationId xmlns:a16="http://schemas.microsoft.com/office/drawing/2014/main" id="{3706E181-5583-435A-8961-E42AC868A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7" name="CasellaDiTesto 10">
            <a:extLst>
              <a:ext uri="{FF2B5EF4-FFF2-40B4-BE49-F238E27FC236}">
                <a16:creationId xmlns:a16="http://schemas.microsoft.com/office/drawing/2014/main" id="{4B1157DD-2E69-4240-869F-498238D6BAE8}"/>
              </a:ext>
            </a:extLst>
          </p:cNvPr>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143816183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62"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2"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14"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3406320469"/>
      </p:ext>
    </p:extLst>
  </p:cSld>
  <p:clrMap bg1="lt1" tx1="dk1" bg2="lt2" tx2="dk2" accent1="accent1" accent2="accent2" accent3="accent3" accent4="accent4" accent5="accent5" accent6="accent6" hlink="hlink" folHlink="folHlink"/>
  <p:sldLayoutIdLst>
    <p:sldLayoutId id="2147483729" r:id="rId1"/>
  </p:sldLayoutIdLst>
  <p:hf sldNum="0" hdr="0" dt="0"/>
  <p:txStyles>
    <p:titleStyle>
      <a:lvl1pPr algn="l" defTabSz="685863" rtl="0" eaLnBrk="1" latinLnBrk="0" hangingPunct="1">
        <a:lnSpc>
          <a:spcPct val="90000"/>
        </a:lnSpc>
        <a:spcBef>
          <a:spcPct val="0"/>
        </a:spcBef>
        <a:buNone/>
        <a:defRPr sz="2199" b="1" kern="1200">
          <a:solidFill>
            <a:schemeClr val="accent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asellaDiTesto 10">
            <a:extLst>
              <a:ext uri="{FF2B5EF4-FFF2-40B4-BE49-F238E27FC236}">
                <a16:creationId xmlns:a16="http://schemas.microsoft.com/office/drawing/2014/main" id="{034F6385-C8FB-4359-B51F-06F3ACF1B139}"/>
              </a:ext>
            </a:extLst>
          </p:cNvPr>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3036188774"/>
      </p:ext>
    </p:extLst>
  </p:cSld>
  <p:clrMap bg1="lt1" tx1="dk1" bg2="lt2" tx2="dk2" accent1="accent1" accent2="accent2" accent3="accent3" accent4="accent4" accent5="accent5" accent6="accent6" hlink="hlink" folHlink="folHlink"/>
  <p:sldLayoutIdLst>
    <p:sldLayoutId id="2147483734" r:id="rId1"/>
  </p:sldLayoutIdLst>
  <p:hf sldNum="0" hdr="0" dt="0"/>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asellaDiTesto 10">
            <a:extLst>
              <a:ext uri="{FF2B5EF4-FFF2-40B4-BE49-F238E27FC236}">
                <a16:creationId xmlns:a16="http://schemas.microsoft.com/office/drawing/2014/main" id="{9EFE7329-2768-49A2-880E-62E8043D6EAA}"/>
              </a:ext>
            </a:extLst>
          </p:cNvPr>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527404396"/>
      </p:ext>
    </p:extLst>
  </p:cSld>
  <p:clrMap bg1="lt1" tx1="dk1" bg2="lt2" tx2="dk2" accent1="accent1" accent2="accent2" accent3="accent3" accent4="accent4" accent5="accent5" accent6="accent6" hlink="hlink" folHlink="folHlink"/>
  <p:sldLayoutIdLst>
    <p:sldLayoutId id="2147483738" r:id="rId1"/>
  </p:sldLayoutIdLst>
  <p:hf sldNum="0" hdr="0" dt="0"/>
  <p:txStyles>
    <p:titleStyle>
      <a:lvl1pPr algn="l" defTabSz="685800" rtl="0" eaLnBrk="1" latinLnBrk="0" hangingPunct="1">
        <a:lnSpc>
          <a:spcPct val="90000"/>
        </a:lnSpc>
        <a:spcBef>
          <a:spcPct val="0"/>
        </a:spcBef>
        <a:buNone/>
        <a:defRPr sz="2200" b="1" kern="1200">
          <a:solidFill>
            <a:schemeClr val="tx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50"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3"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01"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373601026"/>
      </p:ext>
    </p:extLst>
  </p:cSld>
  <p:clrMap bg1="lt1" tx1="dk1" bg2="lt2" tx2="dk2" accent1="accent1" accent2="accent2" accent3="accent3" accent4="accent4" accent5="accent5" accent6="accent6" hlink="hlink" folHlink="folHlink"/>
  <p:sldLayoutIdLst>
    <p:sldLayoutId id="2147483740" r:id="rId1"/>
  </p:sldLayoutIdLst>
  <p:hf sldNum="0" hdr="0" dt="0"/>
  <p:txStyles>
    <p:title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1F0813C-C9BE-4321-BB3E-77B63C157F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AAAAA8D-14E1-4A0D-A7F7-9DF01E9E1F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3CC37D1-BA53-4C88-8659-55C2149FBF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it-IT"/>
          </a:p>
        </p:txBody>
      </p:sp>
      <p:sp>
        <p:nvSpPr>
          <p:cNvPr id="5" name="Segnaposto piè di pagina 4">
            <a:extLst>
              <a:ext uri="{FF2B5EF4-FFF2-40B4-BE49-F238E27FC236}">
                <a16:creationId xmlns:a16="http://schemas.microsoft.com/office/drawing/2014/main" id="{71B11525-376D-4A20-BFD5-C1A23A1861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7" name="CasellaDiTesto 10">
            <a:extLst>
              <a:ext uri="{FF2B5EF4-FFF2-40B4-BE49-F238E27FC236}">
                <a16:creationId xmlns:a16="http://schemas.microsoft.com/office/drawing/2014/main" id="{E3B735D0-B90B-4AD5-9E86-4D80BB224F48}"/>
              </a:ext>
            </a:extLst>
          </p:cNvPr>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60909586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olo 2">
            <a:extLst>
              <a:ext uri="{FF2B5EF4-FFF2-40B4-BE49-F238E27FC236}">
                <a16:creationId xmlns:a16="http://schemas.microsoft.com/office/drawing/2014/main" id="{4EDDF656-5B4A-49DF-95CA-0DAFA29F7472}"/>
              </a:ext>
            </a:extLst>
          </p:cNvPr>
          <p:cNvSpPr>
            <a:spLocks noGrp="1"/>
          </p:cNvSpPr>
          <p:nvPr>
            <p:ph type="title"/>
          </p:nvPr>
        </p:nvSpPr>
        <p:spPr>
          <a:xfrm>
            <a:off x="4560427" y="3682597"/>
            <a:ext cx="6951406" cy="2319954"/>
          </a:xfrm>
        </p:spPr>
        <p:txBody>
          <a:bodyPr/>
          <a:lstStyle/>
          <a:p>
            <a:br>
              <a:rPr lang="it-IT" dirty="0">
                <a:solidFill>
                  <a:schemeClr val="tx1"/>
                </a:solidFill>
              </a:rPr>
            </a:br>
            <a:br>
              <a:rPr lang="it-IT" dirty="0">
                <a:solidFill>
                  <a:schemeClr val="tx1"/>
                </a:solidFill>
              </a:rPr>
            </a:br>
            <a:br>
              <a:rPr lang="it-IT" dirty="0">
                <a:solidFill>
                  <a:schemeClr val="tx1"/>
                </a:solidFill>
              </a:rPr>
            </a:br>
            <a:br>
              <a:rPr lang="it-IT" dirty="0">
                <a:solidFill>
                  <a:schemeClr val="tx1"/>
                </a:solidFill>
              </a:rPr>
            </a:br>
            <a:r>
              <a:rPr lang="it-IT" dirty="0">
                <a:solidFill>
                  <a:srgbClr val="FF0000"/>
                </a:solidFill>
              </a:rPr>
              <a:t>24 novembre 2022</a:t>
            </a:r>
            <a:br>
              <a:rPr lang="it-IT" sz="2400" b="0" dirty="0">
                <a:solidFill>
                  <a:srgbClr val="002060"/>
                </a:solidFill>
              </a:rPr>
            </a:br>
            <a:br>
              <a:rPr lang="it-IT" dirty="0">
                <a:solidFill>
                  <a:schemeClr val="tx1"/>
                </a:solidFill>
              </a:rPr>
            </a:br>
            <a:br>
              <a:rPr lang="it-IT" dirty="0">
                <a:solidFill>
                  <a:schemeClr val="tx1"/>
                </a:solidFill>
              </a:rPr>
            </a:br>
            <a:br>
              <a:rPr lang="it-IT" dirty="0">
                <a:solidFill>
                  <a:schemeClr val="tx1"/>
                </a:solidFill>
              </a:rPr>
            </a:br>
            <a:r>
              <a:rPr lang="it-IT" dirty="0">
                <a:solidFill>
                  <a:srgbClr val="FF0000"/>
                </a:solidFill>
              </a:rPr>
              <a:t>DELIBERA N. 103/21/CIR</a:t>
            </a:r>
            <a:br>
              <a:rPr lang="it-IT" dirty="0">
                <a:solidFill>
                  <a:srgbClr val="FF0000"/>
                </a:solidFill>
              </a:rPr>
            </a:br>
            <a:r>
              <a:rPr lang="it-IT" dirty="0">
                <a:solidFill>
                  <a:srgbClr val="FF0000"/>
                </a:solidFill>
              </a:rPr>
              <a:t>Integrazioni e modifiche alla procedura di </a:t>
            </a:r>
            <a:br>
              <a:rPr lang="it-IT" dirty="0">
                <a:solidFill>
                  <a:srgbClr val="FF0000"/>
                </a:solidFill>
              </a:rPr>
            </a:br>
            <a:r>
              <a:rPr lang="it-IT" dirty="0">
                <a:solidFill>
                  <a:srgbClr val="FF0000"/>
                </a:solidFill>
              </a:rPr>
              <a:t>Number Portability delle </a:t>
            </a:r>
            <a:br>
              <a:rPr lang="it-IT" dirty="0">
                <a:solidFill>
                  <a:srgbClr val="FF0000"/>
                </a:solidFill>
              </a:rPr>
            </a:br>
            <a:r>
              <a:rPr lang="it-IT" dirty="0">
                <a:solidFill>
                  <a:srgbClr val="FF0000"/>
                </a:solidFill>
              </a:rPr>
              <a:t>Numerazioni Non geografiche</a:t>
            </a:r>
            <a:br>
              <a:rPr lang="it-IT" dirty="0">
                <a:solidFill>
                  <a:srgbClr val="FF0000"/>
                </a:solidFill>
              </a:rPr>
            </a:br>
            <a:br>
              <a:rPr lang="it-IT" dirty="0">
                <a:solidFill>
                  <a:srgbClr val="FF0000"/>
                </a:solidFill>
              </a:rPr>
            </a:br>
            <a:r>
              <a:rPr lang="it-IT" dirty="0">
                <a:solidFill>
                  <a:srgbClr val="FF0000"/>
                </a:solidFill>
              </a:rPr>
              <a:t>Tavolo tecnico con gli Operatori</a:t>
            </a:r>
            <a:br>
              <a:rPr lang="it-IT" dirty="0">
                <a:solidFill>
                  <a:srgbClr val="FF0000"/>
                </a:solidFill>
              </a:rPr>
            </a:br>
            <a:br>
              <a:rPr lang="it-IT" dirty="0">
                <a:solidFill>
                  <a:srgbClr val="FF0000"/>
                </a:solidFill>
              </a:rPr>
            </a:br>
            <a:r>
              <a:rPr lang="it-IT" dirty="0">
                <a:solidFill>
                  <a:srgbClr val="FF0000"/>
                </a:solidFill>
              </a:rPr>
              <a:t>Allegato 5 </a:t>
            </a:r>
            <a:br>
              <a:rPr lang="it-IT" dirty="0">
                <a:solidFill>
                  <a:srgbClr val="FF0000"/>
                </a:solidFill>
              </a:rPr>
            </a:br>
            <a:r>
              <a:rPr lang="it-IT" dirty="0">
                <a:solidFill>
                  <a:srgbClr val="FF0000"/>
                </a:solidFill>
              </a:rPr>
              <a:t>Punti  aperti e chiusi</a:t>
            </a:r>
            <a:endParaRPr lang="it-IT" sz="2000" dirty="0">
              <a:solidFill>
                <a:srgbClr val="FF0000"/>
              </a:solidFill>
            </a:endParaRPr>
          </a:p>
        </p:txBody>
      </p:sp>
    </p:spTree>
    <p:extLst>
      <p:ext uri="{BB962C8B-B14F-4D97-AF65-F5344CB8AC3E}">
        <p14:creationId xmlns:p14="http://schemas.microsoft.com/office/powerpoint/2010/main" val="1095687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olo 1">
            <a:extLst>
              <a:ext uri="{FF2B5EF4-FFF2-40B4-BE49-F238E27FC236}">
                <a16:creationId xmlns:a16="http://schemas.microsoft.com/office/drawing/2014/main" id="{ECCDE192-CA17-412F-969D-524CD8E0A4D8}"/>
              </a:ext>
            </a:extLst>
          </p:cNvPr>
          <p:cNvSpPr txBox="1">
            <a:spLocks/>
          </p:cNvSpPr>
          <p:nvPr/>
        </p:nvSpPr>
        <p:spPr>
          <a:xfrm>
            <a:off x="412751" y="360363"/>
            <a:ext cx="11279717" cy="355600"/>
          </a:xfrm>
          <a:prstGeom prst="rect">
            <a:avLst/>
          </a:prstGeom>
        </p:spPr>
        <p:txBody>
          <a:bodyPr/>
          <a:lstStyle>
            <a:lvl1pPr algn="l" defTabSz="685800" rtl="0" eaLnBrk="1" latinLnBrk="0" hangingPunct="1">
              <a:lnSpc>
                <a:spcPct val="90000"/>
              </a:lnSpc>
              <a:spcBef>
                <a:spcPct val="0"/>
              </a:spcBef>
              <a:buNone/>
              <a:defRPr sz="2200" b="0" kern="1200">
                <a:solidFill>
                  <a:schemeClr val="accent2"/>
                </a:solidFill>
                <a:latin typeface="TIM Sans Medium" panose="02020503040602060503" pitchFamily="18" charset="0"/>
                <a:ea typeface="+mj-ea"/>
                <a:cs typeface="+mj-cs"/>
              </a:defRPr>
            </a:lvl1pPr>
          </a:lstStyle>
          <a:p>
            <a:r>
              <a:rPr lang="it-IT" b="1" dirty="0">
                <a:solidFill>
                  <a:srgbClr val="E0001A"/>
                </a:solidFill>
              </a:rPr>
              <a:t>Agenda 														</a:t>
            </a:r>
            <a:endParaRPr lang="it-IT" b="1" dirty="0"/>
          </a:p>
        </p:txBody>
      </p:sp>
      <p:sp>
        <p:nvSpPr>
          <p:cNvPr id="4" name="Freeform: Shape 108">
            <a:extLst>
              <a:ext uri="{FF2B5EF4-FFF2-40B4-BE49-F238E27FC236}">
                <a16:creationId xmlns:a16="http://schemas.microsoft.com/office/drawing/2014/main" id="{A961BB4E-1F59-41D8-AB1E-387C2B2471D6}"/>
              </a:ext>
            </a:extLst>
          </p:cNvPr>
          <p:cNvSpPr/>
          <p:nvPr/>
        </p:nvSpPr>
        <p:spPr>
          <a:xfrm>
            <a:off x="382865" y="1133887"/>
            <a:ext cx="1751842" cy="4580840"/>
          </a:xfrm>
          <a:custGeom>
            <a:avLst/>
            <a:gdLst>
              <a:gd name="connsiteX0" fmla="*/ 0 w 1716967"/>
              <a:gd name="connsiteY0" fmla="*/ 0 h 670999"/>
              <a:gd name="connsiteX1" fmla="*/ 1716967 w 1716967"/>
              <a:gd name="connsiteY1" fmla="*/ 0 h 670999"/>
              <a:gd name="connsiteX2" fmla="*/ 1549217 w 1716967"/>
              <a:gd name="connsiteY2" fmla="*/ 670999 h 670999"/>
              <a:gd name="connsiteX3" fmla="*/ 0 w 1716967"/>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1716967" h="670999">
                <a:moveTo>
                  <a:pt x="0" y="0"/>
                </a:moveTo>
                <a:lnTo>
                  <a:pt x="1716967" y="0"/>
                </a:lnTo>
                <a:lnTo>
                  <a:pt x="1549217" y="670999"/>
                </a:lnTo>
                <a:lnTo>
                  <a:pt x="0" y="670999"/>
                </a:lnTo>
                <a:close/>
              </a:path>
            </a:pathLst>
          </a:cu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en-US" sz="1632" dirty="0" err="1">
              <a:solidFill>
                <a:srgbClr val="000000"/>
              </a:solidFill>
              <a:latin typeface="TIM Sans"/>
            </a:endParaRPr>
          </a:p>
        </p:txBody>
      </p:sp>
      <p:sp>
        <p:nvSpPr>
          <p:cNvPr id="5" name="Freeform: Shape 125">
            <a:extLst>
              <a:ext uri="{FF2B5EF4-FFF2-40B4-BE49-F238E27FC236}">
                <a16:creationId xmlns:a16="http://schemas.microsoft.com/office/drawing/2014/main" id="{BB654936-9518-492D-84E7-5765F502D35E}"/>
              </a:ext>
            </a:extLst>
          </p:cNvPr>
          <p:cNvSpPr/>
          <p:nvPr/>
        </p:nvSpPr>
        <p:spPr>
          <a:xfrm>
            <a:off x="1971933" y="1133887"/>
            <a:ext cx="9720535" cy="4580838"/>
          </a:xfrm>
          <a:custGeom>
            <a:avLst/>
            <a:gdLst>
              <a:gd name="connsiteX0" fmla="*/ 167113 w 7163895"/>
              <a:gd name="connsiteY0" fmla="*/ 0 h 670999"/>
              <a:gd name="connsiteX1" fmla="*/ 7163895 w 7163895"/>
              <a:gd name="connsiteY1" fmla="*/ 0 h 670999"/>
              <a:gd name="connsiteX2" fmla="*/ 7163895 w 7163895"/>
              <a:gd name="connsiteY2" fmla="*/ 670999 h 670999"/>
              <a:gd name="connsiteX3" fmla="*/ 0 w 7163895"/>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7163895" h="670999">
                <a:moveTo>
                  <a:pt x="167113" y="0"/>
                </a:moveTo>
                <a:lnTo>
                  <a:pt x="7163895" y="0"/>
                </a:lnTo>
                <a:lnTo>
                  <a:pt x="7163895" y="670999"/>
                </a:lnTo>
                <a:lnTo>
                  <a:pt x="0" y="670999"/>
                </a:lnTo>
                <a:close/>
              </a:path>
            </a:pathLst>
          </a:custGeom>
          <a:solidFill>
            <a:schemeClr val="accent4">
              <a:lumMod val="90000"/>
              <a:lumOff val="1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en-US" sz="1632" dirty="0" err="1">
              <a:solidFill>
                <a:srgbClr val="000000"/>
              </a:solidFill>
              <a:latin typeface="TIM Sans"/>
            </a:endParaRPr>
          </a:p>
        </p:txBody>
      </p:sp>
      <p:sp>
        <p:nvSpPr>
          <p:cNvPr id="6" name="TextBox 94">
            <a:extLst>
              <a:ext uri="{FF2B5EF4-FFF2-40B4-BE49-F238E27FC236}">
                <a16:creationId xmlns:a16="http://schemas.microsoft.com/office/drawing/2014/main" id="{E3A7F233-8A81-4A04-9C4A-150495DADAD5}"/>
              </a:ext>
            </a:extLst>
          </p:cNvPr>
          <p:cNvSpPr txBox="1"/>
          <p:nvPr/>
        </p:nvSpPr>
        <p:spPr>
          <a:xfrm>
            <a:off x="2510850" y="1205798"/>
            <a:ext cx="7842518" cy="4185761"/>
          </a:xfrm>
          <a:prstGeom prst="rect">
            <a:avLst/>
          </a:prstGeom>
        </p:spPr>
        <p:txBody>
          <a:bodyPr vert="horz" wrap="square" lIns="0" tIns="0" rIns="0" bIns="0" rtlCol="0">
            <a:spAutoFit/>
          </a:bodyPr>
          <a:lstStyle>
            <a:defPPr>
              <a:defRPr lang="en-US"/>
            </a:defPPr>
            <a:lvl1pPr marL="0" lvl="0" indent="0" defTabSz="1218026" eaLnBrk="1" latinLnBrk="0" hangingPunct="1">
              <a:buClr>
                <a:schemeClr val="tx2"/>
              </a:buClr>
              <a:buSzPct val="100000"/>
              <a:defRPr baseline="0">
                <a:latin typeface="+mn-lt"/>
              </a:defRPr>
            </a:lvl1pPr>
            <a:lvl2pPr marL="0" marR="0" lvl="1" indent="0" defTabSz="1218026" eaLnBrk="1" latinLnBrk="0" hangingPunct="1">
              <a:lnSpc>
                <a:spcPct val="100000"/>
              </a:lnSpc>
              <a:spcBef>
                <a:spcPts val="3600"/>
              </a:spcBef>
              <a:buClr>
                <a:srgbClr val="FFD401"/>
              </a:buClr>
              <a:buSzPct val="125000"/>
              <a:buFont typeface="Arial" charset="0"/>
              <a:buNone/>
              <a:tabLst/>
              <a:defRPr sz="2300" b="1" baseline="0">
                <a:solidFill>
                  <a:srgbClr val="000000"/>
                </a:solidFill>
                <a:latin typeface="Calibri"/>
              </a:defRPr>
            </a:lvl2pPr>
            <a:lvl3pPr marL="457200" lvl="2" indent="-265176" defTabSz="1218026" eaLnBrk="1" latinLnBrk="0" hangingPunct="1">
              <a:buClr>
                <a:schemeClr val="tx2"/>
              </a:buClr>
              <a:buSzPct val="120000"/>
              <a:buFont typeface="Arial" charset="0"/>
              <a:buChar char="–"/>
              <a:defRPr baseline="0">
                <a:latin typeface="+mn-lt"/>
              </a:defRPr>
            </a:lvl3pPr>
            <a:lvl4pPr marL="612648" lvl="3" indent="-155448" defTabSz="1218026" eaLnBrk="1" latinLnBrk="0" hangingPunct="1">
              <a:buClr>
                <a:schemeClr val="tx2"/>
              </a:buClr>
              <a:buSzPct val="120000"/>
              <a:buFont typeface="Arial" charset="0"/>
              <a:buChar char="▫"/>
              <a:defRPr baseline="0">
                <a:latin typeface="+mn-lt"/>
              </a:defRPr>
            </a:lvl4pPr>
            <a:lvl5pPr marL="749808" lvl="4" indent="-128016" defTabSz="1218026" eaLnBrk="1" latinLnBrk="0" hangingPunct="1">
              <a:buClr>
                <a:schemeClr val="tx2"/>
              </a:buClr>
              <a:buSzPct val="89000"/>
              <a:buFont typeface="Arial" charset="0"/>
              <a:buChar char="-"/>
              <a:defRPr baseline="0">
                <a:latin typeface="+mn-lt"/>
              </a:defRPr>
            </a:lvl5pPr>
            <a:lvl6pPr marL="1020030" indent="-177089" defTabSz="1218026" fontAlgn="base">
              <a:spcBef>
                <a:spcPct val="0"/>
              </a:spcBef>
              <a:spcAft>
                <a:spcPct val="0"/>
              </a:spcAft>
              <a:buClr>
                <a:schemeClr val="tx2"/>
              </a:buClr>
              <a:buSzPct val="89000"/>
              <a:buFont typeface="Arial" charset="0"/>
              <a:buChar char="-"/>
              <a:defRPr sz="2176" baseline="0">
                <a:latin typeface="+mn-lt"/>
              </a:defRPr>
            </a:lvl6pPr>
            <a:lvl7pPr marL="1020030" indent="-177089" defTabSz="1218026" fontAlgn="base">
              <a:spcBef>
                <a:spcPct val="0"/>
              </a:spcBef>
              <a:spcAft>
                <a:spcPct val="0"/>
              </a:spcAft>
              <a:buClr>
                <a:schemeClr val="tx2"/>
              </a:buClr>
              <a:buSzPct val="89000"/>
              <a:buFont typeface="Arial" charset="0"/>
              <a:buChar char="-"/>
              <a:defRPr sz="2176" baseline="0">
                <a:latin typeface="+mn-lt"/>
              </a:defRPr>
            </a:lvl7pPr>
            <a:lvl8pPr marL="1020030" indent="-177089" defTabSz="1218026" fontAlgn="base">
              <a:spcBef>
                <a:spcPct val="0"/>
              </a:spcBef>
              <a:spcAft>
                <a:spcPct val="0"/>
              </a:spcAft>
              <a:buClr>
                <a:schemeClr val="tx2"/>
              </a:buClr>
              <a:buSzPct val="89000"/>
              <a:buFont typeface="Arial" charset="0"/>
              <a:buChar char="-"/>
              <a:defRPr sz="2176" baseline="0">
                <a:latin typeface="+mn-lt"/>
              </a:defRPr>
            </a:lvl8pPr>
            <a:lvl9pPr marL="1020030" indent="-177089" defTabSz="1218026" fontAlgn="base">
              <a:spcBef>
                <a:spcPct val="0"/>
              </a:spcBef>
              <a:spcAft>
                <a:spcPct val="0"/>
              </a:spcAft>
              <a:buClr>
                <a:schemeClr val="tx2"/>
              </a:buClr>
              <a:buSzPct val="89000"/>
              <a:buFont typeface="Arial" charset="0"/>
              <a:buChar char="-"/>
              <a:defRPr sz="2176" baseline="0">
                <a:latin typeface="+mn-lt"/>
              </a:defRPr>
            </a:lvl9pPr>
          </a:lstStyle>
          <a:p>
            <a:pPr lvl="1" defTabSz="1242752" fontAlgn="base">
              <a:spcBef>
                <a:spcPts val="600"/>
              </a:spcBef>
              <a:spcAft>
                <a:spcPct val="0"/>
              </a:spcAft>
              <a:buClr>
                <a:srgbClr val="FFFFFF"/>
              </a:buClr>
            </a:pPr>
            <a:r>
              <a:rPr lang="it-IT" sz="2000" dirty="0">
                <a:solidFill>
                  <a:schemeClr val="bg1"/>
                </a:solidFill>
              </a:rPr>
              <a:t> </a:t>
            </a:r>
            <a:endParaRPr lang="it-IT" sz="1200" dirty="0">
              <a:solidFill>
                <a:schemeClr val="bg1"/>
              </a:solidFill>
              <a:latin typeface="Calibri"/>
            </a:endParaRPr>
          </a:p>
          <a:p>
            <a:pPr marL="288000" indent="-285750">
              <a:spcBef>
                <a:spcPts val="600"/>
              </a:spcBef>
              <a:buClr>
                <a:srgbClr val="FFFFFF"/>
              </a:buClr>
              <a:buFont typeface="Arial" panose="020B0604020202020204" pitchFamily="34" charset="0"/>
              <a:buChar char="•"/>
            </a:pPr>
            <a:r>
              <a:rPr lang="it-IT" sz="1600" dirty="0">
                <a:solidFill>
                  <a:schemeClr val="bg1"/>
                </a:solidFill>
              </a:rPr>
              <a:t>Premessa </a:t>
            </a:r>
          </a:p>
          <a:p>
            <a:pPr marL="288000" indent="-285750">
              <a:spcBef>
                <a:spcPts val="600"/>
              </a:spcBef>
              <a:buClr>
                <a:srgbClr val="FFFFFF"/>
              </a:buClr>
              <a:buFont typeface="Arial" panose="020B0604020202020204" pitchFamily="34" charset="0"/>
              <a:buChar char="•"/>
            </a:pPr>
            <a:r>
              <a:rPr lang="it-IT" sz="1600" dirty="0">
                <a:solidFill>
                  <a:schemeClr val="bg1"/>
                </a:solidFill>
              </a:rPr>
              <a:t>Punti trattati</a:t>
            </a:r>
          </a:p>
          <a:p>
            <a:pPr marL="608013" lvl="1" indent="-342900">
              <a:spcBef>
                <a:spcPts val="600"/>
              </a:spcBef>
              <a:buClr>
                <a:srgbClr val="FFFFFF"/>
              </a:buClr>
              <a:buSzPct val="100000"/>
              <a:buAutoNum type="arabicPeriod"/>
            </a:pPr>
            <a:r>
              <a:rPr lang="it-IT" sz="1600" b="0" dirty="0">
                <a:solidFill>
                  <a:schemeClr val="bg1"/>
                </a:solidFill>
                <a:latin typeface="+mn-lt"/>
              </a:rPr>
              <a:t>Tempistiche per verifiche formali e tecniche</a:t>
            </a:r>
          </a:p>
          <a:p>
            <a:pPr marL="608013" lvl="1" indent="-342900">
              <a:spcBef>
                <a:spcPts val="600"/>
              </a:spcBef>
              <a:buClr>
                <a:srgbClr val="FFFFFF"/>
              </a:buClr>
              <a:buSzPct val="100000"/>
              <a:buAutoNum type="arabicPeriod"/>
            </a:pPr>
            <a:r>
              <a:rPr lang="it-IT" sz="1600" b="0" dirty="0">
                <a:solidFill>
                  <a:schemeClr val="bg1"/>
                </a:solidFill>
                <a:latin typeface="+mn-lt"/>
              </a:rPr>
              <a:t>Comunicazione rimodulazione  DAC e annullamento da </a:t>
            </a:r>
            <a:r>
              <a:rPr lang="it-IT" sz="1600" b="0" dirty="0" err="1">
                <a:solidFill>
                  <a:schemeClr val="bg1"/>
                </a:solidFill>
                <a:latin typeface="+mn-lt"/>
              </a:rPr>
              <a:t>Recipient</a:t>
            </a:r>
            <a:endParaRPr lang="it-IT" sz="1600" b="0" dirty="0">
              <a:solidFill>
                <a:schemeClr val="bg1"/>
              </a:solidFill>
              <a:latin typeface="+mn-lt"/>
            </a:endParaRPr>
          </a:p>
          <a:p>
            <a:pPr marL="608013" lvl="1" indent="-342900">
              <a:spcBef>
                <a:spcPts val="600"/>
              </a:spcBef>
              <a:buClr>
                <a:srgbClr val="FFFFFF"/>
              </a:buClr>
              <a:buSzPct val="100000"/>
              <a:buAutoNum type="arabicPeriod"/>
            </a:pPr>
            <a:r>
              <a:rPr lang="it-IT" sz="1600" b="0" dirty="0">
                <a:solidFill>
                  <a:schemeClr val="bg1"/>
                </a:solidFill>
                <a:latin typeface="+mn-lt"/>
              </a:rPr>
              <a:t>Comunicazione rimodulazione DAC da </a:t>
            </a:r>
            <a:r>
              <a:rPr lang="it-IT" sz="1600" b="0" dirty="0" err="1">
                <a:solidFill>
                  <a:schemeClr val="bg1"/>
                </a:solidFill>
                <a:latin typeface="+mn-lt"/>
              </a:rPr>
              <a:t>Donating</a:t>
            </a:r>
            <a:endParaRPr lang="it-IT" sz="1600" b="0" dirty="0">
              <a:solidFill>
                <a:schemeClr val="bg1"/>
              </a:solidFill>
              <a:latin typeface="+mn-lt"/>
            </a:endParaRPr>
          </a:p>
          <a:p>
            <a:pPr marL="608013" lvl="1" indent="-342900">
              <a:spcBef>
                <a:spcPts val="600"/>
              </a:spcBef>
              <a:buClr>
                <a:srgbClr val="FFFFFF"/>
              </a:buClr>
              <a:buSzPct val="100000"/>
              <a:buAutoNum type="arabicPeriod"/>
            </a:pPr>
            <a:r>
              <a:rPr lang="it-IT" sz="1600" b="0" dirty="0">
                <a:solidFill>
                  <a:schemeClr val="bg1"/>
                </a:solidFill>
                <a:latin typeface="+mn-lt"/>
              </a:rPr>
              <a:t>Finestre temporali diversificate a DAC</a:t>
            </a:r>
          </a:p>
          <a:p>
            <a:pPr marL="608013" lvl="1" indent="-342900">
              <a:spcBef>
                <a:spcPts val="600"/>
              </a:spcBef>
              <a:buClr>
                <a:srgbClr val="FFFFFF"/>
              </a:buClr>
              <a:buSzPct val="100000"/>
              <a:buAutoNum type="arabicPeriod"/>
            </a:pPr>
            <a:r>
              <a:rPr lang="it-IT" sz="1600" b="0" dirty="0">
                <a:solidFill>
                  <a:schemeClr val="bg1"/>
                </a:solidFill>
                <a:latin typeface="+mn-lt"/>
              </a:rPr>
              <a:t>Verifica anagrafica</a:t>
            </a:r>
          </a:p>
          <a:p>
            <a:pPr marL="608013" lvl="1" indent="-342900">
              <a:spcBef>
                <a:spcPts val="600"/>
              </a:spcBef>
              <a:buClr>
                <a:srgbClr val="FFFFFF"/>
              </a:buClr>
              <a:buSzPct val="100000"/>
              <a:buAutoNum type="arabicPeriod"/>
            </a:pPr>
            <a:r>
              <a:rPr lang="it-IT" sz="1600" b="0" dirty="0">
                <a:solidFill>
                  <a:schemeClr val="bg1"/>
                </a:solidFill>
                <a:latin typeface="+mn-lt"/>
              </a:rPr>
              <a:t>Invio </a:t>
            </a:r>
            <a:r>
              <a:rPr lang="it-IT" sz="1600" b="0" dirty="0" err="1">
                <a:solidFill>
                  <a:schemeClr val="bg1"/>
                </a:solidFill>
                <a:latin typeface="+mn-lt"/>
              </a:rPr>
              <a:t>Prenotifica</a:t>
            </a:r>
            <a:r>
              <a:rPr lang="it-IT" sz="1600" b="0" dirty="0">
                <a:solidFill>
                  <a:schemeClr val="bg1"/>
                </a:solidFill>
                <a:latin typeface="+mn-lt"/>
              </a:rPr>
              <a:t> dal </a:t>
            </a:r>
            <a:r>
              <a:rPr lang="it-IT" sz="1600" b="0" dirty="0" err="1">
                <a:solidFill>
                  <a:schemeClr val="bg1"/>
                </a:solidFill>
                <a:latin typeface="+mn-lt"/>
              </a:rPr>
              <a:t>Recipient</a:t>
            </a:r>
            <a:r>
              <a:rPr lang="it-IT" sz="1600" b="0" dirty="0">
                <a:solidFill>
                  <a:schemeClr val="bg1"/>
                </a:solidFill>
                <a:latin typeface="+mn-lt"/>
              </a:rPr>
              <a:t> a tutti gli operatori di rete Fissa e Mobile</a:t>
            </a:r>
          </a:p>
          <a:p>
            <a:pPr marL="608013" lvl="1" indent="-342900">
              <a:spcBef>
                <a:spcPts val="600"/>
              </a:spcBef>
              <a:buClr>
                <a:srgbClr val="FFFFFF"/>
              </a:buClr>
              <a:buSzPct val="100000"/>
              <a:buAutoNum type="arabicPeriod"/>
            </a:pPr>
            <a:r>
              <a:rPr lang="it-IT" sz="1600" b="0" dirty="0">
                <a:solidFill>
                  <a:schemeClr val="bg1"/>
                </a:solidFill>
                <a:latin typeface="+mn-lt"/>
              </a:rPr>
              <a:t>DAC per le numerazioni diverse da 800</a:t>
            </a:r>
          </a:p>
          <a:p>
            <a:pPr marL="608013" lvl="1" indent="-342900">
              <a:spcBef>
                <a:spcPts val="600"/>
              </a:spcBef>
              <a:buClr>
                <a:srgbClr val="FFFFFF"/>
              </a:buClr>
              <a:buSzPct val="100000"/>
              <a:buAutoNum type="arabicPeriod"/>
            </a:pPr>
            <a:r>
              <a:rPr lang="it-IT" sz="1600" b="0" dirty="0">
                <a:solidFill>
                  <a:schemeClr val="bg1"/>
                </a:solidFill>
                <a:latin typeface="+mn-lt"/>
              </a:rPr>
              <a:t>Scambio DB NNG portate</a:t>
            </a:r>
          </a:p>
          <a:p>
            <a:pPr marL="608013" lvl="1" indent="-342900">
              <a:spcBef>
                <a:spcPts val="600"/>
              </a:spcBef>
              <a:buClr>
                <a:srgbClr val="FFFFFF"/>
              </a:buClr>
              <a:buSzPct val="100000"/>
              <a:buAutoNum type="arabicPeriod"/>
            </a:pPr>
            <a:r>
              <a:rPr lang="it-IT" sz="1600" b="0" dirty="0">
                <a:solidFill>
                  <a:schemeClr val="bg1"/>
                </a:solidFill>
                <a:latin typeface="+mn-lt"/>
              </a:rPr>
              <a:t>Limitazione orario rimodulazione e annullamento a cura </a:t>
            </a:r>
            <a:r>
              <a:rPr lang="it-IT" sz="1600" b="0" dirty="0" err="1">
                <a:solidFill>
                  <a:schemeClr val="bg1"/>
                </a:solidFill>
                <a:latin typeface="+mn-lt"/>
              </a:rPr>
              <a:t>Recipient</a:t>
            </a:r>
            <a:endParaRPr lang="it-IT" sz="1600" b="0" dirty="0">
              <a:solidFill>
                <a:schemeClr val="bg1"/>
              </a:solidFill>
              <a:latin typeface="+mn-lt"/>
            </a:endParaRPr>
          </a:p>
          <a:p>
            <a:pPr marL="608013" lvl="1" indent="-342900">
              <a:spcBef>
                <a:spcPts val="600"/>
              </a:spcBef>
              <a:buClr>
                <a:srgbClr val="FFFFFF"/>
              </a:buClr>
              <a:buSzPct val="100000"/>
              <a:buAutoNum type="arabicPeriod"/>
            </a:pPr>
            <a:r>
              <a:rPr lang="it-IT" sz="1600" b="0" dirty="0">
                <a:solidFill>
                  <a:schemeClr val="bg1"/>
                </a:solidFill>
                <a:latin typeface="+mn-lt"/>
              </a:rPr>
              <a:t>Potenziamento NPTS</a:t>
            </a:r>
          </a:p>
        </p:txBody>
      </p:sp>
    </p:spTree>
    <p:extLst>
      <p:ext uri="{BB962C8B-B14F-4D97-AF65-F5344CB8AC3E}">
        <p14:creationId xmlns:p14="http://schemas.microsoft.com/office/powerpoint/2010/main" val="2466390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0AB45-C160-4BC2-8135-AE0AE3ECAFEC}"/>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Premessa</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5" name="CasellaDiTesto 4">
            <a:extLst>
              <a:ext uri="{FF2B5EF4-FFF2-40B4-BE49-F238E27FC236}">
                <a16:creationId xmlns:a16="http://schemas.microsoft.com/office/drawing/2014/main" id="{144F2EDB-F503-4F58-8380-91D829E27221}"/>
              </a:ext>
            </a:extLst>
          </p:cNvPr>
          <p:cNvSpPr txBox="1"/>
          <p:nvPr/>
        </p:nvSpPr>
        <p:spPr>
          <a:xfrm>
            <a:off x="383876" y="794863"/>
            <a:ext cx="11267016" cy="2362378"/>
          </a:xfrm>
          <a:prstGeom prst="rect">
            <a:avLst/>
          </a:prstGeom>
          <a:noFill/>
        </p:spPr>
        <p:txBody>
          <a:bodyPr wrap="square" rtlCol="0">
            <a:spAutoFit/>
          </a:bodyPr>
          <a:lstStyle/>
          <a:p>
            <a:pPr algn="just">
              <a:lnSpc>
                <a:spcPct val="150000"/>
              </a:lnSpc>
              <a:spcBef>
                <a:spcPts val="600"/>
              </a:spcBef>
              <a:spcAft>
                <a:spcPts val="600"/>
              </a:spcAft>
              <a:buSzPct val="100000"/>
              <a:buNone/>
            </a:pPr>
            <a:r>
              <a:rPr lang="it-IT" sz="1600" dirty="0">
                <a:latin typeface="TIM Sans" panose="02020503040602060503" pitchFamily="18" charset="0"/>
                <a:cs typeface="Segoe UI" pitchFamily="34" charset="0"/>
              </a:rPr>
              <a:t>Il presente documento riporta l’elenco dei punti chiusi, cioè i punti per i quali gli Operatori hanno trovato un accordo nel corso dei lavori del Tavolo Tecnico, ed i punti aperti.</a:t>
            </a:r>
          </a:p>
          <a:p>
            <a:pPr algn="just">
              <a:lnSpc>
                <a:spcPct val="150000"/>
              </a:lnSpc>
              <a:spcBef>
                <a:spcPts val="600"/>
              </a:spcBef>
              <a:spcAft>
                <a:spcPts val="600"/>
              </a:spcAft>
              <a:buSzPct val="100000"/>
              <a:buNone/>
            </a:pPr>
            <a:r>
              <a:rPr lang="it-IT" sz="1600" dirty="0">
                <a:latin typeface="TIM Sans" panose="02020503040602060503" pitchFamily="18" charset="0"/>
                <a:cs typeface="Segoe UI" pitchFamily="34" charset="0"/>
              </a:rPr>
              <a:t>Quanto definito nei punti chiusi è riportato negli Allegati 1, 2 e 3.</a:t>
            </a:r>
          </a:p>
          <a:p>
            <a:pPr algn="just">
              <a:lnSpc>
                <a:spcPct val="150000"/>
              </a:lnSpc>
              <a:spcBef>
                <a:spcPts val="600"/>
              </a:spcBef>
              <a:spcAft>
                <a:spcPts val="600"/>
              </a:spcAft>
              <a:buSzPct val="100000"/>
              <a:buNone/>
            </a:pPr>
            <a:endParaRPr lang="it-IT" sz="1600" dirty="0">
              <a:latin typeface="TIM Sans" panose="02020503040602060503" pitchFamily="18" charset="0"/>
              <a:cs typeface="Segoe UI" pitchFamily="34" charset="0"/>
            </a:endParaRPr>
          </a:p>
          <a:p>
            <a:pPr algn="just">
              <a:lnSpc>
                <a:spcPct val="150000"/>
              </a:lnSpc>
              <a:spcBef>
                <a:spcPts val="600"/>
              </a:spcBef>
            </a:pPr>
            <a:endParaRPr lang="it-IT" sz="1600" b="1" dirty="0">
              <a:solidFill>
                <a:srgbClr val="FF0000"/>
              </a:solidFill>
              <a:latin typeface="TIM Sans" panose="02020503040602060503" pitchFamily="18" charset="0"/>
              <a:cs typeface="Segoe UI" pitchFamily="34" charset="0"/>
            </a:endParaRPr>
          </a:p>
        </p:txBody>
      </p:sp>
    </p:spTree>
    <p:extLst>
      <p:ext uri="{BB962C8B-B14F-4D97-AF65-F5344CB8AC3E}">
        <p14:creationId xmlns:p14="http://schemas.microsoft.com/office/powerpoint/2010/main" val="1189258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10" name="Rettangolo 9">
            <a:extLst>
              <a:ext uri="{FF2B5EF4-FFF2-40B4-BE49-F238E27FC236}">
                <a16:creationId xmlns:a16="http://schemas.microsoft.com/office/drawing/2014/main" id="{2DB70D0A-F72D-4D7A-A978-29FEF8710657}"/>
              </a:ext>
            </a:extLst>
          </p:cNvPr>
          <p:cNvSpPr/>
          <p:nvPr/>
        </p:nvSpPr>
        <p:spPr>
          <a:xfrm>
            <a:off x="10067898" y="507172"/>
            <a:ext cx="1582994" cy="3588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Chiuso</a:t>
            </a:r>
          </a:p>
        </p:txBody>
      </p:sp>
      <p:graphicFrame>
        <p:nvGraphicFramePr>
          <p:cNvPr id="11" name="Tabella 6">
            <a:extLst>
              <a:ext uri="{FF2B5EF4-FFF2-40B4-BE49-F238E27FC236}">
                <a16:creationId xmlns:a16="http://schemas.microsoft.com/office/drawing/2014/main" id="{02CA38A0-1622-44B5-8BAA-3E9552065F93}"/>
              </a:ext>
            </a:extLst>
          </p:cNvPr>
          <p:cNvGraphicFramePr>
            <a:graphicFrameLocks noGrp="1"/>
          </p:cNvGraphicFramePr>
          <p:nvPr>
            <p:extLst>
              <p:ext uri="{D42A27DB-BD31-4B8C-83A1-F6EECF244321}">
                <p14:modId xmlns:p14="http://schemas.microsoft.com/office/powerpoint/2010/main" val="1684643481"/>
              </p:ext>
            </p:extLst>
          </p:nvPr>
        </p:nvGraphicFramePr>
        <p:xfrm>
          <a:off x="494633" y="878730"/>
          <a:ext cx="11164277" cy="1337242"/>
        </p:xfrm>
        <a:graphic>
          <a:graphicData uri="http://schemas.openxmlformats.org/drawingml/2006/table">
            <a:tbl>
              <a:tblPr firstRow="1" firstCol="1" bandRow="1">
                <a:tableStyleId>{69012ECD-51FC-41F1-AA8D-1B2483CD663E}</a:tableStyleId>
              </a:tblPr>
              <a:tblGrid>
                <a:gridCol w="1052901">
                  <a:extLst>
                    <a:ext uri="{9D8B030D-6E8A-4147-A177-3AD203B41FA5}">
                      <a16:colId xmlns:a16="http://schemas.microsoft.com/office/drawing/2014/main" val="3328255787"/>
                    </a:ext>
                  </a:extLst>
                </a:gridCol>
                <a:gridCol w="1883924">
                  <a:extLst>
                    <a:ext uri="{9D8B030D-6E8A-4147-A177-3AD203B41FA5}">
                      <a16:colId xmlns:a16="http://schemas.microsoft.com/office/drawing/2014/main" val="812780304"/>
                    </a:ext>
                  </a:extLst>
                </a:gridCol>
                <a:gridCol w="8227452">
                  <a:extLst>
                    <a:ext uri="{9D8B030D-6E8A-4147-A177-3AD203B41FA5}">
                      <a16:colId xmlns:a16="http://schemas.microsoft.com/office/drawing/2014/main" val="148187178"/>
                    </a:ext>
                  </a:extLst>
                </a:gridCol>
              </a:tblGrid>
              <a:tr h="33140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a:solidFill>
                            <a:schemeClr val="bg1"/>
                          </a:solidFill>
                        </a:rPr>
                        <a:t>Posizione</a:t>
                      </a:r>
                      <a:endParaRPr lang="it-IT" sz="1400" b="1" dirty="0">
                        <a:solidFill>
                          <a:schemeClr val="bg1"/>
                        </a:solidFill>
                      </a:endParaRPr>
                    </a:p>
                  </a:txBody>
                  <a:tcPr/>
                </a:tc>
                <a:tc>
                  <a:txBody>
                    <a:bodyPr/>
                    <a:lstStyle/>
                    <a:p>
                      <a:pPr algn="ctr"/>
                      <a:r>
                        <a:rPr lang="it-IT" sz="1400" b="1" kern="1200">
                          <a:solidFill>
                            <a:schemeClr val="bg1"/>
                          </a:solidFill>
                          <a:latin typeface="+mn-lt"/>
                          <a:ea typeface="+mn-ea"/>
                          <a:cs typeface="+mn-cs"/>
                        </a:rPr>
                        <a:t>Operatori</a:t>
                      </a:r>
                      <a:endParaRPr lang="it-IT" sz="1400" b="1" kern="1200" dirty="0">
                        <a:solidFill>
                          <a:schemeClr val="bg1"/>
                        </a:solidFill>
                        <a:latin typeface="+mn-lt"/>
                        <a:ea typeface="+mn-ea"/>
                        <a:cs typeface="+mn-cs"/>
                      </a:endParaRP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40349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A</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it-IT" sz="1200" dirty="0" err="1">
                          <a:solidFill>
                            <a:schemeClr val="tx1"/>
                          </a:solidFill>
                          <a:latin typeface="TIM Sans" panose="02020503040602060503" pitchFamily="18" charset="0"/>
                          <a:cs typeface="Segoe UI" pitchFamily="34" charset="0"/>
                        </a:rPr>
                        <a:t>WindTre</a:t>
                      </a:r>
                      <a:r>
                        <a:rPr lang="it-IT" sz="1200" dirty="0">
                          <a:solidFill>
                            <a:schemeClr val="tx1"/>
                          </a:solidFill>
                          <a:latin typeface="TIM Sans" panose="02020503040602060503" pitchFamily="18" charset="0"/>
                          <a:cs typeface="Segoe UI" pitchFamily="34" charset="0"/>
                        </a:rPr>
                        <a:t>, </a:t>
                      </a:r>
                      <a:r>
                        <a:rPr lang="it-IT" sz="1200" dirty="0">
                          <a:latin typeface="TIM Sans" panose="02020503040602060503" pitchFamily="18" charset="0"/>
                          <a:cs typeface="Segoe UI" pitchFamily="34" charset="0"/>
                        </a:rPr>
                        <a:t>Vodafone, </a:t>
                      </a:r>
                      <a:r>
                        <a:rPr lang="it-IT" sz="1200" dirty="0" err="1">
                          <a:latin typeface="TIM Sans" panose="02020503040602060503" pitchFamily="18" charset="0"/>
                          <a:cs typeface="Segoe UI" pitchFamily="34" charset="0"/>
                        </a:rPr>
                        <a:t>Irideos</a:t>
                      </a:r>
                      <a:r>
                        <a:rPr lang="it-IT" sz="1200" dirty="0">
                          <a:latin typeface="TIM Sans" panose="02020503040602060503" pitchFamily="18" charset="0"/>
                          <a:cs typeface="Segoe UI" pitchFamily="34" charset="0"/>
                        </a:rPr>
                        <a:t>,  Fastweb, </a:t>
                      </a:r>
                      <a:r>
                        <a:rPr lang="it-IT" sz="1200" dirty="0" err="1">
                          <a:latin typeface="TIM Sans" panose="02020503040602060503" pitchFamily="18" charset="0"/>
                          <a:cs typeface="Segoe UI" pitchFamily="34" charset="0"/>
                        </a:rPr>
                        <a:t>Vianova</a:t>
                      </a:r>
                      <a:r>
                        <a:rPr lang="it-IT" sz="1200" dirty="0">
                          <a:latin typeface="TIM Sans" panose="02020503040602060503" pitchFamily="18" charset="0"/>
                          <a:cs typeface="Segoe UI" pitchFamily="34" charset="0"/>
                        </a:rPr>
                        <a:t>, </a:t>
                      </a:r>
                      <a:r>
                        <a:rPr lang="it-IT" sz="1200" dirty="0">
                          <a:solidFill>
                            <a:schemeClr val="tx1"/>
                          </a:solidFill>
                          <a:latin typeface="TIM Sans" panose="02020503040602060503" pitchFamily="18" charset="0"/>
                          <a:cs typeface="Segoe UI" pitchFamily="34" charset="0"/>
                        </a:rPr>
                        <a:t>Iliad, TIM, COLT, Tiscali, TWT, SKY</a:t>
                      </a:r>
                      <a:endParaRPr lang="it-IT" sz="1200" i="0" kern="1200" dirty="0">
                        <a:solidFill>
                          <a:schemeClr val="tx1"/>
                        </a:solidFill>
                        <a:latin typeface="+mn-lt"/>
                        <a:ea typeface="+mn-ea"/>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lang="it-IT" sz="1200" b="0" kern="1200" dirty="0">
                        <a:solidFill>
                          <a:schemeClr val="tx1"/>
                        </a:solidFill>
                        <a:latin typeface="+mn-lt"/>
                        <a:ea typeface="+mn-ea"/>
                        <a:cs typeface="+mn-cs"/>
                      </a:endParaRPr>
                    </a:p>
                  </a:txBody>
                  <a:tcPr/>
                </a:tc>
                <a:tc>
                  <a:txBody>
                    <a:bodyPr/>
                    <a:lstStyle/>
                    <a:p>
                      <a:pPr marL="0" algn="just" defTabSz="685800" rtl="0" eaLnBrk="1" latinLnBrk="0" hangingPunct="1"/>
                      <a:r>
                        <a:rPr lang="it-IT" sz="1200" dirty="0">
                          <a:solidFill>
                            <a:schemeClr val="tx1"/>
                          </a:solidFill>
                          <a:latin typeface="TIM Sans" panose="02020503040602060503" pitchFamily="18" charset="0"/>
                          <a:cs typeface="Segoe UI" pitchFamily="34" charset="0"/>
                        </a:rPr>
                        <a:t>Entro t</a:t>
                      </a:r>
                      <a:r>
                        <a:rPr lang="it-IT" sz="1200" baseline="-25000" dirty="0">
                          <a:solidFill>
                            <a:schemeClr val="tx1"/>
                          </a:solidFill>
                          <a:latin typeface="TIM Sans" panose="02020503040602060503" pitchFamily="18" charset="0"/>
                          <a:cs typeface="Segoe UI" pitchFamily="34" charset="0"/>
                        </a:rPr>
                        <a:t>0</a:t>
                      </a:r>
                      <a:r>
                        <a:rPr lang="it-IT" sz="1200" dirty="0">
                          <a:solidFill>
                            <a:schemeClr val="tx1"/>
                          </a:solidFill>
                          <a:latin typeface="TIM Sans" panose="02020503040602060503" pitchFamily="18" charset="0"/>
                          <a:cs typeface="Segoe UI" pitchFamily="34" charset="0"/>
                        </a:rPr>
                        <a:t>+3 vanno effettuate le verifiche formali e tecniche</a:t>
                      </a:r>
                      <a:endParaRPr lang="it-IT" sz="1200" i="0" dirty="0">
                        <a:solidFill>
                          <a:schemeClr val="tx1"/>
                        </a:solidFill>
                      </a:endParaRPr>
                    </a:p>
                  </a:txBody>
                  <a:tcPr/>
                </a:tc>
                <a:extLst>
                  <a:ext uri="{0D108BD9-81ED-4DB2-BD59-A6C34878D82A}">
                    <a16:rowId xmlns:a16="http://schemas.microsoft.com/office/drawing/2014/main" val="3487815395"/>
                  </a:ext>
                </a:extLst>
              </a:tr>
            </a:tbl>
          </a:graphicData>
        </a:graphic>
      </p:graphicFrame>
      <p:sp>
        <p:nvSpPr>
          <p:cNvPr id="9" name="CasellaDiTesto 8">
            <a:extLst>
              <a:ext uri="{FF2B5EF4-FFF2-40B4-BE49-F238E27FC236}">
                <a16:creationId xmlns:a16="http://schemas.microsoft.com/office/drawing/2014/main" id="{18A803C0-5A2C-4927-A17B-CD5FBE753606}"/>
              </a:ext>
            </a:extLst>
          </p:cNvPr>
          <p:cNvSpPr txBox="1"/>
          <p:nvPr/>
        </p:nvSpPr>
        <p:spPr>
          <a:xfrm>
            <a:off x="302995" y="538026"/>
            <a:ext cx="8711723" cy="369332"/>
          </a:xfrm>
          <a:prstGeom prst="rect">
            <a:avLst/>
          </a:prstGeom>
          <a:noFill/>
        </p:spPr>
        <p:txBody>
          <a:bodyPr wrap="square">
            <a:spAutoFit/>
          </a:bodyPr>
          <a:lstStyle/>
          <a:p>
            <a:pPr algn="just"/>
            <a:r>
              <a:rPr lang="it-IT" b="1" dirty="0">
                <a:solidFill>
                  <a:srgbClr val="EB0028"/>
                </a:solidFill>
                <a:latin typeface="+mj-lt"/>
              </a:rPr>
              <a:t>1</a:t>
            </a:r>
            <a:r>
              <a:rPr lang="it-IT" sz="1800" b="1" dirty="0">
                <a:solidFill>
                  <a:srgbClr val="EB0028"/>
                </a:solidFill>
                <a:latin typeface="+mj-lt"/>
              </a:rPr>
              <a:t>. Tempistiche per verifiche formali e tecniche</a:t>
            </a:r>
          </a:p>
        </p:txBody>
      </p:sp>
      <p:sp>
        <p:nvSpPr>
          <p:cNvPr id="18" name="Title 1">
            <a:extLst>
              <a:ext uri="{FF2B5EF4-FFF2-40B4-BE49-F238E27FC236}">
                <a16:creationId xmlns:a16="http://schemas.microsoft.com/office/drawing/2014/main" id="{0BA7F982-68CB-4CA6-8550-2F3AD6270E65}"/>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Punti aperti e chiusi (1/5)</a:t>
            </a:r>
            <a:endParaRPr kumimoji="0" lang="en-US" sz="2200" b="1" i="0" u="none" strike="noStrike" kern="1200" cap="none" spc="0" normalizeH="0" baseline="0" noProof="0" dirty="0">
              <a:ln>
                <a:noFill/>
              </a:ln>
              <a:solidFill>
                <a:srgbClr val="00B050"/>
              </a:solidFill>
              <a:effectLst/>
              <a:uLnTx/>
              <a:uFillTx/>
              <a:latin typeface="TIM Sans" panose="00000500000000000000" pitchFamily="2" charset="0"/>
              <a:ea typeface="ＭＳ Ｐゴシック"/>
              <a:cs typeface="Arial"/>
            </a:endParaRPr>
          </a:p>
        </p:txBody>
      </p:sp>
      <p:graphicFrame>
        <p:nvGraphicFramePr>
          <p:cNvPr id="8" name="Tabella 6">
            <a:extLst>
              <a:ext uri="{FF2B5EF4-FFF2-40B4-BE49-F238E27FC236}">
                <a16:creationId xmlns:a16="http://schemas.microsoft.com/office/drawing/2014/main" id="{4FE44A9A-619B-43F9-B6EE-77A0FD6C91C7}"/>
              </a:ext>
            </a:extLst>
          </p:cNvPr>
          <p:cNvGraphicFramePr>
            <a:graphicFrameLocks noGrp="1"/>
          </p:cNvGraphicFramePr>
          <p:nvPr>
            <p:extLst>
              <p:ext uri="{D42A27DB-BD31-4B8C-83A1-F6EECF244321}">
                <p14:modId xmlns:p14="http://schemas.microsoft.com/office/powerpoint/2010/main" val="3919433017"/>
              </p:ext>
            </p:extLst>
          </p:nvPr>
        </p:nvGraphicFramePr>
        <p:xfrm>
          <a:off x="503698" y="2775477"/>
          <a:ext cx="11164277" cy="1676400"/>
        </p:xfrm>
        <a:graphic>
          <a:graphicData uri="http://schemas.openxmlformats.org/drawingml/2006/table">
            <a:tbl>
              <a:tblPr firstRow="1" firstCol="1" bandRow="1">
                <a:tableStyleId>{69012ECD-51FC-41F1-AA8D-1B2483CD663E}</a:tableStyleId>
              </a:tblPr>
              <a:tblGrid>
                <a:gridCol w="1052901">
                  <a:extLst>
                    <a:ext uri="{9D8B030D-6E8A-4147-A177-3AD203B41FA5}">
                      <a16:colId xmlns:a16="http://schemas.microsoft.com/office/drawing/2014/main" val="3328255787"/>
                    </a:ext>
                  </a:extLst>
                </a:gridCol>
                <a:gridCol w="1736835">
                  <a:extLst>
                    <a:ext uri="{9D8B030D-6E8A-4147-A177-3AD203B41FA5}">
                      <a16:colId xmlns:a16="http://schemas.microsoft.com/office/drawing/2014/main" val="812780304"/>
                    </a:ext>
                  </a:extLst>
                </a:gridCol>
                <a:gridCol w="8374541">
                  <a:extLst>
                    <a:ext uri="{9D8B030D-6E8A-4147-A177-3AD203B41FA5}">
                      <a16:colId xmlns:a16="http://schemas.microsoft.com/office/drawing/2014/main" val="148187178"/>
                    </a:ext>
                  </a:extLst>
                </a:gridCol>
              </a:tblGrid>
              <a:tr h="29588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292278">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A</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it-IT" sz="1200" b="0" kern="1200" dirty="0">
                          <a:solidFill>
                            <a:schemeClr val="tx1"/>
                          </a:solidFill>
                          <a:latin typeface="+mn-lt"/>
                          <a:ea typeface="+mn-ea"/>
                          <a:cs typeface="+mn-cs"/>
                        </a:rPr>
                        <a:t>Fastweb e </a:t>
                      </a:r>
                      <a:r>
                        <a:rPr lang="it-IT" sz="1200" b="0" kern="1200" dirty="0" err="1">
                          <a:solidFill>
                            <a:schemeClr val="tx1"/>
                          </a:solidFill>
                          <a:latin typeface="+mn-lt"/>
                          <a:ea typeface="+mn-ea"/>
                          <a:cs typeface="+mn-cs"/>
                        </a:rPr>
                        <a:t>Irideos</a:t>
                      </a:r>
                      <a:r>
                        <a:rPr lang="it-IT" sz="1200" b="0" kern="1200" dirty="0">
                          <a:solidFill>
                            <a:schemeClr val="tx1"/>
                          </a:solidFill>
                          <a:latin typeface="+mn-lt"/>
                          <a:ea typeface="+mn-ea"/>
                          <a:cs typeface="+mn-cs"/>
                        </a:rPr>
                        <a:t> Iliad, Colt</a:t>
                      </a:r>
                    </a:p>
                    <a:p>
                      <a:pPr marL="0" marR="0" lvl="0" indent="0" algn="just" defTabSz="685800" rtl="0" eaLnBrk="1" fontAlgn="auto" latinLnBrk="0" hangingPunct="1">
                        <a:lnSpc>
                          <a:spcPct val="100000"/>
                        </a:lnSpc>
                        <a:spcBef>
                          <a:spcPts val="0"/>
                        </a:spcBef>
                        <a:spcAft>
                          <a:spcPts val="0"/>
                        </a:spcAft>
                        <a:buClrTx/>
                        <a:buSzTx/>
                        <a:buFontTx/>
                        <a:buNone/>
                        <a:tabLst/>
                        <a:defRPr/>
                      </a:pPr>
                      <a:r>
                        <a:rPr lang="it-IT" sz="1200" b="0" kern="1200" dirty="0" err="1">
                          <a:solidFill>
                            <a:schemeClr val="tx1"/>
                          </a:solidFill>
                          <a:latin typeface="+mn-lt"/>
                          <a:ea typeface="+mn-ea"/>
                          <a:cs typeface="+mn-cs"/>
                        </a:rPr>
                        <a:t>Vodafone,TWT</a:t>
                      </a:r>
                      <a:r>
                        <a:rPr lang="it-IT" sz="1200" b="0" kern="1200" dirty="0">
                          <a:solidFill>
                            <a:schemeClr val="tx1"/>
                          </a:solidFill>
                          <a:latin typeface="+mn-lt"/>
                          <a:ea typeface="+mn-ea"/>
                          <a:cs typeface="+mn-cs"/>
                        </a:rPr>
                        <a:t>, Tiscali, </a:t>
                      </a:r>
                      <a:r>
                        <a:rPr lang="it-IT" sz="1200" b="0" kern="1200" dirty="0" err="1">
                          <a:solidFill>
                            <a:schemeClr val="tx1"/>
                          </a:solidFill>
                          <a:latin typeface="+mn-lt"/>
                          <a:ea typeface="+mn-ea"/>
                          <a:cs typeface="+mn-cs"/>
                        </a:rPr>
                        <a:t>Sky</a:t>
                      </a:r>
                      <a:r>
                        <a:rPr lang="it-IT" sz="1200" b="0" kern="1200" dirty="0">
                          <a:solidFill>
                            <a:schemeClr val="tx1"/>
                          </a:solidFill>
                          <a:latin typeface="+mn-lt"/>
                          <a:ea typeface="+mn-ea"/>
                          <a:cs typeface="+mn-cs"/>
                        </a:rPr>
                        <a:t>,</a:t>
                      </a:r>
                      <a:r>
                        <a:rPr lang="it-IT" sz="1200" i="0" kern="1200" dirty="0">
                          <a:solidFill>
                            <a:schemeClr val="tx1"/>
                          </a:solidFill>
                          <a:latin typeface="+mn-lt"/>
                          <a:ea typeface="+mn-ea"/>
                          <a:cs typeface="+mn-cs"/>
                        </a:rPr>
                        <a:t> TIM, </a:t>
                      </a:r>
                      <a:r>
                        <a:rPr lang="it-IT" sz="1200" i="0" kern="1200" dirty="0" err="1">
                          <a:solidFill>
                            <a:schemeClr val="tx1"/>
                          </a:solidFill>
                          <a:latin typeface="+mn-lt"/>
                          <a:ea typeface="+mn-ea"/>
                          <a:cs typeface="+mn-cs"/>
                        </a:rPr>
                        <a:t>Windtre</a:t>
                      </a:r>
                      <a:r>
                        <a:rPr lang="it-IT" sz="1200" i="0" kern="1200" dirty="0">
                          <a:solidFill>
                            <a:schemeClr val="tx1"/>
                          </a:solidFill>
                          <a:latin typeface="+mn-lt"/>
                          <a:ea typeface="+mn-ea"/>
                          <a:cs typeface="+mn-cs"/>
                        </a:rPr>
                        <a:t>, </a:t>
                      </a:r>
                      <a:r>
                        <a:rPr lang="it-IT" sz="1200" i="0" kern="1200" dirty="0" err="1">
                          <a:solidFill>
                            <a:schemeClr val="tx1"/>
                          </a:solidFill>
                          <a:latin typeface="+mn-lt"/>
                          <a:ea typeface="+mn-ea"/>
                          <a:cs typeface="+mn-cs"/>
                        </a:rPr>
                        <a:t>Vianova</a:t>
                      </a:r>
                      <a:r>
                        <a:rPr lang="it-IT" sz="1200" i="0" kern="1200" dirty="0">
                          <a:solidFill>
                            <a:schemeClr val="tx1"/>
                          </a:solidFill>
                          <a:latin typeface="+mn-lt"/>
                          <a:ea typeface="+mn-ea"/>
                          <a:cs typeface="+mn-cs"/>
                        </a:rPr>
                        <a:t>, </a:t>
                      </a:r>
                    </a:p>
                    <a:p>
                      <a:pPr marL="0" marR="0" lvl="0" indent="0" algn="just" defTabSz="685800" rtl="0" eaLnBrk="1" fontAlgn="auto" latinLnBrk="0" hangingPunct="1">
                        <a:lnSpc>
                          <a:spcPct val="100000"/>
                        </a:lnSpc>
                        <a:spcBef>
                          <a:spcPts val="0"/>
                        </a:spcBef>
                        <a:spcAft>
                          <a:spcPts val="0"/>
                        </a:spcAft>
                        <a:buClrTx/>
                        <a:buSzTx/>
                        <a:buFontTx/>
                        <a:buNone/>
                        <a:tabLst/>
                        <a:defRPr/>
                      </a:pPr>
                      <a:r>
                        <a:rPr lang="it-IT" sz="1200" b="0" kern="1200" dirty="0" err="1">
                          <a:solidFill>
                            <a:schemeClr val="tx1"/>
                          </a:solidFill>
                          <a:latin typeface="+mn-lt"/>
                          <a:ea typeface="+mn-ea"/>
                          <a:cs typeface="+mn-cs"/>
                        </a:rPr>
                        <a:t>Intred</a:t>
                      </a:r>
                      <a:endParaRPr lang="it-IT" sz="1200" b="0" kern="1200" dirty="0">
                        <a:solidFill>
                          <a:schemeClr val="tx1"/>
                        </a:solidFill>
                        <a:latin typeface="+mn-lt"/>
                        <a:ea typeface="+mn-ea"/>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lang="it-IT" sz="1200" b="0" kern="1200" dirty="0">
                        <a:solidFill>
                          <a:schemeClr val="tx1"/>
                        </a:solidFill>
                        <a:latin typeface="+mn-lt"/>
                        <a:ea typeface="+mn-ea"/>
                        <a:cs typeface="+mn-cs"/>
                      </a:endParaRPr>
                    </a:p>
                  </a:txBody>
                  <a:tcPr/>
                </a:tc>
                <a:tc>
                  <a:txBody>
                    <a:bodyPr/>
                    <a:lstStyle/>
                    <a:p>
                      <a:pPr marL="0" algn="just" defTabSz="685800" rtl="0" eaLnBrk="1" latinLnBrk="0" hangingPunct="1"/>
                      <a:r>
                        <a:rPr lang="it-IT" sz="1200" dirty="0">
                          <a:solidFill>
                            <a:schemeClr val="tx1"/>
                          </a:solidFill>
                          <a:latin typeface="TIM Sans" panose="02020503040602060503" pitchFamily="18" charset="0"/>
                          <a:cs typeface="Segoe UI" pitchFamily="34" charset="0"/>
                        </a:rPr>
                        <a:t>Occorre prevedere la possibilità per il Recipient di rimodulare la richiesta di NNG fino a DAC-3.</a:t>
                      </a:r>
                    </a:p>
                    <a:p>
                      <a:pPr marL="0" algn="just" defTabSz="685800" rtl="0" eaLnBrk="1" latinLnBrk="0" hangingPunct="1"/>
                      <a:r>
                        <a:rPr lang="it-IT" sz="1200" dirty="0">
                          <a:solidFill>
                            <a:schemeClr val="tx1"/>
                          </a:solidFill>
                          <a:latin typeface="TIM Sans" panose="02020503040602060503" pitchFamily="18" charset="0"/>
                          <a:cs typeface="Segoe UI" pitchFamily="34" charset="0"/>
                        </a:rPr>
                        <a:t>il Recipient deve avvisare:</a:t>
                      </a:r>
                    </a:p>
                    <a:p>
                      <a:pPr marL="171450" indent="-171450" algn="just" defTabSz="685800" rtl="0" eaLnBrk="1" latinLnBrk="0" hangingPunct="1">
                        <a:buFont typeface="Arial" panose="020B0604020202020204" pitchFamily="34" charset="0"/>
                        <a:buChar char="•"/>
                      </a:pPr>
                      <a:r>
                        <a:rPr lang="it-IT" sz="1200" dirty="0">
                          <a:solidFill>
                            <a:schemeClr val="tx1"/>
                          </a:solidFill>
                          <a:latin typeface="TIM Sans" panose="02020503040602060503" pitchFamily="18" charset="0"/>
                          <a:cs typeface="Segoe UI" pitchFamily="34" charset="0"/>
                        </a:rPr>
                        <a:t> il Donating </a:t>
                      </a:r>
                    </a:p>
                    <a:p>
                      <a:pPr marL="171450" indent="-171450" algn="just" defTabSz="685800" rtl="0" eaLnBrk="1" latinLnBrk="0" hangingPunct="1">
                        <a:buFont typeface="Arial" panose="020B0604020202020204" pitchFamily="34" charset="0"/>
                        <a:buChar char="•"/>
                      </a:pPr>
                      <a:r>
                        <a:rPr lang="it-IT" sz="1200" dirty="0">
                          <a:solidFill>
                            <a:schemeClr val="tx1"/>
                          </a:solidFill>
                          <a:latin typeface="TIM Sans" panose="02020503040602060503" pitchFamily="18" charset="0"/>
                          <a:cs typeface="Segoe UI" pitchFamily="34" charset="0"/>
                        </a:rPr>
                        <a:t>tutti gli Operatori di rete fissa e mobile. Gli Operatori di rete fissa e mobile devono essere avvisati dal Recipient  nel solo caso in cui la Rimodulazione/annullamento è stata notificata dopo l’invio della </a:t>
                      </a:r>
                      <a:r>
                        <a:rPr lang="it-IT" sz="1200" dirty="0" err="1">
                          <a:solidFill>
                            <a:schemeClr val="tx1"/>
                          </a:solidFill>
                          <a:latin typeface="TIM Sans" panose="02020503040602060503" pitchFamily="18" charset="0"/>
                          <a:cs typeface="Segoe UI" pitchFamily="34" charset="0"/>
                        </a:rPr>
                        <a:t>prenotifica</a:t>
                      </a:r>
                      <a:r>
                        <a:rPr lang="it-IT" sz="1200" dirty="0">
                          <a:solidFill>
                            <a:schemeClr val="tx1"/>
                          </a:solidFill>
                          <a:latin typeface="TIM Sans" panose="02020503040602060503" pitchFamily="18" charset="0"/>
                          <a:cs typeface="Segoe UI" pitchFamily="34" charset="0"/>
                        </a:rPr>
                        <a:t>.</a:t>
                      </a:r>
                    </a:p>
                    <a:p>
                      <a:pPr marL="0" algn="just" defTabSz="685800" rtl="0" eaLnBrk="1" latinLnBrk="0" hangingPunct="1"/>
                      <a:endParaRPr lang="it-IT" sz="1200" i="0" dirty="0">
                        <a:solidFill>
                          <a:schemeClr val="tx1"/>
                        </a:solidFill>
                        <a:latin typeface="TIM Sans" panose="02020503040602060503" pitchFamily="18" charset="0"/>
                        <a:cs typeface="Segoe UI" pitchFamily="34" charset="0"/>
                      </a:endParaRPr>
                    </a:p>
                    <a:p>
                      <a:pPr marL="0" algn="just" defTabSz="685800" rtl="0" eaLnBrk="1" latinLnBrk="0" hangingPunct="1"/>
                      <a:r>
                        <a:rPr lang="it-IT" sz="1200" i="0" dirty="0">
                          <a:solidFill>
                            <a:schemeClr val="tx1"/>
                          </a:solidFill>
                          <a:latin typeface="TIM Sans" panose="02020503040602060503" pitchFamily="18" charset="0"/>
                          <a:cs typeface="Segoe UI" pitchFamily="34" charset="0"/>
                        </a:rPr>
                        <a:t>Stesso discorso per l’annullamento.</a:t>
                      </a:r>
                      <a:endParaRPr lang="it-IT" sz="1200" i="0" dirty="0">
                        <a:solidFill>
                          <a:schemeClr val="tx1"/>
                        </a:solidFill>
                      </a:endParaRPr>
                    </a:p>
                  </a:txBody>
                  <a:tcPr/>
                </a:tc>
                <a:extLst>
                  <a:ext uri="{0D108BD9-81ED-4DB2-BD59-A6C34878D82A}">
                    <a16:rowId xmlns:a16="http://schemas.microsoft.com/office/drawing/2014/main" val="3487815395"/>
                  </a:ext>
                </a:extLst>
              </a:tr>
            </a:tbl>
          </a:graphicData>
        </a:graphic>
      </p:graphicFrame>
      <p:sp>
        <p:nvSpPr>
          <p:cNvPr id="12" name="CasellaDiTesto 11">
            <a:extLst>
              <a:ext uri="{FF2B5EF4-FFF2-40B4-BE49-F238E27FC236}">
                <a16:creationId xmlns:a16="http://schemas.microsoft.com/office/drawing/2014/main" id="{6E2BE2AB-0E58-4D58-98FC-1868362CD074}"/>
              </a:ext>
            </a:extLst>
          </p:cNvPr>
          <p:cNvSpPr txBox="1"/>
          <p:nvPr/>
        </p:nvSpPr>
        <p:spPr>
          <a:xfrm>
            <a:off x="239197" y="2416633"/>
            <a:ext cx="8763093" cy="369332"/>
          </a:xfrm>
          <a:prstGeom prst="rect">
            <a:avLst/>
          </a:prstGeom>
          <a:noFill/>
        </p:spPr>
        <p:txBody>
          <a:bodyPr wrap="square">
            <a:spAutoFit/>
          </a:bodyPr>
          <a:lstStyle/>
          <a:p>
            <a:pPr algn="just"/>
            <a:r>
              <a:rPr lang="it-IT" sz="1800" b="1" dirty="0">
                <a:solidFill>
                  <a:srgbClr val="EB0028"/>
                </a:solidFill>
                <a:latin typeface="+mj-lt"/>
              </a:rPr>
              <a:t>2. Comunicazione rimodulazione </a:t>
            </a:r>
            <a:r>
              <a:rPr lang="it-IT" b="1" dirty="0">
                <a:solidFill>
                  <a:srgbClr val="EB0028"/>
                </a:solidFill>
                <a:latin typeface="+mj-lt"/>
              </a:rPr>
              <a:t> DAC e annullamento da </a:t>
            </a:r>
            <a:r>
              <a:rPr lang="it-IT" sz="1800" b="1" dirty="0">
                <a:solidFill>
                  <a:srgbClr val="EB0028"/>
                </a:solidFill>
                <a:latin typeface="+mj-lt"/>
              </a:rPr>
              <a:t>Recipient</a:t>
            </a:r>
          </a:p>
        </p:txBody>
      </p:sp>
      <p:sp>
        <p:nvSpPr>
          <p:cNvPr id="13" name="Rettangolo 12">
            <a:extLst>
              <a:ext uri="{FF2B5EF4-FFF2-40B4-BE49-F238E27FC236}">
                <a16:creationId xmlns:a16="http://schemas.microsoft.com/office/drawing/2014/main" id="{236D1D02-DDCE-43C8-BD7C-BC6F4860FDE0}"/>
              </a:ext>
            </a:extLst>
          </p:cNvPr>
          <p:cNvSpPr/>
          <p:nvPr/>
        </p:nvSpPr>
        <p:spPr>
          <a:xfrm>
            <a:off x="10044541" y="2421860"/>
            <a:ext cx="1582994" cy="3588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Chiuso</a:t>
            </a:r>
          </a:p>
        </p:txBody>
      </p:sp>
      <p:sp>
        <p:nvSpPr>
          <p:cNvPr id="14" name="Rettangolo 13">
            <a:extLst>
              <a:ext uri="{FF2B5EF4-FFF2-40B4-BE49-F238E27FC236}">
                <a16:creationId xmlns:a16="http://schemas.microsoft.com/office/drawing/2014/main" id="{12099CBF-DD89-4454-B4A4-999E0C498840}"/>
              </a:ext>
            </a:extLst>
          </p:cNvPr>
          <p:cNvSpPr/>
          <p:nvPr/>
        </p:nvSpPr>
        <p:spPr>
          <a:xfrm>
            <a:off x="10067898" y="4644080"/>
            <a:ext cx="1582994" cy="3588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Chiuso</a:t>
            </a:r>
          </a:p>
        </p:txBody>
      </p:sp>
      <p:graphicFrame>
        <p:nvGraphicFramePr>
          <p:cNvPr id="15" name="Tabella 6">
            <a:extLst>
              <a:ext uri="{FF2B5EF4-FFF2-40B4-BE49-F238E27FC236}">
                <a16:creationId xmlns:a16="http://schemas.microsoft.com/office/drawing/2014/main" id="{311AC1F3-E87F-4405-8CF3-1B404F6A4065}"/>
              </a:ext>
            </a:extLst>
          </p:cNvPr>
          <p:cNvGraphicFramePr>
            <a:graphicFrameLocks noGrp="1"/>
          </p:cNvGraphicFramePr>
          <p:nvPr>
            <p:extLst>
              <p:ext uri="{D42A27DB-BD31-4B8C-83A1-F6EECF244321}">
                <p14:modId xmlns:p14="http://schemas.microsoft.com/office/powerpoint/2010/main" val="892498286"/>
              </p:ext>
            </p:extLst>
          </p:nvPr>
        </p:nvGraphicFramePr>
        <p:xfrm>
          <a:off x="494633" y="4998358"/>
          <a:ext cx="11164277" cy="1310640"/>
        </p:xfrm>
        <a:graphic>
          <a:graphicData uri="http://schemas.openxmlformats.org/drawingml/2006/table">
            <a:tbl>
              <a:tblPr firstRow="1" firstCol="1" bandRow="1">
                <a:tableStyleId>{69012ECD-51FC-41F1-AA8D-1B2483CD663E}</a:tableStyleId>
              </a:tblPr>
              <a:tblGrid>
                <a:gridCol w="1019845">
                  <a:extLst>
                    <a:ext uri="{9D8B030D-6E8A-4147-A177-3AD203B41FA5}">
                      <a16:colId xmlns:a16="http://schemas.microsoft.com/office/drawing/2014/main" val="3328255787"/>
                    </a:ext>
                  </a:extLst>
                </a:gridCol>
                <a:gridCol w="1897316">
                  <a:extLst>
                    <a:ext uri="{9D8B030D-6E8A-4147-A177-3AD203B41FA5}">
                      <a16:colId xmlns:a16="http://schemas.microsoft.com/office/drawing/2014/main" val="812780304"/>
                    </a:ext>
                  </a:extLst>
                </a:gridCol>
                <a:gridCol w="8247116">
                  <a:extLst>
                    <a:ext uri="{9D8B030D-6E8A-4147-A177-3AD203B41FA5}">
                      <a16:colId xmlns:a16="http://schemas.microsoft.com/office/drawing/2014/main" val="148187178"/>
                    </a:ext>
                  </a:extLst>
                </a:gridCol>
              </a:tblGrid>
              <a:tr h="24983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69955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A</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n-lt"/>
                          <a:ea typeface="+mn-ea"/>
                          <a:cs typeface="+mn-cs"/>
                        </a:rPr>
                        <a:t>Fastweb, </a:t>
                      </a:r>
                      <a:r>
                        <a:rPr lang="it-IT" sz="1200" i="0" kern="1200" dirty="0" err="1">
                          <a:solidFill>
                            <a:schemeClr val="tx1"/>
                          </a:solidFill>
                          <a:latin typeface="+mn-lt"/>
                          <a:ea typeface="+mn-ea"/>
                          <a:cs typeface="+mn-cs"/>
                        </a:rPr>
                        <a:t>Irideos</a:t>
                      </a:r>
                      <a:r>
                        <a:rPr lang="it-IT" sz="1200" i="0" kern="1200" dirty="0">
                          <a:solidFill>
                            <a:schemeClr val="tx1"/>
                          </a:solidFill>
                          <a:latin typeface="+mn-lt"/>
                          <a:ea typeface="+mn-ea"/>
                          <a:cs typeface="+mn-cs"/>
                        </a:rPr>
                        <a:t>, Vodafone, TIM, TWT, Iliad </a:t>
                      </a:r>
                      <a:r>
                        <a:rPr lang="it-IT" sz="1200" i="0" kern="1200" dirty="0" err="1">
                          <a:solidFill>
                            <a:schemeClr val="tx1"/>
                          </a:solidFill>
                          <a:latin typeface="+mn-lt"/>
                          <a:ea typeface="+mn-ea"/>
                          <a:cs typeface="+mn-cs"/>
                        </a:rPr>
                        <a:t>Sky</a:t>
                      </a:r>
                      <a:r>
                        <a:rPr lang="it-IT" sz="1200" i="0" kern="1200" dirty="0">
                          <a:solidFill>
                            <a:schemeClr val="tx1"/>
                          </a:solidFill>
                          <a:latin typeface="+mn-lt"/>
                          <a:ea typeface="+mn-ea"/>
                          <a:cs typeface="+mn-cs"/>
                        </a:rPr>
                        <a:t>, </a:t>
                      </a:r>
                      <a:r>
                        <a:rPr lang="it-IT" sz="1200" i="0" kern="1200" dirty="0" err="1">
                          <a:solidFill>
                            <a:schemeClr val="tx1"/>
                          </a:solidFill>
                          <a:latin typeface="+mn-lt"/>
                          <a:ea typeface="+mn-ea"/>
                          <a:cs typeface="+mn-cs"/>
                        </a:rPr>
                        <a:t>Vianova</a:t>
                      </a:r>
                      <a:r>
                        <a:rPr lang="it-IT" sz="1200" i="0" kern="1200" dirty="0">
                          <a:solidFill>
                            <a:schemeClr val="tx1"/>
                          </a:solidFill>
                          <a:latin typeface="+mn-lt"/>
                          <a:ea typeface="+mn-ea"/>
                          <a:cs typeface="+mn-cs"/>
                        </a:rPr>
                        <a:t>, Tiscali, </a:t>
                      </a:r>
                      <a:r>
                        <a:rPr lang="it-IT" sz="1200" i="0" kern="1200" dirty="0" err="1">
                          <a:solidFill>
                            <a:schemeClr val="tx1"/>
                          </a:solidFill>
                          <a:latin typeface="+mn-lt"/>
                          <a:ea typeface="+mn-ea"/>
                          <a:cs typeface="+mn-cs"/>
                        </a:rPr>
                        <a:t>Intred</a:t>
                      </a:r>
                      <a:r>
                        <a:rPr lang="it-IT" sz="1200" i="0" kern="1200" dirty="0">
                          <a:solidFill>
                            <a:schemeClr val="tx1"/>
                          </a:solidFill>
                          <a:latin typeface="+mn-lt"/>
                          <a:ea typeface="+mn-ea"/>
                          <a:cs typeface="+mn-cs"/>
                        </a:rPr>
                        <a:t>, Colt, TIM, </a:t>
                      </a:r>
                      <a:r>
                        <a:rPr lang="it-IT" sz="1200" b="0" kern="1200" dirty="0" err="1">
                          <a:solidFill>
                            <a:schemeClr val="tx1"/>
                          </a:solidFill>
                          <a:latin typeface="+mn-lt"/>
                          <a:ea typeface="+mn-ea"/>
                          <a:cs typeface="+mn-cs"/>
                        </a:rPr>
                        <a:t>WindTre</a:t>
                      </a:r>
                      <a:r>
                        <a:rPr lang="it-IT" sz="1200" b="0" kern="1200" dirty="0">
                          <a:solidFill>
                            <a:schemeClr val="tx1"/>
                          </a:solidFill>
                          <a:latin typeface="+mn-lt"/>
                          <a:ea typeface="+mn-ea"/>
                          <a:cs typeface="+mn-cs"/>
                        </a:rPr>
                        <a:t>. </a:t>
                      </a:r>
                      <a:endParaRPr lang="it-IT" sz="1200" i="0" kern="1200" dirty="0">
                        <a:solidFill>
                          <a:schemeClr val="tx1"/>
                        </a:solidFill>
                        <a:latin typeface="+mn-lt"/>
                        <a:ea typeface="+mn-ea"/>
                        <a:cs typeface="+mn-cs"/>
                      </a:endParaRPr>
                    </a:p>
                  </a:txBody>
                  <a:tcPr/>
                </a:tc>
                <a:tc>
                  <a:txBody>
                    <a:bodyPr/>
                    <a:lstStyle/>
                    <a:p>
                      <a:pPr marL="0" marR="0" lvl="0" indent="0" algn="just" defTabSz="685800" rtl="0" eaLnBrk="1" fontAlgn="auto" latinLnBrk="0" hangingPunct="1">
                        <a:lnSpc>
                          <a:spcPct val="100000"/>
                        </a:lnSpc>
                        <a:spcBef>
                          <a:spcPts val="0"/>
                        </a:spcBef>
                        <a:spcAft>
                          <a:spcPts val="0"/>
                        </a:spcAft>
                        <a:buClrTx/>
                        <a:buSzTx/>
                        <a:buFont typeface="+mj-lt"/>
                        <a:buNone/>
                        <a:tabLst/>
                        <a:defRPr/>
                      </a:pPr>
                      <a:r>
                        <a:rPr lang="it-IT" sz="1200" i="0" strike="noStrike" kern="1200" baseline="0" dirty="0">
                          <a:solidFill>
                            <a:schemeClr val="tx1"/>
                          </a:solidFill>
                          <a:latin typeface="+mn-lt"/>
                          <a:ea typeface="+mn-ea"/>
                          <a:cs typeface="+mn-cs"/>
                          <a:sym typeface="Wingdings" panose="05000000000000000000" pitchFamily="2" charset="2"/>
                        </a:rPr>
                        <a:t>N</a:t>
                      </a:r>
                      <a:r>
                        <a:rPr lang="it-IT" sz="1200" i="0" strike="noStrike" kern="1200" dirty="0">
                          <a:solidFill>
                            <a:schemeClr val="tx1"/>
                          </a:solidFill>
                          <a:latin typeface="+mn-lt"/>
                          <a:ea typeface="+mn-ea"/>
                          <a:cs typeface="+mn-cs"/>
                          <a:sym typeface="Wingdings" panose="05000000000000000000" pitchFamily="2" charset="2"/>
                        </a:rPr>
                        <a:t>on</a:t>
                      </a:r>
                      <a:r>
                        <a:rPr lang="it-IT" sz="1200" i="0" kern="1200" dirty="0">
                          <a:solidFill>
                            <a:schemeClr val="tx1"/>
                          </a:solidFill>
                          <a:latin typeface="+mn-lt"/>
                          <a:ea typeface="+mn-ea"/>
                          <a:cs typeface="+mn-cs"/>
                          <a:sym typeface="Wingdings" panose="05000000000000000000" pitchFamily="2" charset="2"/>
                        </a:rPr>
                        <a:t> si ravvedono motivazioni tecniche che possano indurre il Donating  a rimodulare la DAC </a:t>
                      </a:r>
                    </a:p>
                  </a:txBody>
                  <a:tcPr/>
                </a:tc>
                <a:extLst>
                  <a:ext uri="{0D108BD9-81ED-4DB2-BD59-A6C34878D82A}">
                    <a16:rowId xmlns:a16="http://schemas.microsoft.com/office/drawing/2014/main" val="888389710"/>
                  </a:ext>
                </a:extLst>
              </a:tr>
            </a:tbl>
          </a:graphicData>
        </a:graphic>
      </p:graphicFrame>
      <p:sp>
        <p:nvSpPr>
          <p:cNvPr id="16" name="CasellaDiTesto 15">
            <a:extLst>
              <a:ext uri="{FF2B5EF4-FFF2-40B4-BE49-F238E27FC236}">
                <a16:creationId xmlns:a16="http://schemas.microsoft.com/office/drawing/2014/main" id="{A6EF8BE4-675B-47B0-B193-9AC9322A832A}"/>
              </a:ext>
            </a:extLst>
          </p:cNvPr>
          <p:cNvSpPr txBox="1"/>
          <p:nvPr/>
        </p:nvSpPr>
        <p:spPr>
          <a:xfrm>
            <a:off x="302995" y="4653533"/>
            <a:ext cx="8611354" cy="369332"/>
          </a:xfrm>
          <a:prstGeom prst="rect">
            <a:avLst/>
          </a:prstGeom>
          <a:noFill/>
        </p:spPr>
        <p:txBody>
          <a:bodyPr wrap="square">
            <a:spAutoFit/>
          </a:bodyPr>
          <a:lstStyle/>
          <a:p>
            <a:pPr algn="just"/>
            <a:r>
              <a:rPr lang="it-IT" sz="1800" b="1" dirty="0">
                <a:solidFill>
                  <a:srgbClr val="EB0028"/>
                </a:solidFill>
                <a:latin typeface="+mj-lt"/>
              </a:rPr>
              <a:t>3. Comunicazione rimodulazione DAC da Donating</a:t>
            </a:r>
          </a:p>
        </p:txBody>
      </p:sp>
      <p:sp>
        <p:nvSpPr>
          <p:cNvPr id="17" name="Rettangolo 16">
            <a:extLst>
              <a:ext uri="{FF2B5EF4-FFF2-40B4-BE49-F238E27FC236}">
                <a16:creationId xmlns:a16="http://schemas.microsoft.com/office/drawing/2014/main" id="{9EBAF6A2-C8F3-4B36-8F6A-5E7045D72F5E}"/>
              </a:ext>
            </a:extLst>
          </p:cNvPr>
          <p:cNvSpPr/>
          <p:nvPr/>
        </p:nvSpPr>
        <p:spPr>
          <a:xfrm>
            <a:off x="494633" y="1174281"/>
            <a:ext cx="11156259" cy="1040695"/>
          </a:xfrm>
          <a:prstGeom prst="rect">
            <a:avLst/>
          </a:prstGeom>
          <a:noFill/>
          <a:ln w="50800">
            <a:solidFill>
              <a:srgbClr val="12B1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02337DB7-A496-489F-B851-44D668236084}"/>
              </a:ext>
            </a:extLst>
          </p:cNvPr>
          <p:cNvSpPr/>
          <p:nvPr/>
        </p:nvSpPr>
        <p:spPr>
          <a:xfrm>
            <a:off x="511716" y="3105157"/>
            <a:ext cx="11156259" cy="1346720"/>
          </a:xfrm>
          <a:prstGeom prst="rect">
            <a:avLst/>
          </a:prstGeom>
          <a:noFill/>
          <a:ln w="50800">
            <a:solidFill>
              <a:srgbClr val="12B1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AA91B092-ADC8-4DAD-A82B-6C85B22929C2}"/>
              </a:ext>
            </a:extLst>
          </p:cNvPr>
          <p:cNvSpPr/>
          <p:nvPr/>
        </p:nvSpPr>
        <p:spPr>
          <a:xfrm>
            <a:off x="494632" y="5317903"/>
            <a:ext cx="11156259" cy="990555"/>
          </a:xfrm>
          <a:prstGeom prst="rect">
            <a:avLst/>
          </a:prstGeom>
          <a:noFill/>
          <a:ln w="50800">
            <a:solidFill>
              <a:srgbClr val="12B1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46103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graphicFrame>
        <p:nvGraphicFramePr>
          <p:cNvPr id="11" name="Tabella 6">
            <a:extLst>
              <a:ext uri="{FF2B5EF4-FFF2-40B4-BE49-F238E27FC236}">
                <a16:creationId xmlns:a16="http://schemas.microsoft.com/office/drawing/2014/main" id="{02CA38A0-1622-44B5-8BAA-3E9552065F93}"/>
              </a:ext>
            </a:extLst>
          </p:cNvPr>
          <p:cNvGraphicFramePr>
            <a:graphicFrameLocks noGrp="1"/>
          </p:cNvGraphicFramePr>
          <p:nvPr>
            <p:extLst>
              <p:ext uri="{D42A27DB-BD31-4B8C-83A1-F6EECF244321}">
                <p14:modId xmlns:p14="http://schemas.microsoft.com/office/powerpoint/2010/main" val="4187088029"/>
              </p:ext>
            </p:extLst>
          </p:nvPr>
        </p:nvGraphicFramePr>
        <p:xfrm>
          <a:off x="302995" y="862786"/>
          <a:ext cx="11711205" cy="5337647"/>
        </p:xfrm>
        <a:graphic>
          <a:graphicData uri="http://schemas.openxmlformats.org/drawingml/2006/table">
            <a:tbl>
              <a:tblPr firstRow="1" firstCol="1" bandRow="1">
                <a:tableStyleId>{69012ECD-51FC-41F1-AA8D-1B2483CD663E}</a:tableStyleId>
              </a:tblPr>
              <a:tblGrid>
                <a:gridCol w="941014">
                  <a:extLst>
                    <a:ext uri="{9D8B030D-6E8A-4147-A177-3AD203B41FA5}">
                      <a16:colId xmlns:a16="http://schemas.microsoft.com/office/drawing/2014/main" val="3328255787"/>
                    </a:ext>
                  </a:extLst>
                </a:gridCol>
                <a:gridCol w="1297060">
                  <a:extLst>
                    <a:ext uri="{9D8B030D-6E8A-4147-A177-3AD203B41FA5}">
                      <a16:colId xmlns:a16="http://schemas.microsoft.com/office/drawing/2014/main" val="812780304"/>
                    </a:ext>
                  </a:extLst>
                </a:gridCol>
                <a:gridCol w="9473131">
                  <a:extLst>
                    <a:ext uri="{9D8B030D-6E8A-4147-A177-3AD203B41FA5}">
                      <a16:colId xmlns:a16="http://schemas.microsoft.com/office/drawing/2014/main" val="148187178"/>
                    </a:ext>
                  </a:extLst>
                </a:gridCol>
              </a:tblGrid>
              <a:tr h="2912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283925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strike="noStrike" dirty="0">
                          <a:solidFill>
                            <a:schemeClr val="tx1"/>
                          </a:solidFill>
                          <a:latin typeface="+mj-lt"/>
                        </a:rPr>
                        <a:t>A</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it-IT" sz="1100" strike="noStrike" dirty="0">
                          <a:solidFill>
                            <a:schemeClr val="tx1"/>
                          </a:solidFill>
                          <a:latin typeface="+mj-lt"/>
                          <a:cs typeface="Segoe UI" pitchFamily="34" charset="0"/>
                        </a:rPr>
                        <a:t> </a:t>
                      </a:r>
                      <a:r>
                        <a:rPr lang="it-IT" sz="1100" strike="noStrike" baseline="0" dirty="0">
                          <a:solidFill>
                            <a:schemeClr val="tx1"/>
                          </a:solidFill>
                          <a:latin typeface="+mj-lt"/>
                          <a:cs typeface="Segoe UI" pitchFamily="34" charset="0"/>
                        </a:rPr>
                        <a:t>COLT</a:t>
                      </a:r>
                    </a:p>
                  </a:txBody>
                  <a:tcPr/>
                </a:tc>
                <a:tc>
                  <a:txBody>
                    <a:bodyPr/>
                    <a:lstStyle/>
                    <a:p>
                      <a:r>
                        <a:rPr lang="it-IT" sz="1050" b="0" kern="1200" dirty="0">
                          <a:solidFill>
                            <a:schemeClr val="tx1"/>
                          </a:solidFill>
                          <a:latin typeface="+mn-lt"/>
                          <a:ea typeface="+mn-ea"/>
                          <a:cs typeface="+mn-cs"/>
                        </a:rPr>
                        <a:t>Finestre temporali diversificate a DAC</a:t>
                      </a:r>
                    </a:p>
                    <a:p>
                      <a:r>
                        <a:rPr lang="it-IT" sz="1050" b="0" kern="1200" dirty="0">
                          <a:solidFill>
                            <a:schemeClr val="tx1"/>
                          </a:solidFill>
                          <a:latin typeface="+mn-lt"/>
                          <a:ea typeface="+mn-ea"/>
                          <a:cs typeface="+mn-cs"/>
                        </a:rPr>
                        <a:t>Finestra (1) : 6:00-9:00 </a:t>
                      </a:r>
                      <a:r>
                        <a:rPr lang="it-IT" sz="1050" b="0" u="sng" kern="1200" dirty="0">
                          <a:solidFill>
                            <a:schemeClr val="tx1"/>
                          </a:solidFill>
                          <a:latin typeface="+mn-lt"/>
                          <a:ea typeface="+mn-ea"/>
                          <a:cs typeface="+mn-cs"/>
                        </a:rPr>
                        <a:t>TUTTI gli Operatori tranne il </a:t>
                      </a:r>
                      <a:r>
                        <a:rPr lang="it-IT" sz="1050" b="0" u="sng" kern="1200" dirty="0" err="1">
                          <a:solidFill>
                            <a:schemeClr val="tx1"/>
                          </a:solidFill>
                          <a:latin typeface="+mn-lt"/>
                          <a:ea typeface="+mn-ea"/>
                          <a:cs typeface="+mn-cs"/>
                        </a:rPr>
                        <a:t>Donating</a:t>
                      </a:r>
                      <a:endParaRPr lang="it-IT" sz="1050" b="0" u="sng" kern="1200" dirty="0">
                        <a:solidFill>
                          <a:schemeClr val="tx1"/>
                        </a:solidFill>
                        <a:latin typeface="+mn-lt"/>
                        <a:ea typeface="+mn-ea"/>
                        <a:cs typeface="+mn-cs"/>
                      </a:endParaRPr>
                    </a:p>
                    <a:p>
                      <a:r>
                        <a:rPr lang="it-IT" sz="1050" b="0" kern="1200" dirty="0">
                          <a:solidFill>
                            <a:schemeClr val="tx1"/>
                          </a:solidFill>
                          <a:latin typeface="+mn-lt"/>
                          <a:ea typeface="+mn-ea"/>
                          <a:cs typeface="+mn-cs"/>
                        </a:rPr>
                        <a:t>Finestra (2) : 9:00-10:00  </a:t>
                      </a:r>
                      <a:r>
                        <a:rPr lang="it-IT" sz="1050" b="0" u="sng" kern="1200" dirty="0">
                          <a:solidFill>
                            <a:schemeClr val="tx1"/>
                          </a:solidFill>
                          <a:latin typeface="+mn-lt"/>
                          <a:ea typeface="+mn-ea"/>
                          <a:cs typeface="+mn-cs"/>
                        </a:rPr>
                        <a:t>SOLO</a:t>
                      </a:r>
                      <a:r>
                        <a:rPr lang="it-IT" sz="1050" b="0" kern="1200" dirty="0">
                          <a:solidFill>
                            <a:schemeClr val="tx1"/>
                          </a:solidFill>
                          <a:latin typeface="+mn-lt"/>
                          <a:ea typeface="+mn-ea"/>
                          <a:cs typeface="+mn-cs"/>
                        </a:rPr>
                        <a:t> il </a:t>
                      </a:r>
                      <a:r>
                        <a:rPr lang="it-IT" sz="1050" b="0" kern="1200" dirty="0" err="1">
                          <a:solidFill>
                            <a:schemeClr val="tx1"/>
                          </a:solidFill>
                          <a:latin typeface="+mn-lt"/>
                          <a:ea typeface="+mn-ea"/>
                          <a:cs typeface="+mn-cs"/>
                        </a:rPr>
                        <a:t>Donating</a:t>
                      </a:r>
                      <a:endParaRPr lang="it-IT" sz="1050" b="0" kern="1200" dirty="0">
                        <a:solidFill>
                          <a:schemeClr val="tx1"/>
                        </a:solidFill>
                        <a:latin typeface="+mn-lt"/>
                        <a:ea typeface="+mn-ea"/>
                        <a:cs typeface="+mn-cs"/>
                      </a:endParaRPr>
                    </a:p>
                    <a:p>
                      <a:r>
                        <a:rPr lang="it-IT" sz="1050" b="0" kern="1200" dirty="0">
                          <a:solidFill>
                            <a:schemeClr val="tx1"/>
                          </a:solidFill>
                          <a:latin typeface="+mn-lt"/>
                          <a:ea typeface="+mn-ea"/>
                          <a:cs typeface="+mn-cs"/>
                        </a:rPr>
                        <a:t>(Nota : sarebbe auspicabile che il </a:t>
                      </a:r>
                      <a:r>
                        <a:rPr lang="it-IT" sz="1050" b="0" kern="1200" dirty="0" err="1">
                          <a:solidFill>
                            <a:schemeClr val="tx1"/>
                          </a:solidFill>
                          <a:latin typeface="+mn-lt"/>
                          <a:ea typeface="+mn-ea"/>
                          <a:cs typeface="+mn-cs"/>
                        </a:rPr>
                        <a:t>Recipient</a:t>
                      </a:r>
                      <a:r>
                        <a:rPr lang="it-IT" sz="1050" b="0" kern="1200" dirty="0">
                          <a:solidFill>
                            <a:schemeClr val="tx1"/>
                          </a:solidFill>
                          <a:latin typeface="+mn-lt"/>
                          <a:ea typeface="+mn-ea"/>
                          <a:cs typeface="+mn-cs"/>
                        </a:rPr>
                        <a:t> completi l’attività </a:t>
                      </a:r>
                      <a:r>
                        <a:rPr lang="it-IT" sz="1050" b="0" u="sng" kern="1200" dirty="0">
                          <a:solidFill>
                            <a:schemeClr val="tx1"/>
                          </a:solidFill>
                          <a:latin typeface="+mn-lt"/>
                          <a:ea typeface="+mn-ea"/>
                          <a:cs typeface="+mn-cs"/>
                        </a:rPr>
                        <a:t>per primo </a:t>
                      </a:r>
                      <a:r>
                        <a:rPr lang="it-IT" sz="1050" b="0" kern="1200" dirty="0">
                          <a:solidFill>
                            <a:schemeClr val="tx1"/>
                          </a:solidFill>
                          <a:latin typeface="+mn-lt"/>
                          <a:ea typeface="+mn-ea"/>
                          <a:cs typeface="+mn-cs"/>
                        </a:rPr>
                        <a:t>nella Finestra (1)  )</a:t>
                      </a:r>
                    </a:p>
                    <a:p>
                      <a:r>
                        <a:rPr lang="it-IT" sz="1050" b="0" kern="1200" dirty="0">
                          <a:solidFill>
                            <a:schemeClr val="tx1"/>
                          </a:solidFill>
                          <a:latin typeface="+mn-lt"/>
                          <a:ea typeface="+mn-ea"/>
                          <a:cs typeface="+mn-cs"/>
                        </a:rPr>
                        <a:t>Benefici: </a:t>
                      </a:r>
                    </a:p>
                    <a:p>
                      <a:pPr marL="171450" indent="-171450">
                        <a:buFont typeface="Arial" panose="020B0604020202020204" pitchFamily="34" charset="0"/>
                        <a:buChar char="•"/>
                      </a:pPr>
                      <a:r>
                        <a:rPr lang="it-IT" sz="1050" b="0" kern="1200" dirty="0">
                          <a:solidFill>
                            <a:schemeClr val="tx1"/>
                          </a:solidFill>
                          <a:latin typeface="+mn-lt"/>
                          <a:ea typeface="+mn-ea"/>
                          <a:cs typeface="+mn-cs"/>
                        </a:rPr>
                        <a:t>Gestione parallela delle chiamate con estrema riduzione della probabilità di disservizio : Finestra (1)                6:00-9:00</a:t>
                      </a:r>
                      <a:endParaRPr lang="en-US" sz="1050" b="0" kern="1200" dirty="0">
                        <a:solidFill>
                          <a:schemeClr val="tx1"/>
                        </a:solidFill>
                        <a:latin typeface="+mn-lt"/>
                        <a:ea typeface="+mn-ea"/>
                        <a:cs typeface="+mn-cs"/>
                      </a:endParaRPr>
                    </a:p>
                    <a:p>
                      <a:pPr lvl="0"/>
                      <a:r>
                        <a:rPr lang="it-IT" sz="1050" b="0" kern="1200" dirty="0">
                          <a:solidFill>
                            <a:schemeClr val="tx1"/>
                          </a:solidFill>
                          <a:latin typeface="+mn-lt"/>
                          <a:ea typeface="+mn-ea"/>
                          <a:cs typeface="+mn-cs"/>
                        </a:rPr>
                        <a:t>Il </a:t>
                      </a:r>
                      <a:r>
                        <a:rPr lang="it-IT" sz="1050" b="0" kern="1200" dirty="0" err="1">
                          <a:solidFill>
                            <a:schemeClr val="tx1"/>
                          </a:solidFill>
                          <a:latin typeface="+mn-lt"/>
                          <a:ea typeface="+mn-ea"/>
                          <a:cs typeface="+mn-cs"/>
                        </a:rPr>
                        <a:t>Recipient</a:t>
                      </a:r>
                      <a:r>
                        <a:rPr lang="it-IT" sz="1050" b="0" kern="1200" dirty="0">
                          <a:solidFill>
                            <a:schemeClr val="tx1"/>
                          </a:solidFill>
                          <a:latin typeface="+mn-lt"/>
                          <a:ea typeface="+mn-ea"/>
                          <a:cs typeface="+mn-cs"/>
                        </a:rPr>
                        <a:t> gestirà le chiamate provenienti dalla sua rete e quelle da parte degli OLO che, di volta in volta, avranno eseguito l’attività tecnica di configurazione del nuovo RN del </a:t>
                      </a:r>
                      <a:r>
                        <a:rPr lang="it-IT" sz="1050" b="0" kern="1200" dirty="0" err="1">
                          <a:solidFill>
                            <a:schemeClr val="tx1"/>
                          </a:solidFill>
                          <a:latin typeface="+mn-lt"/>
                          <a:ea typeface="+mn-ea"/>
                          <a:cs typeface="+mn-cs"/>
                        </a:rPr>
                        <a:t>Recipient</a:t>
                      </a:r>
                      <a:endParaRPr lang="en-US" sz="1050" b="0" kern="1200" dirty="0">
                        <a:solidFill>
                          <a:schemeClr val="tx1"/>
                        </a:solidFill>
                        <a:latin typeface="+mn-lt"/>
                        <a:ea typeface="+mn-ea"/>
                        <a:cs typeface="+mn-cs"/>
                      </a:endParaRPr>
                    </a:p>
                    <a:p>
                      <a:pPr lvl="0"/>
                      <a:r>
                        <a:rPr lang="it-IT" sz="1050" b="0" kern="1200" dirty="0">
                          <a:solidFill>
                            <a:schemeClr val="tx1"/>
                          </a:solidFill>
                          <a:latin typeface="+mn-lt"/>
                          <a:ea typeface="+mn-ea"/>
                          <a:cs typeface="+mn-cs"/>
                        </a:rPr>
                        <a:t>Il </a:t>
                      </a:r>
                      <a:r>
                        <a:rPr lang="it-IT" sz="1050" b="0" kern="1200" dirty="0" err="1">
                          <a:solidFill>
                            <a:schemeClr val="tx1"/>
                          </a:solidFill>
                          <a:latin typeface="+mn-lt"/>
                          <a:ea typeface="+mn-ea"/>
                          <a:cs typeface="+mn-cs"/>
                        </a:rPr>
                        <a:t>Donating</a:t>
                      </a:r>
                      <a:r>
                        <a:rPr lang="it-IT" sz="1050" b="0" kern="1200" dirty="0">
                          <a:solidFill>
                            <a:schemeClr val="tx1"/>
                          </a:solidFill>
                          <a:latin typeface="+mn-lt"/>
                          <a:ea typeface="+mn-ea"/>
                          <a:cs typeface="+mn-cs"/>
                        </a:rPr>
                        <a:t> gestirà le chiamate provenienti dalla sua rete e quelle da parte degli OLO che NON avranno ancora eseguito l’attività tecnica Finestra (2)                9:00-10:00</a:t>
                      </a:r>
                      <a:endParaRPr lang="en-US" sz="1050" b="0" kern="1200" dirty="0">
                        <a:solidFill>
                          <a:schemeClr val="tx1"/>
                        </a:solidFill>
                        <a:latin typeface="+mn-lt"/>
                        <a:ea typeface="+mn-ea"/>
                        <a:cs typeface="+mn-cs"/>
                      </a:endParaRPr>
                    </a:p>
                    <a:p>
                      <a:pPr lvl="0"/>
                      <a:r>
                        <a:rPr lang="it-IT" sz="1050" b="0" kern="1200" dirty="0">
                          <a:solidFill>
                            <a:schemeClr val="tx1"/>
                          </a:solidFill>
                          <a:latin typeface="+mn-lt"/>
                          <a:ea typeface="+mn-ea"/>
                          <a:cs typeface="+mn-cs"/>
                        </a:rPr>
                        <a:t>Il </a:t>
                      </a:r>
                      <a:r>
                        <a:rPr lang="it-IT" sz="1050" b="0" kern="1200" dirty="0" err="1">
                          <a:solidFill>
                            <a:schemeClr val="tx1"/>
                          </a:solidFill>
                          <a:latin typeface="+mn-lt"/>
                          <a:ea typeface="+mn-ea"/>
                          <a:cs typeface="+mn-cs"/>
                        </a:rPr>
                        <a:t>Donating</a:t>
                      </a:r>
                      <a:r>
                        <a:rPr lang="it-IT" sz="1050" b="0" kern="1200" dirty="0">
                          <a:solidFill>
                            <a:schemeClr val="tx1"/>
                          </a:solidFill>
                          <a:latin typeface="+mn-lt"/>
                          <a:ea typeface="+mn-ea"/>
                          <a:cs typeface="+mn-cs"/>
                        </a:rPr>
                        <a:t> esegue l’attività tecnica di sua competenza</a:t>
                      </a:r>
                      <a:endParaRPr lang="en-US" sz="1050" b="0" kern="1200" dirty="0">
                        <a:solidFill>
                          <a:schemeClr val="tx1"/>
                        </a:solidFill>
                        <a:latin typeface="+mn-lt"/>
                        <a:ea typeface="+mn-ea"/>
                        <a:cs typeface="+mn-cs"/>
                      </a:endParaRPr>
                    </a:p>
                    <a:p>
                      <a:pPr marL="171450" lvl="0" indent="-171450">
                        <a:buFont typeface="Arial" panose="020B0604020202020204" pitchFamily="34" charset="0"/>
                        <a:buChar char="•"/>
                      </a:pPr>
                      <a:r>
                        <a:rPr lang="it-IT" sz="1050" b="0" kern="1200" dirty="0">
                          <a:solidFill>
                            <a:schemeClr val="tx1"/>
                          </a:solidFill>
                          <a:latin typeface="+mn-lt"/>
                          <a:ea typeface="+mn-ea"/>
                          <a:cs typeface="+mn-cs"/>
                        </a:rPr>
                        <a:t>Finestra di esecuzione delle attività allargata che consentirà un maggiore tempo a disposizione per gli OLO ‘ritardatari’ nell’esecuzione dell’attività di configurazione del nuovo RN.</a:t>
                      </a:r>
                      <a:endParaRPr lang="en-US" sz="1050" b="0" kern="1200" dirty="0">
                        <a:solidFill>
                          <a:schemeClr val="tx1"/>
                        </a:solidFill>
                        <a:latin typeface="+mn-lt"/>
                        <a:ea typeface="+mn-ea"/>
                        <a:cs typeface="+mn-cs"/>
                      </a:endParaRPr>
                    </a:p>
                    <a:p>
                      <a:r>
                        <a:rPr lang="it-IT" sz="1050" b="0" kern="1200" dirty="0">
                          <a:solidFill>
                            <a:schemeClr val="tx1"/>
                          </a:solidFill>
                          <a:latin typeface="+mn-lt"/>
                          <a:ea typeface="+mn-ea"/>
                          <a:cs typeface="+mn-cs"/>
                        </a:rPr>
                        <a:t>( es. nel caso in cui un OLO stia eseguendo l’attività nella Finestra 2 (fascia 9-10) ed il </a:t>
                      </a:r>
                      <a:r>
                        <a:rPr lang="it-IT" sz="1050" b="0" kern="1200" dirty="0" err="1">
                          <a:solidFill>
                            <a:schemeClr val="tx1"/>
                          </a:solidFill>
                          <a:latin typeface="+mn-lt"/>
                          <a:ea typeface="+mn-ea"/>
                          <a:cs typeface="+mn-cs"/>
                        </a:rPr>
                        <a:t>Donating</a:t>
                      </a:r>
                      <a:r>
                        <a:rPr lang="it-IT" sz="1050" b="0" kern="1200" dirty="0">
                          <a:solidFill>
                            <a:schemeClr val="tx1"/>
                          </a:solidFill>
                          <a:latin typeface="+mn-lt"/>
                          <a:ea typeface="+mn-ea"/>
                          <a:cs typeface="+mn-cs"/>
                        </a:rPr>
                        <a:t> non abbia ancora eseguito l’attività di sua competenza) </a:t>
                      </a:r>
                      <a:endParaRPr lang="en-US" sz="1050" b="0" kern="1200" dirty="0">
                        <a:solidFill>
                          <a:schemeClr val="tx1"/>
                        </a:solidFill>
                        <a:latin typeface="+mn-lt"/>
                        <a:ea typeface="+mn-ea"/>
                        <a:cs typeface="+mn-cs"/>
                      </a:endParaRPr>
                    </a:p>
                    <a:p>
                      <a:r>
                        <a:rPr lang="it-IT" sz="1050" b="0" kern="1200" dirty="0">
                          <a:solidFill>
                            <a:schemeClr val="tx1"/>
                          </a:solidFill>
                          <a:latin typeface="+mn-lt"/>
                          <a:ea typeface="+mn-ea"/>
                          <a:cs typeface="+mn-cs"/>
                        </a:rPr>
                        <a:t>e  più tempo a disposizione per il </a:t>
                      </a:r>
                      <a:r>
                        <a:rPr lang="it-IT" sz="1050" b="0" kern="1200" dirty="0" err="1">
                          <a:solidFill>
                            <a:schemeClr val="tx1"/>
                          </a:solidFill>
                          <a:latin typeface="+mn-lt"/>
                          <a:ea typeface="+mn-ea"/>
                          <a:cs typeface="+mn-cs"/>
                        </a:rPr>
                        <a:t>Donating</a:t>
                      </a:r>
                      <a:r>
                        <a:rPr lang="it-IT" sz="1050" b="0" kern="1200" dirty="0">
                          <a:solidFill>
                            <a:schemeClr val="tx1"/>
                          </a:solidFill>
                          <a:latin typeface="+mn-lt"/>
                          <a:ea typeface="+mn-ea"/>
                          <a:cs typeface="+mn-cs"/>
                        </a:rPr>
                        <a:t> nella gestione di eventuali ‘imprevisti’ tecnici </a:t>
                      </a:r>
                      <a:endParaRPr lang="en-US" sz="1050" b="0" kern="1200" dirty="0">
                        <a:solidFill>
                          <a:schemeClr val="tx1"/>
                        </a:solidFill>
                        <a:latin typeface="+mn-lt"/>
                        <a:ea typeface="+mn-ea"/>
                        <a:cs typeface="+mn-cs"/>
                      </a:endParaRPr>
                    </a:p>
                    <a:p>
                      <a:pPr marL="171450" lvl="0" indent="-171450">
                        <a:buFont typeface="Arial" panose="020B0604020202020204" pitchFamily="34" charset="0"/>
                        <a:buChar char="•"/>
                      </a:pPr>
                      <a:r>
                        <a:rPr lang="it-IT" sz="1050" b="0" kern="1200" dirty="0">
                          <a:solidFill>
                            <a:schemeClr val="tx1"/>
                          </a:solidFill>
                          <a:latin typeface="+mn-lt"/>
                          <a:ea typeface="+mn-ea"/>
                          <a:cs typeface="+mn-cs"/>
                        </a:rPr>
                        <a:t>Specialmente per la clientela Business, la possibilità di verifica del </a:t>
                      </a:r>
                      <a:r>
                        <a:rPr lang="it-IT" sz="1050" b="0" kern="1200" dirty="0" err="1">
                          <a:solidFill>
                            <a:schemeClr val="tx1"/>
                          </a:solidFill>
                          <a:latin typeface="+mn-lt"/>
                          <a:ea typeface="+mn-ea"/>
                          <a:cs typeface="+mn-cs"/>
                        </a:rPr>
                        <a:t>Recipient</a:t>
                      </a:r>
                      <a:r>
                        <a:rPr lang="it-IT" sz="1050" b="0" kern="1200" dirty="0">
                          <a:solidFill>
                            <a:schemeClr val="tx1"/>
                          </a:solidFill>
                          <a:latin typeface="+mn-lt"/>
                          <a:ea typeface="+mn-ea"/>
                          <a:cs typeface="+mn-cs"/>
                        </a:rPr>
                        <a:t> con il cliente, del corretto funzionamento del servizio nel corso dell’attività lavorativa e prima del distacco della rete </a:t>
                      </a:r>
                      <a:r>
                        <a:rPr lang="it-IT" sz="1050" b="0" kern="1200" dirty="0" err="1">
                          <a:solidFill>
                            <a:schemeClr val="tx1"/>
                          </a:solidFill>
                          <a:latin typeface="+mn-lt"/>
                          <a:ea typeface="+mn-ea"/>
                          <a:cs typeface="+mn-cs"/>
                        </a:rPr>
                        <a:t>Donating</a:t>
                      </a:r>
                      <a:endParaRPr lang="en-US" sz="1050" b="0" kern="1200" dirty="0">
                        <a:solidFill>
                          <a:schemeClr val="tx1"/>
                        </a:solidFill>
                        <a:latin typeface="+mn-lt"/>
                        <a:ea typeface="+mn-ea"/>
                        <a:cs typeface="+mn-cs"/>
                      </a:endParaRPr>
                    </a:p>
                    <a:p>
                      <a:pPr marL="171450" lvl="0" indent="-171450">
                        <a:buFont typeface="Arial" panose="020B0604020202020204" pitchFamily="34" charset="0"/>
                        <a:buChar char="•"/>
                      </a:pPr>
                      <a:r>
                        <a:rPr lang="it-IT" sz="1050" b="0" kern="1200" dirty="0">
                          <a:solidFill>
                            <a:schemeClr val="tx1"/>
                          </a:solidFill>
                          <a:latin typeface="+mn-lt"/>
                          <a:ea typeface="+mn-ea"/>
                          <a:cs typeface="+mn-cs"/>
                        </a:rPr>
                        <a:t>Continuità, a livello amministrativo, della fatturazione che vedrà la cessazione contabile del </a:t>
                      </a:r>
                      <a:r>
                        <a:rPr lang="it-IT" sz="1050" b="0" kern="1200" dirty="0" err="1">
                          <a:solidFill>
                            <a:schemeClr val="tx1"/>
                          </a:solidFill>
                          <a:latin typeface="+mn-lt"/>
                          <a:ea typeface="+mn-ea"/>
                          <a:cs typeface="+mn-cs"/>
                        </a:rPr>
                        <a:t>Donating</a:t>
                      </a:r>
                      <a:r>
                        <a:rPr lang="it-IT" sz="1050" b="0" kern="1200" dirty="0">
                          <a:solidFill>
                            <a:schemeClr val="tx1"/>
                          </a:solidFill>
                          <a:latin typeface="+mn-lt"/>
                          <a:ea typeface="+mn-ea"/>
                          <a:cs typeface="+mn-cs"/>
                        </a:rPr>
                        <a:t> e la contestuale attivazione da parte del </a:t>
                      </a:r>
                      <a:r>
                        <a:rPr lang="it-IT" sz="1050" b="0" kern="1200" dirty="0" err="1">
                          <a:solidFill>
                            <a:schemeClr val="tx1"/>
                          </a:solidFill>
                          <a:latin typeface="+mn-lt"/>
                          <a:ea typeface="+mn-ea"/>
                          <a:cs typeface="+mn-cs"/>
                        </a:rPr>
                        <a:t>Recipient</a:t>
                      </a:r>
                      <a:r>
                        <a:rPr lang="it-IT" sz="1050" b="0" kern="1200" dirty="0">
                          <a:solidFill>
                            <a:schemeClr val="tx1"/>
                          </a:solidFill>
                          <a:latin typeface="+mn-lt"/>
                          <a:ea typeface="+mn-ea"/>
                          <a:cs typeface="+mn-cs"/>
                        </a:rPr>
                        <a:t>.</a:t>
                      </a:r>
                    </a:p>
                  </a:txBody>
                  <a:tcPr/>
                </a:tc>
                <a:extLst>
                  <a:ext uri="{0D108BD9-81ED-4DB2-BD59-A6C34878D82A}">
                    <a16:rowId xmlns:a16="http://schemas.microsoft.com/office/drawing/2014/main" val="3487815395"/>
                  </a:ext>
                </a:extLst>
              </a:tr>
              <a:tr h="960978">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j-lt"/>
                        </a:rPr>
                        <a:t>B</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j-lt"/>
                          <a:ea typeface="+mn-ea"/>
                          <a:cs typeface="+mn-cs"/>
                        </a:rPr>
                        <a:t>Wind e </a:t>
                      </a:r>
                      <a:r>
                        <a:rPr lang="it-IT" sz="1200" i="0" kern="1200" dirty="0" err="1">
                          <a:solidFill>
                            <a:schemeClr val="tx1"/>
                          </a:solidFill>
                          <a:latin typeface="+mj-lt"/>
                          <a:ea typeface="+mn-ea"/>
                          <a:cs typeface="+mn-cs"/>
                        </a:rPr>
                        <a:t>Irideos</a:t>
                      </a:r>
                      <a:endParaRPr lang="it-IT" sz="1200" i="0" kern="1200" dirty="0">
                        <a:solidFill>
                          <a:schemeClr val="tx1"/>
                        </a:solidFill>
                        <a:latin typeface="+mj-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j-lt"/>
                          <a:ea typeface="+mn-ea"/>
                          <a:cs typeface="+mn-cs"/>
                        </a:rPr>
                        <a:t>Iliad, </a:t>
                      </a:r>
                      <a:r>
                        <a:rPr lang="it-IT" sz="1200" i="0" kern="1200" dirty="0" err="1">
                          <a:solidFill>
                            <a:schemeClr val="tx1"/>
                          </a:solidFill>
                          <a:latin typeface="+mj-lt"/>
                          <a:ea typeface="+mn-ea"/>
                          <a:cs typeface="+mn-cs"/>
                        </a:rPr>
                        <a:t>Intred</a:t>
                      </a:r>
                      <a:r>
                        <a:rPr lang="it-IT" sz="1200" i="0" kern="1200" dirty="0">
                          <a:solidFill>
                            <a:schemeClr val="tx1"/>
                          </a:solidFill>
                          <a:latin typeface="+mj-lt"/>
                          <a:ea typeface="+mn-ea"/>
                          <a:cs typeface="+mn-cs"/>
                        </a:rPr>
                        <a:t>, EOLO, Colt,  </a:t>
                      </a:r>
                      <a:r>
                        <a:rPr lang="it-IT" sz="1200" i="0" kern="1200" dirty="0" err="1">
                          <a:solidFill>
                            <a:schemeClr val="tx1"/>
                          </a:solidFill>
                          <a:latin typeface="+mj-lt"/>
                          <a:ea typeface="+mn-ea"/>
                          <a:cs typeface="+mn-cs"/>
                        </a:rPr>
                        <a:t>Vodafone,TWT</a:t>
                      </a:r>
                      <a:endParaRPr lang="it-IT" sz="1200" kern="1200" dirty="0">
                        <a:solidFill>
                          <a:schemeClr val="tx1"/>
                        </a:solidFill>
                        <a:latin typeface="+mn-lt"/>
                        <a:ea typeface="+mn-ea"/>
                        <a:cs typeface="Segoe UI" pitchFamily="34" charset="0"/>
                      </a:endParaRPr>
                    </a:p>
                  </a:txBody>
                  <a:tcPr/>
                </a:tc>
                <a:tc>
                  <a:txBody>
                    <a:bodyPr/>
                    <a:lstStyle/>
                    <a:p>
                      <a:pPr marL="0" marR="0" lvl="0" indent="0" algn="just" fontAlgn="auto">
                        <a:lnSpc>
                          <a:spcPct val="100000"/>
                        </a:lnSpc>
                        <a:buClrTx/>
                        <a:buSzTx/>
                        <a:buFont typeface="+mj-lt"/>
                        <a:buNone/>
                        <a:tabLst/>
                        <a:defRPr/>
                      </a:pPr>
                      <a:r>
                        <a:rPr lang="it-IT" sz="1200" dirty="0">
                          <a:solidFill>
                            <a:schemeClr val="tx1"/>
                          </a:solidFill>
                          <a:latin typeface="+mj-lt"/>
                          <a:cs typeface="Segoe UI" pitchFamily="34" charset="0"/>
                          <a:sym typeface="Wingdings" panose="05000000000000000000" pitchFamily="2" charset="2"/>
                        </a:rPr>
                        <a:t>Il  giorno della DAC gli operatori eseguono la NP secondo le seguenti fasce orarie:</a:t>
                      </a:r>
                    </a:p>
                    <a:p>
                      <a:pPr marL="457200" lvl="0" indent="-185738" algn="just">
                        <a:buFont typeface="Arial" panose="020B0604020202020204" pitchFamily="34" charset="0"/>
                        <a:buChar char="•"/>
                        <a:defRPr/>
                      </a:pPr>
                      <a:r>
                        <a:rPr lang="it-IT" sz="1200" dirty="0">
                          <a:solidFill>
                            <a:schemeClr val="tx1"/>
                          </a:solidFill>
                          <a:latin typeface="+mj-lt"/>
                          <a:cs typeface="Segoe UI" pitchFamily="34" charset="0"/>
                          <a:sym typeface="Wingdings" panose="05000000000000000000" pitchFamily="2" charset="2"/>
                        </a:rPr>
                        <a:t>Il </a:t>
                      </a:r>
                      <a:r>
                        <a:rPr lang="it-IT" sz="1200" dirty="0" err="1">
                          <a:solidFill>
                            <a:schemeClr val="tx1"/>
                          </a:solidFill>
                          <a:latin typeface="+mj-lt"/>
                          <a:cs typeface="Segoe UI" pitchFamily="34" charset="0"/>
                          <a:sym typeface="Wingdings" panose="05000000000000000000" pitchFamily="2" charset="2"/>
                        </a:rPr>
                        <a:t>Recipient</a:t>
                      </a:r>
                      <a:r>
                        <a:rPr lang="it-IT" sz="1200" dirty="0">
                          <a:solidFill>
                            <a:schemeClr val="tx1"/>
                          </a:solidFill>
                          <a:latin typeface="+mj-lt"/>
                          <a:cs typeface="Segoe UI" pitchFamily="34" charset="0"/>
                          <a:sym typeface="Wingdings" panose="05000000000000000000" pitchFamily="2" charset="2"/>
                        </a:rPr>
                        <a:t> tra le 6.00 e le 11:00 </a:t>
                      </a:r>
                    </a:p>
                    <a:p>
                      <a:pPr marL="457200" lvl="0" indent="-185738" algn="just">
                        <a:buFont typeface="Arial" panose="020B0604020202020204" pitchFamily="34" charset="0"/>
                        <a:buChar char="•"/>
                        <a:defRPr/>
                      </a:pPr>
                      <a:r>
                        <a:rPr lang="it-IT" sz="1200" dirty="0">
                          <a:solidFill>
                            <a:schemeClr val="tx1"/>
                          </a:solidFill>
                          <a:latin typeface="+mj-lt"/>
                          <a:cs typeface="Segoe UI" pitchFamily="34" charset="0"/>
                          <a:sym typeface="Wingdings" panose="05000000000000000000" pitchFamily="2" charset="2"/>
                        </a:rPr>
                        <a:t>Gli operatori di rete fissa e mobile tra le 11.00 e le 14:00 </a:t>
                      </a:r>
                    </a:p>
                    <a:p>
                      <a:pPr marL="457200" lvl="0" indent="-185738" algn="just">
                        <a:buFont typeface="Arial" panose="020B0604020202020204" pitchFamily="34" charset="0"/>
                        <a:buChar char="•"/>
                        <a:defRPr/>
                      </a:pPr>
                      <a:r>
                        <a:rPr lang="it-IT" sz="1200" dirty="0">
                          <a:solidFill>
                            <a:schemeClr val="tx1"/>
                          </a:solidFill>
                          <a:latin typeface="+mj-lt"/>
                          <a:cs typeface="Segoe UI" pitchFamily="34" charset="0"/>
                          <a:sym typeface="Wingdings" panose="05000000000000000000" pitchFamily="2" charset="2"/>
                        </a:rPr>
                        <a:t>Il </a:t>
                      </a:r>
                      <a:r>
                        <a:rPr lang="it-IT" sz="1200" dirty="0" err="1">
                          <a:solidFill>
                            <a:schemeClr val="tx1"/>
                          </a:solidFill>
                          <a:latin typeface="+mj-lt"/>
                          <a:cs typeface="Segoe UI" pitchFamily="34" charset="0"/>
                          <a:sym typeface="Wingdings" panose="05000000000000000000" pitchFamily="2" charset="2"/>
                        </a:rPr>
                        <a:t>Donating</a:t>
                      </a:r>
                      <a:r>
                        <a:rPr lang="it-IT" sz="1200" dirty="0">
                          <a:solidFill>
                            <a:schemeClr val="tx1"/>
                          </a:solidFill>
                          <a:latin typeface="+mj-lt"/>
                          <a:cs typeface="Segoe UI" pitchFamily="34" charset="0"/>
                          <a:sym typeface="Wingdings" panose="05000000000000000000" pitchFamily="2" charset="2"/>
                        </a:rPr>
                        <a:t> tra le 14.00 e le 16:00 </a:t>
                      </a:r>
                      <a:endParaRPr lang="it-IT" sz="1200" dirty="0">
                        <a:solidFill>
                          <a:schemeClr val="tx1"/>
                        </a:solidFill>
                        <a:latin typeface="+mj-lt"/>
                      </a:endParaRPr>
                    </a:p>
                  </a:txBody>
                  <a:tcPr/>
                </a:tc>
                <a:extLst>
                  <a:ext uri="{0D108BD9-81ED-4DB2-BD59-A6C34878D82A}">
                    <a16:rowId xmlns:a16="http://schemas.microsoft.com/office/drawing/2014/main" val="1117012987"/>
                  </a:ext>
                </a:extLst>
              </a:tr>
              <a:tr h="110006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j-lt"/>
                        </a:rPr>
                        <a:t>C</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j-lt"/>
                          <a:ea typeface="+mn-ea"/>
                          <a:cs typeface="+mn-cs"/>
                        </a:rPr>
                        <a:t>TIM, </a:t>
                      </a:r>
                      <a:r>
                        <a:rPr lang="it-IT" sz="1200" i="0" kern="1200" dirty="0" err="1">
                          <a:solidFill>
                            <a:schemeClr val="tx1"/>
                          </a:solidFill>
                          <a:latin typeface="+mn-lt"/>
                          <a:ea typeface="+mn-ea"/>
                          <a:cs typeface="+mn-cs"/>
                        </a:rPr>
                        <a:t>Vianova</a:t>
                      </a:r>
                      <a:r>
                        <a:rPr lang="it-IT" sz="1200" i="0" kern="1200" dirty="0">
                          <a:solidFill>
                            <a:schemeClr val="tx1"/>
                          </a:solidFill>
                          <a:latin typeface="+mn-lt"/>
                          <a:ea typeface="+mn-ea"/>
                          <a:cs typeface="+mn-cs"/>
                        </a:rPr>
                        <a:t>, Fastweb</a:t>
                      </a:r>
                      <a:endParaRPr lang="it-IT" sz="1200" dirty="0">
                        <a:solidFill>
                          <a:schemeClr val="tx1"/>
                        </a:solidFill>
                        <a:latin typeface="+mj-lt"/>
                        <a:cs typeface="Segoe UI" pitchFamily="34" charset="0"/>
                      </a:endParaRPr>
                    </a:p>
                  </a:txBody>
                  <a:tcPr/>
                </a:tc>
                <a:tc>
                  <a:txBody>
                    <a:bodyPr/>
                    <a:lstStyle/>
                    <a:p>
                      <a:pPr marL="0" marR="0" lvl="0" indent="0" algn="just" fontAlgn="auto">
                        <a:lnSpc>
                          <a:spcPct val="100000"/>
                        </a:lnSpc>
                        <a:buClrTx/>
                        <a:buSzTx/>
                        <a:buFont typeface="+mj-lt"/>
                        <a:buNone/>
                        <a:tabLst/>
                        <a:defRPr/>
                      </a:pPr>
                      <a:r>
                        <a:rPr lang="it-IT" sz="1200" dirty="0">
                          <a:solidFill>
                            <a:schemeClr val="tx1"/>
                          </a:solidFill>
                          <a:latin typeface="+mj-lt"/>
                          <a:cs typeface="Segoe UI" pitchFamily="34" charset="0"/>
                        </a:rPr>
                        <a:t>L’ora X in cui deve essere eseguito l’espletamento della NP il giorno della DAC viene indicata dal </a:t>
                      </a:r>
                      <a:r>
                        <a:rPr lang="it-IT" sz="1200" dirty="0" err="1">
                          <a:solidFill>
                            <a:schemeClr val="tx1"/>
                          </a:solidFill>
                          <a:latin typeface="+mj-lt"/>
                          <a:cs typeface="Segoe UI" pitchFamily="34" charset="0"/>
                        </a:rPr>
                        <a:t>Recipient</a:t>
                      </a:r>
                      <a:r>
                        <a:rPr lang="it-IT" sz="1200" dirty="0">
                          <a:solidFill>
                            <a:schemeClr val="tx1"/>
                          </a:solidFill>
                          <a:latin typeface="+mj-lt"/>
                          <a:cs typeface="Segoe UI" pitchFamily="34" charset="0"/>
                        </a:rPr>
                        <a:t> nel tracciato record (ora X). T</a:t>
                      </a:r>
                      <a:r>
                        <a:rPr lang="it-IT" sz="1200" dirty="0">
                          <a:solidFill>
                            <a:schemeClr val="tx1"/>
                          </a:solidFill>
                          <a:latin typeface="+mj-lt"/>
                          <a:cs typeface="Segoe UI" pitchFamily="34" charset="0"/>
                          <a:sym typeface="Wingdings" panose="05000000000000000000" pitchFamily="2" charset="2"/>
                        </a:rPr>
                        <a:t>ale ora deve essere compresa tra le 9.00 e le 14:00 del giorno della DAC. </a:t>
                      </a:r>
                    </a:p>
                    <a:p>
                      <a:pPr marL="457200" marR="0" lvl="0" indent="-185738"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dirty="0">
                          <a:solidFill>
                            <a:schemeClr val="tx1"/>
                          </a:solidFill>
                          <a:latin typeface="+mj-lt"/>
                          <a:cs typeface="Segoe UI" pitchFamily="34" charset="0"/>
                          <a:sym typeface="Wingdings" panose="05000000000000000000" pitchFamily="2" charset="2"/>
                        </a:rPr>
                        <a:t>Il </a:t>
                      </a:r>
                      <a:r>
                        <a:rPr lang="it-IT" sz="1200" dirty="0" err="1">
                          <a:solidFill>
                            <a:schemeClr val="tx1"/>
                          </a:solidFill>
                          <a:latin typeface="+mj-lt"/>
                          <a:cs typeface="Segoe UI" pitchFamily="34" charset="0"/>
                          <a:sym typeface="Wingdings" panose="05000000000000000000" pitchFamily="2" charset="2"/>
                        </a:rPr>
                        <a:t>Recipient</a:t>
                      </a:r>
                      <a:r>
                        <a:rPr lang="it-IT" sz="1200" dirty="0">
                          <a:solidFill>
                            <a:schemeClr val="tx1"/>
                          </a:solidFill>
                          <a:latin typeface="+mj-lt"/>
                          <a:cs typeface="Segoe UI" pitchFamily="34" charset="0"/>
                          <a:sym typeface="Wingdings" panose="05000000000000000000" pitchFamily="2" charset="2"/>
                        </a:rPr>
                        <a:t> effettua la NPNG all’ora X, </a:t>
                      </a:r>
                      <a:r>
                        <a:rPr lang="it-IT" sz="1200" kern="1200" dirty="0">
                          <a:solidFill>
                            <a:schemeClr val="tx1"/>
                          </a:solidFill>
                          <a:latin typeface="+mn-lt"/>
                          <a:ea typeface="+mn-ea"/>
                          <a:cs typeface="Segoe UI" pitchFamily="34" charset="0"/>
                          <a:sym typeface="Wingdings" panose="05000000000000000000" pitchFamily="2" charset="2"/>
                        </a:rPr>
                        <a:t>tra le 9.00 e le 14:00 </a:t>
                      </a:r>
                      <a:endParaRPr lang="it-IT" sz="1200" dirty="0">
                        <a:solidFill>
                          <a:schemeClr val="tx1"/>
                        </a:solidFill>
                        <a:latin typeface="+mj-lt"/>
                        <a:cs typeface="Segoe UI" pitchFamily="34" charset="0"/>
                        <a:sym typeface="Wingdings" panose="05000000000000000000" pitchFamily="2" charset="2"/>
                      </a:endParaRPr>
                    </a:p>
                    <a:p>
                      <a:pPr marL="457200" lvl="0" indent="-185738" algn="just">
                        <a:buFont typeface="Arial" panose="020B0604020202020204" pitchFamily="34" charset="0"/>
                        <a:buChar char="•"/>
                        <a:defRPr/>
                      </a:pPr>
                      <a:r>
                        <a:rPr lang="it-IT" sz="1200" dirty="0">
                          <a:solidFill>
                            <a:schemeClr val="tx1"/>
                          </a:solidFill>
                          <a:latin typeface="+mj-lt"/>
                          <a:cs typeface="Segoe UI" pitchFamily="34" charset="0"/>
                          <a:sym typeface="Wingdings" panose="05000000000000000000" pitchFamily="2" charset="2"/>
                        </a:rPr>
                        <a:t>Gli operatori di rete fissa e mobile effettuano la NPNG entro Y=X+1 e comunque entro </a:t>
                      </a:r>
                      <a:r>
                        <a:rPr lang="it-IT" sz="1200" dirty="0">
                          <a:solidFill>
                            <a:schemeClr val="tx1"/>
                          </a:solidFill>
                          <a:latin typeface="+mj-lt"/>
                          <a:cs typeface="Segoe UI" pitchFamily="34" charset="0"/>
                        </a:rPr>
                        <a:t>le ore 15.00. </a:t>
                      </a:r>
                      <a:endParaRPr lang="it-IT" sz="1200" dirty="0">
                        <a:solidFill>
                          <a:schemeClr val="tx1"/>
                        </a:solidFill>
                        <a:latin typeface="+mj-lt"/>
                        <a:cs typeface="Segoe UI" pitchFamily="34" charset="0"/>
                        <a:sym typeface="Wingdings" panose="05000000000000000000" pitchFamily="2" charset="2"/>
                      </a:endParaRPr>
                    </a:p>
                    <a:p>
                      <a:pPr marL="457200" lvl="0" indent="-185738" algn="just">
                        <a:buFont typeface="Arial" panose="020B0604020202020204" pitchFamily="34" charset="0"/>
                        <a:buChar char="•"/>
                        <a:defRPr/>
                      </a:pPr>
                      <a:r>
                        <a:rPr lang="it-IT" sz="1200" dirty="0">
                          <a:solidFill>
                            <a:schemeClr val="tx1"/>
                          </a:solidFill>
                          <a:latin typeface="+mj-lt"/>
                          <a:cs typeface="Segoe UI" pitchFamily="34" charset="0"/>
                          <a:sym typeface="Wingdings" panose="05000000000000000000" pitchFamily="2" charset="2"/>
                        </a:rPr>
                        <a:t>Il Donating effettua le attività di NNG entro Y+1 e comunque entro le 1</a:t>
                      </a:r>
                      <a:r>
                        <a:rPr lang="it-IT" sz="1200" dirty="0">
                          <a:solidFill>
                            <a:schemeClr val="tx1"/>
                          </a:solidFill>
                          <a:latin typeface="+mj-lt"/>
                          <a:cs typeface="Segoe UI" pitchFamily="34" charset="0"/>
                        </a:rPr>
                        <a:t>6. </a:t>
                      </a:r>
                      <a:endParaRPr lang="it-IT" sz="1200" dirty="0">
                        <a:solidFill>
                          <a:schemeClr val="tx1"/>
                        </a:solidFill>
                        <a:latin typeface="+mj-lt"/>
                      </a:endParaRPr>
                    </a:p>
                  </a:txBody>
                  <a:tcPr/>
                </a:tc>
                <a:extLst>
                  <a:ext uri="{0D108BD9-81ED-4DB2-BD59-A6C34878D82A}">
                    <a16:rowId xmlns:a16="http://schemas.microsoft.com/office/drawing/2014/main" val="3853287830"/>
                  </a:ext>
                </a:extLst>
              </a:tr>
            </a:tbl>
          </a:graphicData>
        </a:graphic>
      </p:graphicFrame>
      <p:sp>
        <p:nvSpPr>
          <p:cNvPr id="9" name="CasellaDiTesto 8">
            <a:extLst>
              <a:ext uri="{FF2B5EF4-FFF2-40B4-BE49-F238E27FC236}">
                <a16:creationId xmlns:a16="http://schemas.microsoft.com/office/drawing/2014/main" id="{18A803C0-5A2C-4927-A17B-CD5FBE753606}"/>
              </a:ext>
            </a:extLst>
          </p:cNvPr>
          <p:cNvSpPr txBox="1"/>
          <p:nvPr/>
        </p:nvSpPr>
        <p:spPr>
          <a:xfrm>
            <a:off x="302995" y="502324"/>
            <a:ext cx="8711723" cy="369332"/>
          </a:xfrm>
          <a:prstGeom prst="rect">
            <a:avLst/>
          </a:prstGeom>
          <a:noFill/>
        </p:spPr>
        <p:txBody>
          <a:bodyPr wrap="square">
            <a:spAutoFit/>
          </a:bodyPr>
          <a:lstStyle/>
          <a:p>
            <a:pPr algn="just"/>
            <a:r>
              <a:rPr lang="it-IT" b="1" dirty="0">
                <a:solidFill>
                  <a:srgbClr val="EB0028"/>
                </a:solidFill>
                <a:latin typeface="+mj-lt"/>
              </a:rPr>
              <a:t>4</a:t>
            </a:r>
            <a:r>
              <a:rPr lang="it-IT" sz="1800" b="1" dirty="0">
                <a:solidFill>
                  <a:srgbClr val="EB0028"/>
                </a:solidFill>
                <a:latin typeface="+mj-lt"/>
              </a:rPr>
              <a:t>. Finestre temporali diversificate a DAC</a:t>
            </a:r>
          </a:p>
        </p:txBody>
      </p:sp>
      <p:sp>
        <p:nvSpPr>
          <p:cNvPr id="18" name="Title 1">
            <a:extLst>
              <a:ext uri="{FF2B5EF4-FFF2-40B4-BE49-F238E27FC236}">
                <a16:creationId xmlns:a16="http://schemas.microsoft.com/office/drawing/2014/main" id="{A17E9C89-2DEC-4B52-89E9-0511F27653A0}"/>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Punti aperti e chiusi (2/5)</a:t>
            </a:r>
            <a:endParaRPr kumimoji="0" lang="en-US" sz="2200" b="1" i="0" u="none" strike="noStrike" kern="1200" cap="none" spc="0" normalizeH="0" baseline="0" noProof="0" dirty="0">
              <a:ln>
                <a:noFill/>
              </a:ln>
              <a:solidFill>
                <a:srgbClr val="00B050"/>
              </a:solidFill>
              <a:effectLst/>
              <a:uLnTx/>
              <a:uFillTx/>
              <a:latin typeface="TIM Sans" panose="00000500000000000000" pitchFamily="2" charset="0"/>
              <a:ea typeface="ＭＳ Ｐゴシック"/>
              <a:cs typeface="Arial"/>
            </a:endParaRPr>
          </a:p>
        </p:txBody>
      </p:sp>
      <p:sp>
        <p:nvSpPr>
          <p:cNvPr id="20" name="Rettangolo 19">
            <a:extLst>
              <a:ext uri="{FF2B5EF4-FFF2-40B4-BE49-F238E27FC236}">
                <a16:creationId xmlns:a16="http://schemas.microsoft.com/office/drawing/2014/main" id="{9B9C4805-2437-450C-BFD0-9DE22AA461CC}"/>
              </a:ext>
            </a:extLst>
          </p:cNvPr>
          <p:cNvSpPr/>
          <p:nvPr/>
        </p:nvSpPr>
        <p:spPr>
          <a:xfrm>
            <a:off x="10405551" y="508036"/>
            <a:ext cx="1582994" cy="358877"/>
          </a:xfrm>
          <a:prstGeom prst="rect">
            <a:avLst/>
          </a:prstGeom>
          <a:solidFill>
            <a:srgbClr val="12B15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CHIUSO</a:t>
            </a:r>
          </a:p>
        </p:txBody>
      </p:sp>
      <p:sp>
        <p:nvSpPr>
          <p:cNvPr id="10" name="Rettangolo 9">
            <a:extLst>
              <a:ext uri="{FF2B5EF4-FFF2-40B4-BE49-F238E27FC236}">
                <a16:creationId xmlns:a16="http://schemas.microsoft.com/office/drawing/2014/main" id="{431AB8B4-9D71-4CEB-92A4-F0763115436E}"/>
              </a:ext>
            </a:extLst>
          </p:cNvPr>
          <p:cNvSpPr/>
          <p:nvPr/>
        </p:nvSpPr>
        <p:spPr>
          <a:xfrm>
            <a:off x="270210" y="4148488"/>
            <a:ext cx="11718335" cy="962526"/>
          </a:xfrm>
          <a:prstGeom prst="rect">
            <a:avLst/>
          </a:prstGeom>
          <a:noFill/>
          <a:ln w="50800">
            <a:solidFill>
              <a:srgbClr val="12B1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3B613BAD-3BB4-445C-B60C-60A44CB2A6B2}"/>
              </a:ext>
            </a:extLst>
          </p:cNvPr>
          <p:cNvSpPr txBox="1"/>
          <p:nvPr/>
        </p:nvSpPr>
        <p:spPr>
          <a:xfrm>
            <a:off x="273775" y="6259467"/>
            <a:ext cx="11711204" cy="286232"/>
          </a:xfrm>
          <a:prstGeom prst="rect">
            <a:avLst/>
          </a:prstGeom>
          <a:noFill/>
        </p:spPr>
        <p:txBody>
          <a:bodyPr wrap="square" rtlCol="0">
            <a:spAutoFit/>
          </a:bodyPr>
          <a:lstStyle/>
          <a:p>
            <a:pPr defTabSz="685800">
              <a:lnSpc>
                <a:spcPct val="90000"/>
              </a:lnSpc>
              <a:spcBef>
                <a:spcPct val="0"/>
              </a:spcBef>
              <a:defRPr/>
            </a:pPr>
            <a:r>
              <a:rPr lang="it-IT" sz="1400" dirty="0">
                <a:latin typeface="TIM Sans" panose="00000500000000000000" pitchFamily="2" charset="0"/>
                <a:ea typeface="ＭＳ Ｐゴシック"/>
                <a:cs typeface="Arial"/>
              </a:rPr>
              <a:t>Tutti gli Operatori, al fine di chiudere il tema,  concordano di convergere sull’opzione B. </a:t>
            </a:r>
            <a:r>
              <a:rPr lang="it-IT" sz="1400" dirty="0">
                <a:latin typeface="TIM Sans" panose="00000500000000000000" pitchFamily="2" charset="0"/>
                <a:ea typeface="ＭＳ Ｐゴシック"/>
                <a:cs typeface="Arial"/>
                <a:sym typeface="Wingdings" panose="05000000000000000000" pitchFamily="2" charset="2"/>
              </a:rPr>
              <a:t>Il punto 4 può ritenersi chiuso</a:t>
            </a:r>
            <a:r>
              <a:rPr lang="it-IT" sz="1400" dirty="0">
                <a:solidFill>
                  <a:srgbClr val="FF3399"/>
                </a:solidFill>
                <a:latin typeface="TIM Sans" panose="00000500000000000000" pitchFamily="2" charset="0"/>
                <a:ea typeface="ＭＳ Ｐゴシック"/>
                <a:cs typeface="Arial"/>
                <a:sym typeface="Wingdings" panose="05000000000000000000" pitchFamily="2" charset="2"/>
              </a:rPr>
              <a:t>.</a:t>
            </a:r>
            <a:endParaRPr lang="it-IT" sz="1400" dirty="0">
              <a:solidFill>
                <a:srgbClr val="FF3399"/>
              </a:solidFill>
              <a:latin typeface="TIM Sans" panose="02020503040602060503" pitchFamily="18" charset="0"/>
              <a:cs typeface="Segoe UI" pitchFamily="34" charset="0"/>
              <a:sym typeface="Wingdings" panose="05000000000000000000" pitchFamily="2" charset="2"/>
            </a:endParaRPr>
          </a:p>
        </p:txBody>
      </p:sp>
    </p:spTree>
    <p:extLst>
      <p:ext uri="{BB962C8B-B14F-4D97-AF65-F5344CB8AC3E}">
        <p14:creationId xmlns:p14="http://schemas.microsoft.com/office/powerpoint/2010/main" val="749442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graphicFrame>
        <p:nvGraphicFramePr>
          <p:cNvPr id="8" name="Tabella 6">
            <a:extLst>
              <a:ext uri="{FF2B5EF4-FFF2-40B4-BE49-F238E27FC236}">
                <a16:creationId xmlns:a16="http://schemas.microsoft.com/office/drawing/2014/main" id="{41E0F9C6-DD82-42C2-A406-F4D15AF77FBF}"/>
              </a:ext>
            </a:extLst>
          </p:cNvPr>
          <p:cNvGraphicFramePr>
            <a:graphicFrameLocks noGrp="1"/>
          </p:cNvGraphicFramePr>
          <p:nvPr>
            <p:extLst>
              <p:ext uri="{D42A27DB-BD31-4B8C-83A1-F6EECF244321}">
                <p14:modId xmlns:p14="http://schemas.microsoft.com/office/powerpoint/2010/main" val="3259130128"/>
              </p:ext>
            </p:extLst>
          </p:nvPr>
        </p:nvGraphicFramePr>
        <p:xfrm>
          <a:off x="290916" y="2192361"/>
          <a:ext cx="11711204" cy="4034722"/>
        </p:xfrm>
        <a:graphic>
          <a:graphicData uri="http://schemas.openxmlformats.org/drawingml/2006/table">
            <a:tbl>
              <a:tblPr firstRow="1" firstCol="1" bandRow="1">
                <a:tableStyleId>{69012ECD-51FC-41F1-AA8D-1B2483CD663E}</a:tableStyleId>
              </a:tblPr>
              <a:tblGrid>
                <a:gridCol w="1023795">
                  <a:extLst>
                    <a:ext uri="{9D8B030D-6E8A-4147-A177-3AD203B41FA5}">
                      <a16:colId xmlns:a16="http://schemas.microsoft.com/office/drawing/2014/main" val="3328255787"/>
                    </a:ext>
                  </a:extLst>
                </a:gridCol>
                <a:gridCol w="1065773">
                  <a:extLst>
                    <a:ext uri="{9D8B030D-6E8A-4147-A177-3AD203B41FA5}">
                      <a16:colId xmlns:a16="http://schemas.microsoft.com/office/drawing/2014/main" val="812780304"/>
                    </a:ext>
                  </a:extLst>
                </a:gridCol>
                <a:gridCol w="9621636">
                  <a:extLst>
                    <a:ext uri="{9D8B030D-6E8A-4147-A177-3AD203B41FA5}">
                      <a16:colId xmlns:a16="http://schemas.microsoft.com/office/drawing/2014/main" val="148187178"/>
                    </a:ext>
                  </a:extLst>
                </a:gridCol>
              </a:tblGrid>
              <a:tr h="33140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38431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strike="sngStrike" dirty="0">
                          <a:solidFill>
                            <a:schemeClr val="tx1"/>
                          </a:solidFill>
                          <a:latin typeface="+mn-lt"/>
                        </a:rPr>
                        <a:t>A</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200" i="0" strike="noStrike" kern="1200" baseline="0" dirty="0">
                          <a:solidFill>
                            <a:schemeClr val="tx1"/>
                          </a:solidFill>
                          <a:latin typeface="+mn-lt"/>
                          <a:ea typeface="+mn-ea"/>
                          <a:cs typeface="+mn-cs"/>
                        </a:rPr>
                        <a:t>COLT</a:t>
                      </a:r>
                    </a:p>
                  </a:txBody>
                  <a:tcPr/>
                </a:tc>
                <a:tc>
                  <a:txBody>
                    <a:bodyPr/>
                    <a:lstStyle/>
                    <a:p>
                      <a:r>
                        <a:rPr lang="it-IT" sz="1000" kern="1200" dirty="0">
                          <a:solidFill>
                            <a:schemeClr val="tx1"/>
                          </a:solidFill>
                          <a:effectLst/>
                          <a:latin typeface="+mn-lt"/>
                          <a:ea typeface="+mn-ea"/>
                          <a:cs typeface="+mn-cs"/>
                        </a:rPr>
                        <a:t>A nostro avviso questa frase comporta per il </a:t>
                      </a:r>
                      <a:r>
                        <a:rPr lang="it-IT" sz="1000" i="1" kern="1200" dirty="0">
                          <a:solidFill>
                            <a:schemeClr val="tx1"/>
                          </a:solidFill>
                          <a:effectLst/>
                          <a:latin typeface="+mn-lt"/>
                          <a:ea typeface="+mn-ea"/>
                          <a:cs typeface="+mn-cs"/>
                        </a:rPr>
                        <a:t>recipient</a:t>
                      </a:r>
                      <a:r>
                        <a:rPr lang="it-IT" sz="1000" kern="1200" dirty="0">
                          <a:solidFill>
                            <a:schemeClr val="tx1"/>
                          </a:solidFill>
                          <a:effectLst/>
                          <a:latin typeface="+mn-lt"/>
                          <a:ea typeface="+mn-ea"/>
                          <a:cs typeface="+mn-cs"/>
                        </a:rPr>
                        <a:t>, l’implicita responsabilità di:</a:t>
                      </a:r>
                    </a:p>
                    <a:p>
                      <a:pPr marL="514350" lvl="1" indent="-171450">
                        <a:buFont typeface="Arial" panose="020B0604020202020204" pitchFamily="34" charset="0"/>
                        <a:buChar char="•"/>
                      </a:pPr>
                      <a:r>
                        <a:rPr lang="it-IT" sz="1000" kern="1200" dirty="0">
                          <a:solidFill>
                            <a:schemeClr val="tx1"/>
                          </a:solidFill>
                          <a:effectLst/>
                          <a:latin typeface="+mn-lt"/>
                          <a:ea typeface="+mn-ea"/>
                          <a:cs typeface="+mn-cs"/>
                        </a:rPr>
                        <a:t>Aggiornare costantemente e in </a:t>
                      </a:r>
                      <a:r>
                        <a:rPr lang="it-IT" sz="1000" i="1" kern="1200" dirty="0" err="1">
                          <a:solidFill>
                            <a:schemeClr val="tx1"/>
                          </a:solidFill>
                          <a:effectLst/>
                          <a:latin typeface="+mn-lt"/>
                          <a:ea typeface="+mn-ea"/>
                          <a:cs typeface="+mn-cs"/>
                        </a:rPr>
                        <a:t>real</a:t>
                      </a:r>
                      <a:r>
                        <a:rPr lang="it-IT" sz="1000" i="1" kern="1200" dirty="0">
                          <a:solidFill>
                            <a:schemeClr val="tx1"/>
                          </a:solidFill>
                          <a:effectLst/>
                          <a:latin typeface="+mn-lt"/>
                          <a:ea typeface="+mn-ea"/>
                          <a:cs typeface="+mn-cs"/>
                        </a:rPr>
                        <a:t> time</a:t>
                      </a:r>
                      <a:r>
                        <a:rPr lang="it-IT" sz="1000" kern="1200" dirty="0">
                          <a:solidFill>
                            <a:schemeClr val="tx1"/>
                          </a:solidFill>
                          <a:effectLst/>
                          <a:latin typeface="+mn-lt"/>
                          <a:ea typeface="+mn-ea"/>
                          <a:cs typeface="+mn-cs"/>
                        </a:rPr>
                        <a:t> i propri sistemi con le informazioni relative a tutti gli operatori  di rete fissa e mobile;</a:t>
                      </a:r>
                    </a:p>
                    <a:p>
                      <a:pPr marL="514350" lvl="1" indent="-171450">
                        <a:buFont typeface="Arial" panose="020B0604020202020204" pitchFamily="34" charset="0"/>
                        <a:buChar char="•"/>
                      </a:pPr>
                      <a:r>
                        <a:rPr lang="it-IT" sz="1000" kern="1200" dirty="0">
                          <a:solidFill>
                            <a:schemeClr val="tx1"/>
                          </a:solidFill>
                          <a:effectLst/>
                          <a:latin typeface="+mn-lt"/>
                          <a:ea typeface="+mn-ea"/>
                          <a:cs typeface="+mn-cs"/>
                        </a:rPr>
                        <a:t>Gestire costantemente le  comunicazioni con TUTTI gli operatori fissi (come noto molto numerosi) e mobili</a:t>
                      </a:r>
                    </a:p>
                    <a:p>
                      <a:pPr marL="514350" lvl="1" indent="-171450">
                        <a:buFont typeface="Arial" panose="020B0604020202020204" pitchFamily="34" charset="0"/>
                        <a:buChar char="•"/>
                      </a:pPr>
                      <a:r>
                        <a:rPr lang="it-IT" sz="1000" kern="1200" dirty="0">
                          <a:solidFill>
                            <a:schemeClr val="tx1"/>
                          </a:solidFill>
                          <a:effectLst/>
                          <a:latin typeface="+mn-lt"/>
                          <a:ea typeface="+mn-ea"/>
                          <a:cs typeface="+mn-cs"/>
                        </a:rPr>
                        <a:t>Gestire gli errori di comunicazione in fase di spedizione della notifica</a:t>
                      </a:r>
                    </a:p>
                    <a:p>
                      <a:r>
                        <a:rPr lang="it-IT" sz="1000" kern="1200" dirty="0">
                          <a:solidFill>
                            <a:schemeClr val="tx1"/>
                          </a:solidFill>
                          <a:effectLst/>
                          <a:latin typeface="+mn-lt"/>
                          <a:ea typeface="+mn-ea"/>
                          <a:cs typeface="+mn-cs"/>
                        </a:rPr>
                        <a:t> Inoltre, il </a:t>
                      </a:r>
                      <a:r>
                        <a:rPr lang="it-IT" sz="1000" i="1" kern="1200" dirty="0">
                          <a:solidFill>
                            <a:schemeClr val="tx1"/>
                          </a:solidFill>
                          <a:effectLst/>
                          <a:latin typeface="+mn-lt"/>
                          <a:ea typeface="+mn-ea"/>
                          <a:cs typeface="+mn-cs"/>
                        </a:rPr>
                        <a:t>recipient</a:t>
                      </a:r>
                      <a:r>
                        <a:rPr lang="it-IT" sz="1000" kern="1200" dirty="0">
                          <a:solidFill>
                            <a:schemeClr val="tx1"/>
                          </a:solidFill>
                          <a:effectLst/>
                          <a:latin typeface="+mn-lt"/>
                          <a:ea typeface="+mn-ea"/>
                          <a:cs typeface="+mn-cs"/>
                        </a:rPr>
                        <a:t> sarebbe ritenuto responsabile di individuare i corretti destinatari avvalendosi di informazioni di cui non ha alcuna gestione.</a:t>
                      </a:r>
                    </a:p>
                    <a:p>
                      <a:r>
                        <a:rPr lang="it-IT" sz="1000" kern="1200" dirty="0">
                          <a:solidFill>
                            <a:schemeClr val="tx1"/>
                          </a:solidFill>
                          <a:effectLst/>
                          <a:latin typeface="+mn-lt"/>
                          <a:ea typeface="+mn-ea"/>
                          <a:cs typeface="+mn-cs"/>
                        </a:rPr>
                        <a:t>Peraltro se si guarda alla </a:t>
                      </a:r>
                      <a:r>
                        <a:rPr lang="it-IT" sz="1000" b="1" kern="1200" dirty="0">
                          <a:solidFill>
                            <a:schemeClr val="tx1"/>
                          </a:solidFill>
                          <a:effectLst/>
                          <a:latin typeface="+mn-lt"/>
                          <a:ea typeface="+mn-ea"/>
                          <a:cs typeface="+mn-cs"/>
                        </a:rPr>
                        <a:t>Slide 7</a:t>
                      </a:r>
                      <a:r>
                        <a:rPr lang="it-IT" sz="1000" kern="1200" dirty="0">
                          <a:solidFill>
                            <a:schemeClr val="tx1"/>
                          </a:solidFill>
                          <a:effectLst/>
                          <a:latin typeface="+mn-lt"/>
                          <a:ea typeface="+mn-ea"/>
                          <a:cs typeface="+mn-cs"/>
                        </a:rPr>
                        <a:t>, il Recipient non ha alcuna  responsabilità  per l’avvenuta consegna. In altre parole si chiede al recipient di assumersi la responsabilità di informare tutti gli operatori ma non vengono previste garanzie affinché tutti ricevano l’informazione.</a:t>
                      </a:r>
                    </a:p>
                    <a:p>
                      <a:r>
                        <a:rPr lang="it-IT" sz="1000" kern="1200" dirty="0">
                          <a:solidFill>
                            <a:schemeClr val="tx1"/>
                          </a:solidFill>
                          <a:effectLst/>
                          <a:latin typeface="+mn-lt"/>
                          <a:ea typeface="+mn-ea"/>
                          <a:cs typeface="+mn-cs"/>
                        </a:rPr>
                        <a:t>Per le motivazioni di cui sopra, a nostro avviso un processo basato sulla </a:t>
                      </a:r>
                      <a:r>
                        <a:rPr lang="it-IT" sz="1000" kern="1200" dirty="0" err="1">
                          <a:solidFill>
                            <a:schemeClr val="tx1"/>
                          </a:solidFill>
                          <a:effectLst/>
                          <a:latin typeface="+mn-lt"/>
                          <a:ea typeface="+mn-ea"/>
                          <a:cs typeface="+mn-cs"/>
                        </a:rPr>
                        <a:t>pre</a:t>
                      </a:r>
                      <a:r>
                        <a:rPr lang="it-IT" sz="1000" kern="1200" dirty="0">
                          <a:solidFill>
                            <a:schemeClr val="tx1"/>
                          </a:solidFill>
                          <a:effectLst/>
                          <a:latin typeface="+mn-lt"/>
                          <a:ea typeface="+mn-ea"/>
                          <a:cs typeface="+mn-cs"/>
                        </a:rPr>
                        <a:t>-notifica inviata agli operatori su base lista dei destinatari, è un </a:t>
                      </a:r>
                      <a:r>
                        <a:rPr lang="it-IT" sz="1000" b="1" kern="1200" dirty="0">
                          <a:solidFill>
                            <a:schemeClr val="tx1"/>
                          </a:solidFill>
                          <a:effectLst/>
                          <a:latin typeface="+mn-lt"/>
                          <a:ea typeface="+mn-ea"/>
                          <a:cs typeface="+mn-cs"/>
                        </a:rPr>
                        <a:t>processo eccessivamente oneroso e con un elevato grado di errore,  non in linea con quanto richiesto dalla delibera (</a:t>
                      </a:r>
                      <a:r>
                        <a:rPr lang="it-IT" sz="1000" b="1" kern="1200" dirty="0" err="1">
                          <a:solidFill>
                            <a:schemeClr val="tx1"/>
                          </a:solidFill>
                          <a:effectLst/>
                          <a:latin typeface="+mn-lt"/>
                          <a:ea typeface="+mn-ea"/>
                          <a:cs typeface="+mn-cs"/>
                        </a:rPr>
                        <a:t>cfr</a:t>
                      </a:r>
                      <a:r>
                        <a:rPr lang="it-IT" sz="1000" b="1" kern="1200" dirty="0">
                          <a:solidFill>
                            <a:schemeClr val="tx1"/>
                          </a:solidFill>
                          <a:effectLst/>
                          <a:latin typeface="+mn-lt"/>
                          <a:ea typeface="+mn-ea"/>
                          <a:cs typeface="+mn-cs"/>
                        </a:rPr>
                        <a:t> V6 secondo cui le </a:t>
                      </a:r>
                      <a:r>
                        <a:rPr lang="it-IT" sz="1000" b="1" i="1" kern="1200" dirty="0">
                          <a:solidFill>
                            <a:schemeClr val="tx1"/>
                          </a:solidFill>
                          <a:effectLst/>
                          <a:latin typeface="+mn-lt"/>
                          <a:ea typeface="+mn-ea"/>
                          <a:cs typeface="+mn-cs"/>
                        </a:rPr>
                        <a:t>integrazioni dovrebbero essere tese alla massima efficienza e sicurezza dei processi)</a:t>
                      </a:r>
                      <a:r>
                        <a:rPr lang="it-IT" sz="1000" b="1" kern="1200" dirty="0">
                          <a:solidFill>
                            <a:schemeClr val="tx1"/>
                          </a:solidFill>
                          <a:effectLst/>
                          <a:latin typeface="+mn-lt"/>
                          <a:ea typeface="+mn-ea"/>
                          <a:cs typeface="+mn-cs"/>
                        </a:rPr>
                        <a:t> </a:t>
                      </a:r>
                      <a:endParaRPr lang="it-IT" sz="1000" kern="1200" dirty="0">
                        <a:solidFill>
                          <a:schemeClr val="tx1"/>
                        </a:solidFill>
                        <a:effectLst/>
                        <a:latin typeface="+mn-lt"/>
                        <a:ea typeface="+mn-ea"/>
                        <a:cs typeface="+mn-cs"/>
                      </a:endParaRPr>
                    </a:p>
                    <a:p>
                      <a:r>
                        <a:rPr lang="it-IT" sz="1000" kern="1200" dirty="0">
                          <a:solidFill>
                            <a:schemeClr val="tx1"/>
                          </a:solidFill>
                          <a:effectLst/>
                          <a:latin typeface="+mn-lt"/>
                          <a:ea typeface="+mn-ea"/>
                          <a:cs typeface="+mn-cs"/>
                        </a:rPr>
                        <a:t>Lo scenario sarebbe totalmente diverso nel caso in cui il Recipient avesse la responsabilità di identificare </a:t>
                      </a:r>
                      <a:r>
                        <a:rPr lang="it-IT" sz="1000" u="sng" kern="1200" dirty="0">
                          <a:solidFill>
                            <a:schemeClr val="tx1"/>
                          </a:solidFill>
                          <a:effectLst/>
                          <a:latin typeface="+mn-lt"/>
                          <a:ea typeface="+mn-ea"/>
                          <a:cs typeface="+mn-cs"/>
                        </a:rPr>
                        <a:t>un solo destinatario</a:t>
                      </a:r>
                      <a:r>
                        <a:rPr lang="it-IT" sz="1000" kern="1200" dirty="0">
                          <a:solidFill>
                            <a:schemeClr val="tx1"/>
                          </a:solidFill>
                          <a:effectLst/>
                          <a:latin typeface="+mn-lt"/>
                          <a:ea typeface="+mn-ea"/>
                          <a:cs typeface="+mn-cs"/>
                        </a:rPr>
                        <a:t> e si accertasse che </a:t>
                      </a:r>
                      <a:r>
                        <a:rPr lang="it-IT" sz="1000" u="sng" kern="1200" dirty="0">
                          <a:solidFill>
                            <a:schemeClr val="tx1"/>
                          </a:solidFill>
                          <a:effectLst/>
                          <a:latin typeface="+mn-lt"/>
                          <a:ea typeface="+mn-ea"/>
                          <a:cs typeface="+mn-cs"/>
                        </a:rPr>
                        <a:t>la </a:t>
                      </a:r>
                      <a:r>
                        <a:rPr lang="it-IT" sz="1000" u="sng" kern="1200" dirty="0" err="1">
                          <a:solidFill>
                            <a:schemeClr val="tx1"/>
                          </a:solidFill>
                          <a:effectLst/>
                          <a:latin typeface="+mn-lt"/>
                          <a:ea typeface="+mn-ea"/>
                          <a:cs typeface="+mn-cs"/>
                        </a:rPr>
                        <a:t>pre</a:t>
                      </a:r>
                      <a:r>
                        <a:rPr lang="it-IT" sz="1000" u="sng" kern="1200" dirty="0">
                          <a:solidFill>
                            <a:schemeClr val="tx1"/>
                          </a:solidFill>
                          <a:effectLst/>
                          <a:latin typeface="+mn-lt"/>
                          <a:ea typeface="+mn-ea"/>
                          <a:cs typeface="+mn-cs"/>
                        </a:rPr>
                        <a:t>-notifica</a:t>
                      </a:r>
                      <a:r>
                        <a:rPr lang="it-IT" sz="1000" kern="1200" dirty="0">
                          <a:solidFill>
                            <a:schemeClr val="tx1"/>
                          </a:solidFill>
                          <a:effectLst/>
                          <a:latin typeface="+mn-lt"/>
                          <a:ea typeface="+mn-ea"/>
                          <a:cs typeface="+mn-cs"/>
                        </a:rPr>
                        <a:t> sia </a:t>
                      </a:r>
                      <a:r>
                        <a:rPr lang="it-IT" sz="1000" u="sng" kern="1200" dirty="0">
                          <a:solidFill>
                            <a:schemeClr val="tx1"/>
                          </a:solidFill>
                          <a:effectLst/>
                          <a:latin typeface="+mn-lt"/>
                          <a:ea typeface="+mn-ea"/>
                          <a:cs typeface="+mn-cs"/>
                        </a:rPr>
                        <a:t>consegnata</a:t>
                      </a:r>
                      <a:r>
                        <a:rPr lang="it-IT" sz="1000" kern="1200" dirty="0">
                          <a:solidFill>
                            <a:schemeClr val="tx1"/>
                          </a:solidFill>
                          <a:effectLst/>
                          <a:latin typeface="+mn-lt"/>
                          <a:ea typeface="+mn-ea"/>
                          <a:cs typeface="+mn-cs"/>
                        </a:rPr>
                        <a:t> correttamente.</a:t>
                      </a:r>
                    </a:p>
                    <a:p>
                      <a:r>
                        <a:rPr lang="it-IT" sz="1000" kern="1200" dirty="0">
                          <a:solidFill>
                            <a:schemeClr val="tx1"/>
                          </a:solidFill>
                          <a:effectLst/>
                          <a:latin typeface="+mn-lt"/>
                          <a:ea typeface="+mn-ea"/>
                          <a:cs typeface="+mn-cs"/>
                        </a:rPr>
                        <a:t>Rimarrebbe poi in carico a tutti gli operatori di rete fissa e/o mobile  la responsabilità di recuperare la </a:t>
                      </a:r>
                      <a:r>
                        <a:rPr lang="it-IT" sz="1000" kern="1200" dirty="0" err="1">
                          <a:solidFill>
                            <a:schemeClr val="tx1"/>
                          </a:solidFill>
                          <a:effectLst/>
                          <a:latin typeface="+mn-lt"/>
                          <a:ea typeface="+mn-ea"/>
                          <a:cs typeface="+mn-cs"/>
                        </a:rPr>
                        <a:t>pre</a:t>
                      </a:r>
                      <a:r>
                        <a:rPr lang="it-IT" sz="1000" kern="1200" dirty="0">
                          <a:solidFill>
                            <a:schemeClr val="tx1"/>
                          </a:solidFill>
                          <a:effectLst/>
                          <a:latin typeface="+mn-lt"/>
                          <a:ea typeface="+mn-ea"/>
                          <a:cs typeface="+mn-cs"/>
                        </a:rPr>
                        <a:t>-notifica, aggiornare gli instradamenti sulla sua rete e non incorrere nella gestione delle segnalazioni dei sui clienti. </a:t>
                      </a:r>
                    </a:p>
                    <a:p>
                      <a:r>
                        <a:rPr lang="it-IT" sz="1000" u="sng" kern="1200" dirty="0">
                          <a:solidFill>
                            <a:schemeClr val="tx1"/>
                          </a:solidFill>
                          <a:effectLst/>
                          <a:latin typeface="+mn-lt"/>
                          <a:ea typeface="+mn-ea"/>
                          <a:cs typeface="+mn-cs"/>
                        </a:rPr>
                        <a:t>Tale scenario si realizzerebbe solo con la creazione di un DB Unico centralizzato</a:t>
                      </a:r>
                      <a:endParaRPr lang="it-IT" sz="1000" kern="1200" dirty="0">
                        <a:solidFill>
                          <a:schemeClr val="tx1"/>
                        </a:solidFill>
                        <a:effectLst/>
                        <a:latin typeface="+mn-lt"/>
                        <a:ea typeface="+mn-ea"/>
                        <a:cs typeface="+mn-cs"/>
                      </a:endParaRPr>
                    </a:p>
                  </a:txBody>
                  <a:tcPr/>
                </a:tc>
                <a:extLst>
                  <a:ext uri="{0D108BD9-81ED-4DB2-BD59-A6C34878D82A}">
                    <a16:rowId xmlns:a16="http://schemas.microsoft.com/office/drawing/2014/main" val="888389710"/>
                  </a:ext>
                </a:extLst>
              </a:tr>
              <a:tr h="38431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B</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n-lt"/>
                          <a:ea typeface="+mn-ea"/>
                          <a:cs typeface="+mn-cs"/>
                        </a:rPr>
                        <a:t>Eolo</a:t>
                      </a:r>
                    </a:p>
                    <a:p>
                      <a:pPr marL="0" marR="0" lvl="0" indent="0" algn="l" defTabSz="685800" rtl="0" eaLnBrk="1" fontAlgn="auto" latinLnBrk="0" hangingPunct="1">
                        <a:lnSpc>
                          <a:spcPct val="100000"/>
                        </a:lnSpc>
                        <a:spcBef>
                          <a:spcPts val="0"/>
                        </a:spcBef>
                        <a:spcAft>
                          <a:spcPts val="0"/>
                        </a:spcAft>
                        <a:buClrTx/>
                        <a:buSzTx/>
                        <a:buFontTx/>
                        <a:buNone/>
                        <a:tabLst/>
                        <a:defRPr/>
                      </a:pPr>
                      <a:endParaRPr lang="it-IT" sz="1200" i="0" kern="1200" dirty="0">
                        <a:solidFill>
                          <a:schemeClr val="tx1"/>
                        </a:solidFill>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n-lt"/>
                          <a:ea typeface="+mn-ea"/>
                          <a:cs typeface="+mn-cs"/>
                        </a:rPr>
                        <a:t>Iliad</a:t>
                      </a:r>
                    </a:p>
                    <a:p>
                      <a:pPr marL="0" marR="0" lvl="0" indent="0" algn="l" defTabSz="685800" rtl="0" eaLnBrk="1" fontAlgn="auto" latinLnBrk="0" hangingPunct="1">
                        <a:lnSpc>
                          <a:spcPct val="100000"/>
                        </a:lnSpc>
                        <a:spcBef>
                          <a:spcPts val="0"/>
                        </a:spcBef>
                        <a:spcAft>
                          <a:spcPts val="0"/>
                        </a:spcAft>
                        <a:buClrTx/>
                        <a:buSzTx/>
                        <a:buFontTx/>
                        <a:buNone/>
                        <a:tabLst/>
                        <a:defRPr/>
                      </a:pPr>
                      <a:endParaRPr lang="it-IT" sz="1200" i="0" kern="1200" dirty="0">
                        <a:solidFill>
                          <a:schemeClr val="tx1"/>
                        </a:solidFill>
                        <a:latin typeface="+mn-lt"/>
                        <a:ea typeface="+mn-ea"/>
                        <a:cs typeface="+mn-cs"/>
                      </a:endParaRPr>
                    </a:p>
                  </a:txBody>
                  <a:tcPr/>
                </a:tc>
                <a:tc>
                  <a:txBody>
                    <a:bodyPr/>
                    <a:lstStyle/>
                    <a:p>
                      <a:pPr marL="0" marR="0" lvl="0" indent="0" algn="l" defTabSz="685800" rtl="0" eaLnBrk="1" fontAlgn="auto" latinLnBrk="0" hangingPunct="1">
                        <a:lnSpc>
                          <a:spcPct val="100000"/>
                        </a:lnSpc>
                        <a:spcBef>
                          <a:spcPts val="600"/>
                        </a:spcBef>
                        <a:spcAft>
                          <a:spcPts val="0"/>
                        </a:spcAft>
                        <a:buClrTx/>
                        <a:buSzTx/>
                        <a:buFont typeface="+mj-lt"/>
                        <a:buNone/>
                        <a:tabLst/>
                        <a:defRPr/>
                      </a:pPr>
                      <a:r>
                        <a:rPr lang="it-IT" sz="1000" kern="1200" dirty="0">
                          <a:solidFill>
                            <a:schemeClr val="tx1"/>
                          </a:solidFill>
                          <a:effectLst/>
                          <a:latin typeface="+mn-lt"/>
                          <a:ea typeface="+mn-ea"/>
                          <a:cs typeface="+mn-cs"/>
                        </a:rPr>
                        <a:t>Le notifiche debbono essere inviate a tutti gli operatori d’accesso perché questi ultimi potrebbero avere un contratto con il donating ma non con il recipient ed altrimenti non avrebbero modo di sapere che la numerazione è stata portata.</a:t>
                      </a:r>
                    </a:p>
                    <a:p>
                      <a:pPr marL="0" marR="0" lvl="0" indent="0" algn="l" defTabSz="685800" rtl="0" eaLnBrk="1" fontAlgn="auto" latinLnBrk="0" hangingPunct="1">
                        <a:lnSpc>
                          <a:spcPct val="100000"/>
                        </a:lnSpc>
                        <a:spcBef>
                          <a:spcPts val="600"/>
                        </a:spcBef>
                        <a:spcAft>
                          <a:spcPts val="0"/>
                        </a:spcAft>
                        <a:buClrTx/>
                        <a:buSzTx/>
                        <a:buFont typeface="+mj-lt"/>
                        <a:buNone/>
                        <a:tabLst/>
                        <a:defRPr/>
                      </a:pPr>
                      <a:r>
                        <a:rPr lang="it-IT" sz="1000" kern="1200" dirty="0">
                          <a:solidFill>
                            <a:schemeClr val="tx1"/>
                          </a:solidFill>
                          <a:effectLst/>
                          <a:latin typeface="+mn-lt"/>
                          <a:ea typeface="+mn-ea"/>
                          <a:cs typeface="+mn-cs"/>
                        </a:rPr>
                        <a:t>La </a:t>
                      </a:r>
                      <a:r>
                        <a:rPr lang="it-IT" sz="1000" kern="1200" dirty="0" err="1">
                          <a:solidFill>
                            <a:schemeClr val="tx1"/>
                          </a:solidFill>
                          <a:effectLst/>
                          <a:latin typeface="+mn-lt"/>
                          <a:ea typeface="+mn-ea"/>
                          <a:cs typeface="+mn-cs"/>
                        </a:rPr>
                        <a:t>pre</a:t>
                      </a:r>
                      <a:r>
                        <a:rPr lang="it-IT" sz="1000" kern="1200" dirty="0">
                          <a:solidFill>
                            <a:schemeClr val="tx1"/>
                          </a:solidFill>
                          <a:effectLst/>
                          <a:latin typeface="+mn-lt"/>
                          <a:ea typeface="+mn-ea"/>
                          <a:cs typeface="+mn-cs"/>
                        </a:rPr>
                        <a:t>-notifica va effettuata a tutto il mercato, operatori fissi e mobili. Sarà onere degli operatori nuovi entranti di comunicare al mercato i propri riferimenti.</a:t>
                      </a:r>
                      <a:br>
                        <a:rPr lang="it-IT" sz="1000" kern="1200" dirty="0">
                          <a:solidFill>
                            <a:schemeClr val="tx1"/>
                          </a:solidFill>
                          <a:effectLst/>
                          <a:latin typeface="+mn-lt"/>
                          <a:ea typeface="+mn-ea"/>
                          <a:cs typeface="+mn-cs"/>
                        </a:rPr>
                      </a:br>
                      <a:r>
                        <a:rPr lang="it-IT" sz="1000" kern="1200" dirty="0">
                          <a:solidFill>
                            <a:schemeClr val="tx1"/>
                          </a:solidFill>
                          <a:effectLst/>
                          <a:latin typeface="+mn-lt"/>
                          <a:ea typeface="+mn-ea"/>
                          <a:cs typeface="+mn-cs"/>
                        </a:rPr>
                        <a:t>Ratio: in questo modo anche gli operatori di origine che non hanno accordi con il Recipient, ma solo con l’OP. Donating possono venire a conoscenza della portabilità della NNG ed evitare errori di instradamento delle chiamate. Il processo di cessazione NNG introdotto la scorsa riunione non da risposta a tale problematica. </a:t>
                      </a:r>
                    </a:p>
                  </a:txBody>
                  <a:tcPr/>
                </a:tc>
                <a:extLst>
                  <a:ext uri="{0D108BD9-81ED-4DB2-BD59-A6C34878D82A}">
                    <a16:rowId xmlns:a16="http://schemas.microsoft.com/office/drawing/2014/main" val="3524302702"/>
                  </a:ext>
                </a:extLst>
              </a:tr>
              <a:tr h="38431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C</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n-lt"/>
                          <a:ea typeface="+mn-ea"/>
                          <a:cs typeface="+mn-cs"/>
                        </a:rPr>
                        <a:t>TIM </a:t>
                      </a:r>
                    </a:p>
                  </a:txBody>
                  <a:tcPr/>
                </a:tc>
                <a:tc>
                  <a:txBody>
                    <a:bodyPr/>
                    <a:lstStyle/>
                    <a:p>
                      <a:pPr marL="0" marR="0" lvl="0" indent="0" algn="l" defTabSz="685800" rtl="0" eaLnBrk="1" fontAlgn="auto" latinLnBrk="0" hangingPunct="1">
                        <a:lnSpc>
                          <a:spcPct val="100000"/>
                        </a:lnSpc>
                        <a:spcBef>
                          <a:spcPts val="600"/>
                        </a:spcBef>
                        <a:spcAft>
                          <a:spcPts val="0"/>
                        </a:spcAft>
                        <a:buClrTx/>
                        <a:buSzTx/>
                        <a:buFont typeface="+mj-lt"/>
                        <a:buNone/>
                        <a:tabLst/>
                        <a:defRPr/>
                      </a:pPr>
                      <a:r>
                        <a:rPr lang="it-IT" sz="1000" kern="1200" dirty="0">
                          <a:solidFill>
                            <a:schemeClr val="tx1"/>
                          </a:solidFill>
                          <a:effectLst/>
                          <a:latin typeface="+mn-lt"/>
                          <a:ea typeface="+mn-ea"/>
                          <a:cs typeface="+mn-cs"/>
                        </a:rPr>
                        <a:t>La </a:t>
                      </a:r>
                      <a:r>
                        <a:rPr lang="it-IT" sz="1000" kern="1200" dirty="0" err="1">
                          <a:solidFill>
                            <a:schemeClr val="tx1"/>
                          </a:solidFill>
                          <a:effectLst/>
                          <a:latin typeface="+mn-lt"/>
                          <a:ea typeface="+mn-ea"/>
                          <a:cs typeface="+mn-cs"/>
                        </a:rPr>
                        <a:t>prenotifica</a:t>
                      </a:r>
                      <a:r>
                        <a:rPr lang="it-IT" sz="1000" kern="1200" dirty="0">
                          <a:solidFill>
                            <a:schemeClr val="tx1"/>
                          </a:solidFill>
                          <a:effectLst/>
                          <a:latin typeface="+mn-lt"/>
                          <a:ea typeface="+mn-ea"/>
                          <a:cs typeface="+mn-cs"/>
                        </a:rPr>
                        <a:t> dal </a:t>
                      </a:r>
                      <a:r>
                        <a:rPr lang="it-IT" sz="1000" kern="1200" dirty="0" err="1">
                          <a:solidFill>
                            <a:schemeClr val="tx1"/>
                          </a:solidFill>
                          <a:effectLst/>
                          <a:latin typeface="+mn-lt"/>
                          <a:ea typeface="+mn-ea"/>
                          <a:cs typeface="+mn-cs"/>
                        </a:rPr>
                        <a:t>Recipient</a:t>
                      </a:r>
                      <a:r>
                        <a:rPr lang="it-IT" sz="1000" kern="1200" dirty="0">
                          <a:solidFill>
                            <a:schemeClr val="tx1"/>
                          </a:solidFill>
                          <a:effectLst/>
                          <a:latin typeface="+mn-lt"/>
                          <a:ea typeface="+mn-ea"/>
                          <a:cs typeface="+mn-cs"/>
                        </a:rPr>
                        <a:t> a tutti gli operatori di rete Fissa e Mobile viene essere inviata a DAC – 2. In questo modo non è necessario inviare a tutti gli operatori di rete Fissa e Mobile eventuali rimodulazioni o annullamenti dal </a:t>
                      </a:r>
                      <a:r>
                        <a:rPr lang="it-IT" sz="1000" kern="1200" dirty="0" err="1">
                          <a:solidFill>
                            <a:schemeClr val="tx1"/>
                          </a:solidFill>
                          <a:effectLst/>
                          <a:latin typeface="+mn-lt"/>
                          <a:ea typeface="+mn-ea"/>
                          <a:cs typeface="+mn-cs"/>
                        </a:rPr>
                        <a:t>Recipient</a:t>
                      </a:r>
                      <a:r>
                        <a:rPr lang="it-IT" sz="1000" kern="1200" dirty="0">
                          <a:solidFill>
                            <a:schemeClr val="tx1"/>
                          </a:solidFill>
                          <a:effectLst/>
                          <a:latin typeface="+mn-lt"/>
                          <a:ea typeface="+mn-ea"/>
                          <a:cs typeface="+mn-cs"/>
                        </a:rPr>
                        <a:t> (che possono essere inviati al massimo entro le 18.00 di  DAC -3).</a:t>
                      </a:r>
                    </a:p>
                  </a:txBody>
                  <a:tcPr/>
                </a:tc>
                <a:extLst>
                  <a:ext uri="{0D108BD9-81ED-4DB2-BD59-A6C34878D82A}">
                    <a16:rowId xmlns:a16="http://schemas.microsoft.com/office/drawing/2014/main" val="538463558"/>
                  </a:ext>
                </a:extLst>
              </a:tr>
            </a:tbl>
          </a:graphicData>
        </a:graphic>
      </p:graphicFrame>
      <p:sp>
        <p:nvSpPr>
          <p:cNvPr id="10" name="CasellaDiTesto 9">
            <a:extLst>
              <a:ext uri="{FF2B5EF4-FFF2-40B4-BE49-F238E27FC236}">
                <a16:creationId xmlns:a16="http://schemas.microsoft.com/office/drawing/2014/main" id="{B0326EF8-0D09-4209-91DC-A91DA093A6C2}"/>
              </a:ext>
            </a:extLst>
          </p:cNvPr>
          <p:cNvSpPr txBox="1"/>
          <p:nvPr/>
        </p:nvSpPr>
        <p:spPr>
          <a:xfrm>
            <a:off x="302995" y="1831076"/>
            <a:ext cx="8711723" cy="369332"/>
          </a:xfrm>
          <a:prstGeom prst="rect">
            <a:avLst/>
          </a:prstGeom>
          <a:noFill/>
        </p:spPr>
        <p:txBody>
          <a:bodyPr wrap="square">
            <a:spAutoFit/>
          </a:bodyPr>
          <a:lstStyle/>
          <a:p>
            <a:pPr algn="just"/>
            <a:r>
              <a:rPr lang="it-IT" b="1" dirty="0">
                <a:solidFill>
                  <a:srgbClr val="EB0028"/>
                </a:solidFill>
                <a:latin typeface="+mj-lt"/>
              </a:rPr>
              <a:t>6</a:t>
            </a:r>
            <a:r>
              <a:rPr lang="it-IT" sz="1800" b="1" dirty="0">
                <a:solidFill>
                  <a:srgbClr val="EB0028"/>
                </a:solidFill>
                <a:latin typeface="+mj-lt"/>
              </a:rPr>
              <a:t>. Invio </a:t>
            </a:r>
            <a:r>
              <a:rPr lang="it-IT" sz="1800" b="1" dirty="0" err="1">
                <a:solidFill>
                  <a:srgbClr val="EB0028"/>
                </a:solidFill>
                <a:latin typeface="+mj-lt"/>
              </a:rPr>
              <a:t>Prenotifica</a:t>
            </a:r>
            <a:r>
              <a:rPr lang="it-IT" sz="1800" b="1" dirty="0">
                <a:solidFill>
                  <a:srgbClr val="EB0028"/>
                </a:solidFill>
                <a:latin typeface="+mj-lt"/>
              </a:rPr>
              <a:t> dal Recipient a tutti gli operatori di rete Fissa e Mobile</a:t>
            </a:r>
          </a:p>
        </p:txBody>
      </p:sp>
      <p:sp>
        <p:nvSpPr>
          <p:cNvPr id="12" name="Rettangolo 11">
            <a:extLst>
              <a:ext uri="{FF2B5EF4-FFF2-40B4-BE49-F238E27FC236}">
                <a16:creationId xmlns:a16="http://schemas.microsoft.com/office/drawing/2014/main" id="{2DBF8829-F58D-4035-9A0A-9DAF833BBD0E}"/>
              </a:ext>
            </a:extLst>
          </p:cNvPr>
          <p:cNvSpPr/>
          <p:nvPr/>
        </p:nvSpPr>
        <p:spPr>
          <a:xfrm>
            <a:off x="8856133" y="1845614"/>
            <a:ext cx="3170145" cy="358877"/>
          </a:xfrm>
          <a:prstGeom prst="rect">
            <a:avLst/>
          </a:prstGeom>
          <a:solidFill>
            <a:srgbClr val="12B15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Chiuso </a:t>
            </a:r>
            <a:r>
              <a:rPr lang="it-IT" b="1" dirty="0">
                <a:solidFill>
                  <a:schemeClr val="bg1"/>
                </a:solidFill>
              </a:rPr>
              <a:t>Superato dal punto 7</a:t>
            </a:r>
          </a:p>
        </p:txBody>
      </p:sp>
      <p:sp>
        <p:nvSpPr>
          <p:cNvPr id="14" name="Rettangolo 13">
            <a:extLst>
              <a:ext uri="{FF2B5EF4-FFF2-40B4-BE49-F238E27FC236}">
                <a16:creationId xmlns:a16="http://schemas.microsoft.com/office/drawing/2014/main" id="{C6E0B0A6-6D17-4532-845E-E639419DF971}"/>
              </a:ext>
            </a:extLst>
          </p:cNvPr>
          <p:cNvSpPr/>
          <p:nvPr/>
        </p:nvSpPr>
        <p:spPr>
          <a:xfrm>
            <a:off x="290916" y="5861173"/>
            <a:ext cx="11711204" cy="365910"/>
          </a:xfrm>
          <a:prstGeom prst="rect">
            <a:avLst/>
          </a:prstGeom>
          <a:noFill/>
          <a:ln w="50800">
            <a:solidFill>
              <a:srgbClr val="12B1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CasellaDiTesto 14">
            <a:extLst>
              <a:ext uri="{FF2B5EF4-FFF2-40B4-BE49-F238E27FC236}">
                <a16:creationId xmlns:a16="http://schemas.microsoft.com/office/drawing/2014/main" id="{313FC1CB-3738-4A0D-B74D-C849916486FD}"/>
              </a:ext>
            </a:extLst>
          </p:cNvPr>
          <p:cNvSpPr txBox="1"/>
          <p:nvPr/>
        </p:nvSpPr>
        <p:spPr>
          <a:xfrm>
            <a:off x="599696" y="6356981"/>
            <a:ext cx="11117802" cy="286232"/>
          </a:xfrm>
          <a:prstGeom prst="rect">
            <a:avLst/>
          </a:prstGeom>
          <a:noFill/>
        </p:spPr>
        <p:txBody>
          <a:bodyPr wrap="square" rtlCol="0">
            <a:spAutoFit/>
          </a:bodyPr>
          <a:lstStyle/>
          <a:p>
            <a:pPr defTabSz="685800">
              <a:lnSpc>
                <a:spcPct val="90000"/>
              </a:lnSpc>
              <a:spcBef>
                <a:spcPct val="0"/>
              </a:spcBef>
              <a:defRPr/>
            </a:pPr>
            <a:r>
              <a:rPr lang="it-IT" sz="1400" dirty="0">
                <a:latin typeface="TIM Sans" panose="00000500000000000000" pitchFamily="2" charset="0"/>
                <a:ea typeface="ＭＳ Ｐゴシック"/>
                <a:cs typeface="Arial"/>
              </a:rPr>
              <a:t>Tutti gli Operatori, al fine di chiudere il tema,  concordano di convergere sull’opzione C. </a:t>
            </a:r>
            <a:r>
              <a:rPr lang="it-IT" sz="1400" dirty="0">
                <a:latin typeface="TIM Sans" panose="00000500000000000000" pitchFamily="2" charset="0"/>
                <a:ea typeface="ＭＳ Ｐゴシック"/>
                <a:cs typeface="Arial"/>
                <a:sym typeface="Wingdings" panose="05000000000000000000" pitchFamily="2" charset="2"/>
              </a:rPr>
              <a:t>Il punto 6 può ritenersi chiuso</a:t>
            </a:r>
            <a:r>
              <a:rPr lang="it-IT" sz="1400" dirty="0">
                <a:solidFill>
                  <a:srgbClr val="FF3399"/>
                </a:solidFill>
                <a:latin typeface="TIM Sans" panose="00000500000000000000" pitchFamily="2" charset="0"/>
                <a:ea typeface="ＭＳ Ｐゴシック"/>
                <a:cs typeface="Arial"/>
                <a:sym typeface="Wingdings" panose="05000000000000000000" pitchFamily="2" charset="2"/>
              </a:rPr>
              <a:t>.</a:t>
            </a:r>
            <a:endParaRPr lang="it-IT" sz="1400" dirty="0">
              <a:solidFill>
                <a:srgbClr val="FF3399"/>
              </a:solidFill>
              <a:latin typeface="TIM Sans" panose="02020503040602060503" pitchFamily="18" charset="0"/>
              <a:cs typeface="Segoe UI" pitchFamily="34" charset="0"/>
              <a:sym typeface="Wingdings" panose="05000000000000000000" pitchFamily="2" charset="2"/>
            </a:endParaRPr>
          </a:p>
        </p:txBody>
      </p:sp>
      <p:sp>
        <p:nvSpPr>
          <p:cNvPr id="16" name="Title 1">
            <a:extLst>
              <a:ext uri="{FF2B5EF4-FFF2-40B4-BE49-F238E27FC236}">
                <a16:creationId xmlns:a16="http://schemas.microsoft.com/office/drawing/2014/main" id="{86D408CF-103B-436E-9250-64AFEB485321}"/>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Punti aperti e chiusi (3/5)</a:t>
            </a:r>
            <a:endParaRPr kumimoji="0" lang="en-US" sz="2200" b="1" i="0" u="none" strike="noStrike" kern="1200" cap="none" spc="0" normalizeH="0" baseline="0" noProof="0" dirty="0">
              <a:ln>
                <a:noFill/>
              </a:ln>
              <a:solidFill>
                <a:srgbClr val="00B050"/>
              </a:solidFill>
              <a:effectLst/>
              <a:uLnTx/>
              <a:uFillTx/>
              <a:latin typeface="TIM Sans" panose="00000500000000000000" pitchFamily="2" charset="0"/>
              <a:ea typeface="ＭＳ Ｐゴシック"/>
              <a:cs typeface="Arial"/>
            </a:endParaRPr>
          </a:p>
        </p:txBody>
      </p:sp>
      <p:graphicFrame>
        <p:nvGraphicFramePr>
          <p:cNvPr id="21" name="Tabella 6">
            <a:extLst>
              <a:ext uri="{FF2B5EF4-FFF2-40B4-BE49-F238E27FC236}">
                <a16:creationId xmlns:a16="http://schemas.microsoft.com/office/drawing/2014/main" id="{A41257EE-8801-463A-B6A8-E0A12AAB9FE3}"/>
              </a:ext>
            </a:extLst>
          </p:cNvPr>
          <p:cNvGraphicFramePr>
            <a:graphicFrameLocks noGrp="1"/>
          </p:cNvGraphicFramePr>
          <p:nvPr>
            <p:extLst>
              <p:ext uri="{D42A27DB-BD31-4B8C-83A1-F6EECF244321}">
                <p14:modId xmlns:p14="http://schemas.microsoft.com/office/powerpoint/2010/main" val="83592983"/>
              </p:ext>
            </p:extLst>
          </p:nvPr>
        </p:nvGraphicFramePr>
        <p:xfrm>
          <a:off x="302995" y="820763"/>
          <a:ext cx="11711204" cy="788602"/>
        </p:xfrm>
        <a:graphic>
          <a:graphicData uri="http://schemas.openxmlformats.org/drawingml/2006/table">
            <a:tbl>
              <a:tblPr firstRow="1" firstCol="1" bandRow="1">
                <a:tableStyleId>{69012ECD-51FC-41F1-AA8D-1B2483CD663E}</a:tableStyleId>
              </a:tblPr>
              <a:tblGrid>
                <a:gridCol w="1104481">
                  <a:extLst>
                    <a:ext uri="{9D8B030D-6E8A-4147-A177-3AD203B41FA5}">
                      <a16:colId xmlns:a16="http://schemas.microsoft.com/office/drawing/2014/main" val="3328255787"/>
                    </a:ext>
                  </a:extLst>
                </a:gridCol>
                <a:gridCol w="1203220">
                  <a:extLst>
                    <a:ext uri="{9D8B030D-6E8A-4147-A177-3AD203B41FA5}">
                      <a16:colId xmlns:a16="http://schemas.microsoft.com/office/drawing/2014/main" val="812780304"/>
                    </a:ext>
                  </a:extLst>
                </a:gridCol>
                <a:gridCol w="9403503">
                  <a:extLst>
                    <a:ext uri="{9D8B030D-6E8A-4147-A177-3AD203B41FA5}">
                      <a16:colId xmlns:a16="http://schemas.microsoft.com/office/drawing/2014/main" val="148187178"/>
                    </a:ext>
                  </a:extLst>
                </a:gridCol>
              </a:tblGrid>
              <a:tr h="33140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38431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A</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n-lt"/>
                          <a:ea typeface="+mn-ea"/>
                          <a:cs typeface="+mn-cs"/>
                        </a:rPr>
                        <a:t>Tutti gli Operatori</a:t>
                      </a:r>
                    </a:p>
                  </a:txBody>
                  <a:tcPr/>
                </a:tc>
                <a:tc>
                  <a:txBody>
                    <a:bodyPr/>
                    <a:lstStyle/>
                    <a:p>
                      <a:pPr marL="0" indent="0" defTabSz="685800">
                        <a:spcBef>
                          <a:spcPts val="600"/>
                        </a:spcBef>
                        <a:buFont typeface="+mj-lt"/>
                        <a:buNone/>
                        <a:defRPr/>
                      </a:pPr>
                      <a:r>
                        <a:rPr lang="it-IT" sz="1200" i="0" kern="1200" dirty="0">
                          <a:solidFill>
                            <a:schemeClr val="tx1"/>
                          </a:solidFill>
                          <a:latin typeface="+mn-lt"/>
                          <a:ea typeface="+mn-ea"/>
                          <a:cs typeface="+mn-cs"/>
                          <a:sym typeface="Wingdings" panose="05000000000000000000" pitchFamily="2" charset="2"/>
                        </a:rPr>
                        <a:t>Il Donating </a:t>
                      </a:r>
                      <a:r>
                        <a:rPr lang="it-IT" sz="1200" dirty="0">
                          <a:solidFill>
                            <a:schemeClr val="tx1"/>
                          </a:solidFill>
                          <a:sym typeface="Wingdings" panose="05000000000000000000" pitchFamily="2" charset="2"/>
                        </a:rPr>
                        <a:t>effettua il controllo dell’anagrafica associata alla numerazione non geografica oggetto di portabilità </a:t>
                      </a:r>
                      <a:r>
                        <a:rPr lang="it-IT" sz="1200" i="0" kern="1200" dirty="0">
                          <a:solidFill>
                            <a:schemeClr val="tx1"/>
                          </a:solidFill>
                          <a:latin typeface="+mn-lt"/>
                          <a:ea typeface="+mn-ea"/>
                          <a:cs typeface="+mn-cs"/>
                          <a:sym typeface="Wingdings" panose="05000000000000000000" pitchFamily="2" charset="2"/>
                        </a:rPr>
                        <a:t>tramite la verifica del campo CF/PIVA.</a:t>
                      </a:r>
                    </a:p>
                  </a:txBody>
                  <a:tcPr/>
                </a:tc>
                <a:extLst>
                  <a:ext uri="{0D108BD9-81ED-4DB2-BD59-A6C34878D82A}">
                    <a16:rowId xmlns:a16="http://schemas.microsoft.com/office/drawing/2014/main" val="3524302702"/>
                  </a:ext>
                </a:extLst>
              </a:tr>
            </a:tbl>
          </a:graphicData>
        </a:graphic>
      </p:graphicFrame>
      <p:sp>
        <p:nvSpPr>
          <p:cNvPr id="22" name="CasellaDiTesto 21">
            <a:extLst>
              <a:ext uri="{FF2B5EF4-FFF2-40B4-BE49-F238E27FC236}">
                <a16:creationId xmlns:a16="http://schemas.microsoft.com/office/drawing/2014/main" id="{133D70CB-8793-4B2C-93EC-4027C39F38FA}"/>
              </a:ext>
            </a:extLst>
          </p:cNvPr>
          <p:cNvSpPr txBox="1"/>
          <p:nvPr/>
        </p:nvSpPr>
        <p:spPr>
          <a:xfrm>
            <a:off x="302995" y="480059"/>
            <a:ext cx="8711723" cy="369332"/>
          </a:xfrm>
          <a:prstGeom prst="rect">
            <a:avLst/>
          </a:prstGeom>
          <a:noFill/>
        </p:spPr>
        <p:txBody>
          <a:bodyPr wrap="square">
            <a:spAutoFit/>
          </a:bodyPr>
          <a:lstStyle/>
          <a:p>
            <a:pPr algn="just"/>
            <a:r>
              <a:rPr lang="it-IT" b="1" dirty="0">
                <a:solidFill>
                  <a:srgbClr val="EB0028"/>
                </a:solidFill>
                <a:latin typeface="+mj-lt"/>
              </a:rPr>
              <a:t>5</a:t>
            </a:r>
            <a:r>
              <a:rPr lang="it-IT" sz="1800" b="1" dirty="0">
                <a:solidFill>
                  <a:srgbClr val="EB0028"/>
                </a:solidFill>
                <a:latin typeface="+mj-lt"/>
              </a:rPr>
              <a:t>. Verifica anagrafica</a:t>
            </a:r>
          </a:p>
        </p:txBody>
      </p:sp>
      <p:sp>
        <p:nvSpPr>
          <p:cNvPr id="23" name="Rettangolo 22">
            <a:extLst>
              <a:ext uri="{FF2B5EF4-FFF2-40B4-BE49-F238E27FC236}">
                <a16:creationId xmlns:a16="http://schemas.microsoft.com/office/drawing/2014/main" id="{CEEA4C1F-7644-439E-99D7-8ED2098EE0D9}"/>
              </a:ext>
            </a:extLst>
          </p:cNvPr>
          <p:cNvSpPr/>
          <p:nvPr/>
        </p:nvSpPr>
        <p:spPr>
          <a:xfrm>
            <a:off x="10424032" y="473530"/>
            <a:ext cx="1582994" cy="358877"/>
          </a:xfrm>
          <a:prstGeom prst="rect">
            <a:avLst/>
          </a:prstGeom>
          <a:solidFill>
            <a:srgbClr val="12B15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Chiuso</a:t>
            </a:r>
          </a:p>
        </p:txBody>
      </p:sp>
      <p:sp>
        <p:nvSpPr>
          <p:cNvPr id="24" name="Rettangolo 23">
            <a:extLst>
              <a:ext uri="{FF2B5EF4-FFF2-40B4-BE49-F238E27FC236}">
                <a16:creationId xmlns:a16="http://schemas.microsoft.com/office/drawing/2014/main" id="{86EA9884-7B28-42A4-92D6-B79A5C01F810}"/>
              </a:ext>
            </a:extLst>
          </p:cNvPr>
          <p:cNvSpPr/>
          <p:nvPr/>
        </p:nvSpPr>
        <p:spPr>
          <a:xfrm>
            <a:off x="302995" y="1131839"/>
            <a:ext cx="11711204" cy="477526"/>
          </a:xfrm>
          <a:prstGeom prst="rect">
            <a:avLst/>
          </a:prstGeom>
          <a:noFill/>
          <a:ln w="50800">
            <a:solidFill>
              <a:srgbClr val="12B1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375782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18" name="Title 1">
            <a:extLst>
              <a:ext uri="{FF2B5EF4-FFF2-40B4-BE49-F238E27FC236}">
                <a16:creationId xmlns:a16="http://schemas.microsoft.com/office/drawing/2014/main" id="{A17E9C89-2DEC-4B52-89E9-0511F27653A0}"/>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Punti aperti e chiusi (4/5)</a:t>
            </a:r>
            <a:endParaRPr kumimoji="0" lang="en-US" sz="2200" b="1" i="0" u="none" strike="noStrike" kern="1200" cap="none" spc="0" normalizeH="0" baseline="0" noProof="0" dirty="0">
              <a:ln>
                <a:noFill/>
              </a:ln>
              <a:solidFill>
                <a:srgbClr val="00B050"/>
              </a:solidFill>
              <a:effectLst/>
              <a:uLnTx/>
              <a:uFillTx/>
              <a:latin typeface="TIM Sans" panose="00000500000000000000" pitchFamily="2" charset="0"/>
              <a:ea typeface="ＭＳ Ｐゴシック"/>
              <a:cs typeface="Arial"/>
            </a:endParaRPr>
          </a:p>
        </p:txBody>
      </p:sp>
      <p:graphicFrame>
        <p:nvGraphicFramePr>
          <p:cNvPr id="22" name="Tabella 6">
            <a:extLst>
              <a:ext uri="{FF2B5EF4-FFF2-40B4-BE49-F238E27FC236}">
                <a16:creationId xmlns:a16="http://schemas.microsoft.com/office/drawing/2014/main" id="{E10145FD-E958-4387-BE51-2BCE54555B5F}"/>
              </a:ext>
            </a:extLst>
          </p:cNvPr>
          <p:cNvGraphicFramePr>
            <a:graphicFrameLocks noGrp="1"/>
          </p:cNvGraphicFramePr>
          <p:nvPr>
            <p:extLst>
              <p:ext uri="{D42A27DB-BD31-4B8C-83A1-F6EECF244321}">
                <p14:modId xmlns:p14="http://schemas.microsoft.com/office/powerpoint/2010/main" val="867257745"/>
              </p:ext>
            </p:extLst>
          </p:nvPr>
        </p:nvGraphicFramePr>
        <p:xfrm>
          <a:off x="446784" y="2619610"/>
          <a:ext cx="11164277" cy="2133600"/>
        </p:xfrm>
        <a:graphic>
          <a:graphicData uri="http://schemas.openxmlformats.org/drawingml/2006/table">
            <a:tbl>
              <a:tblPr firstRow="1" firstCol="1" bandRow="1">
                <a:tableStyleId>{69012ECD-51FC-41F1-AA8D-1B2483CD663E}</a:tableStyleId>
              </a:tblPr>
              <a:tblGrid>
                <a:gridCol w="1052901">
                  <a:extLst>
                    <a:ext uri="{9D8B030D-6E8A-4147-A177-3AD203B41FA5}">
                      <a16:colId xmlns:a16="http://schemas.microsoft.com/office/drawing/2014/main" val="3328255787"/>
                    </a:ext>
                  </a:extLst>
                </a:gridCol>
                <a:gridCol w="1406348">
                  <a:extLst>
                    <a:ext uri="{9D8B030D-6E8A-4147-A177-3AD203B41FA5}">
                      <a16:colId xmlns:a16="http://schemas.microsoft.com/office/drawing/2014/main" val="812780304"/>
                    </a:ext>
                  </a:extLst>
                </a:gridCol>
                <a:gridCol w="8705028">
                  <a:extLst>
                    <a:ext uri="{9D8B030D-6E8A-4147-A177-3AD203B41FA5}">
                      <a16:colId xmlns:a16="http://schemas.microsoft.com/office/drawing/2014/main" val="148187178"/>
                    </a:ext>
                  </a:extLst>
                </a:gridCol>
              </a:tblGrid>
              <a:tr h="29883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61845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A</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n-lt"/>
                          <a:ea typeface="+mn-ea"/>
                          <a:cs typeface="+mn-cs"/>
                        </a:rPr>
                        <a:t>Vodafone, EOLO,</a:t>
                      </a:r>
                    </a:p>
                    <a:p>
                      <a:pPr marL="0" marR="0" lvl="0" indent="0" algn="l"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n-lt"/>
                          <a:ea typeface="+mn-ea"/>
                          <a:cs typeface="+mn-cs"/>
                        </a:rPr>
                        <a:t>Iliad, Wind Tre, COOP Italia</a:t>
                      </a:r>
                    </a:p>
                  </a:txBody>
                  <a:tcPr/>
                </a:tc>
                <a:tc>
                  <a:txBody>
                    <a:bodyPr/>
                    <a:lstStyle/>
                    <a:p>
                      <a:pPr marL="0" indent="0" defTabSz="685800">
                        <a:spcBef>
                          <a:spcPts val="0"/>
                        </a:spcBef>
                        <a:buFont typeface="+mj-lt"/>
                        <a:buNone/>
                        <a:defRPr/>
                      </a:pPr>
                      <a:r>
                        <a:rPr lang="it-IT" sz="1200" i="0" kern="1200" dirty="0">
                          <a:solidFill>
                            <a:schemeClr val="tx1"/>
                          </a:solidFill>
                          <a:latin typeface="+mn-lt"/>
                          <a:ea typeface="+mn-ea"/>
                          <a:cs typeface="+mn-cs"/>
                          <a:sym typeface="Wingdings" panose="05000000000000000000" pitchFamily="2" charset="2"/>
                        </a:rPr>
                        <a:t>Prima dell’avvio delle procedure Vodafone propone di scambiare tra Operatori l’elenco </a:t>
                      </a:r>
                      <a:r>
                        <a:rPr lang="it-IT" sz="1200" b="0" i="0" kern="1200" dirty="0">
                          <a:solidFill>
                            <a:schemeClr val="tx1"/>
                          </a:solidFill>
                          <a:latin typeface="+mn-lt"/>
                          <a:ea typeface="+mn-ea"/>
                          <a:cs typeface="+mn-cs"/>
                          <a:sym typeface="Wingdings" panose="05000000000000000000" pitchFamily="2" charset="2"/>
                        </a:rPr>
                        <a:t>delle sole NNG </a:t>
                      </a:r>
                      <a:r>
                        <a:rPr lang="it-IT" sz="1200" i="0" kern="1200" dirty="0">
                          <a:solidFill>
                            <a:schemeClr val="tx1"/>
                          </a:solidFill>
                          <a:latin typeface="+mn-lt"/>
                          <a:ea typeface="+mn-ea"/>
                          <a:cs typeface="+mn-cs"/>
                          <a:sym typeface="Wingdings" panose="05000000000000000000" pitchFamily="2" charset="2"/>
                        </a:rPr>
                        <a:t>portate presso ciascun Operatore ad una determinata data.</a:t>
                      </a:r>
                    </a:p>
                    <a:p>
                      <a:pPr marL="0" indent="0" defTabSz="685800">
                        <a:spcBef>
                          <a:spcPts val="0"/>
                        </a:spcBef>
                        <a:buFont typeface="+mj-lt"/>
                        <a:buNone/>
                        <a:defRPr/>
                      </a:pPr>
                      <a:r>
                        <a:rPr lang="it-IT" sz="1200" i="0" kern="1200" dirty="0">
                          <a:solidFill>
                            <a:schemeClr val="tx1"/>
                          </a:solidFill>
                          <a:latin typeface="+mn-lt"/>
                          <a:ea typeface="+mn-ea"/>
                          <a:cs typeface="+mn-cs"/>
                          <a:sym typeface="Wingdings" panose="05000000000000000000" pitchFamily="2" charset="2"/>
                        </a:rPr>
                        <a:t>Tale elenco servirebbe per il corretto istradamento dalla rete che origina la chiamata verso la rete del Recipient.  </a:t>
                      </a:r>
                    </a:p>
                  </a:txBody>
                  <a:tcPr/>
                </a:tc>
                <a:extLst>
                  <a:ext uri="{0D108BD9-81ED-4DB2-BD59-A6C34878D82A}">
                    <a16:rowId xmlns:a16="http://schemas.microsoft.com/office/drawing/2014/main" val="3524302702"/>
                  </a:ext>
                </a:extLst>
              </a:tr>
              <a:tr h="1148567">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B</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n-lt"/>
                          <a:ea typeface="+mn-ea"/>
                          <a:cs typeface="+mn-cs"/>
                        </a:rPr>
                        <a:t>Altri Operatori partecipanti al tavolo</a:t>
                      </a:r>
                    </a:p>
                  </a:txBody>
                  <a:tcPr/>
                </a:tc>
                <a:tc>
                  <a:txBody>
                    <a:bodyPr/>
                    <a:lstStyle/>
                    <a:p>
                      <a:pPr marL="0" indent="0" defTabSz="685800">
                        <a:spcBef>
                          <a:spcPts val="0"/>
                        </a:spcBef>
                        <a:buFont typeface="+mj-lt"/>
                        <a:buNone/>
                        <a:defRPr/>
                      </a:pPr>
                      <a:r>
                        <a:rPr lang="it-IT" sz="1200" i="0" kern="1200" dirty="0">
                          <a:solidFill>
                            <a:schemeClr val="tx1"/>
                          </a:solidFill>
                          <a:latin typeface="+mn-lt"/>
                          <a:ea typeface="+mn-ea"/>
                          <a:cs typeface="+mn-cs"/>
                          <a:sym typeface="Wingdings" panose="05000000000000000000" pitchFamily="2" charset="2"/>
                        </a:rPr>
                        <a:t>Il meccanismo di notifica verso tutti gli Operatori di rete fissa e mobile permette agli Operatori di conoscere il Recipient verso il quale è stata effettuata la NP della NNG. Non è necessario, pertanto, prevedere alcuna procedura di scambio della NNG portate. Inoltre tale elenco rappresenta per ciascun Operatore un dato riservato e quindi come tale non deve essere divulgato a tutto il mercato. Visto che il nuovo processo di NP NPNG interverrà sulle portabilità delle nuove NNG ea oggi non risultano segnalazioni di errati istradamenti, non si comprende per quale motivo alla partenza del nuovo processo occorre scambiarsi l’elenco delle NNG portate.</a:t>
                      </a:r>
                    </a:p>
                  </a:txBody>
                  <a:tcPr/>
                </a:tc>
                <a:extLst>
                  <a:ext uri="{0D108BD9-81ED-4DB2-BD59-A6C34878D82A}">
                    <a16:rowId xmlns:a16="http://schemas.microsoft.com/office/drawing/2014/main" val="1286283971"/>
                  </a:ext>
                </a:extLst>
              </a:tr>
            </a:tbl>
          </a:graphicData>
        </a:graphic>
      </p:graphicFrame>
      <p:sp>
        <p:nvSpPr>
          <p:cNvPr id="23" name="CasellaDiTesto 22">
            <a:extLst>
              <a:ext uri="{FF2B5EF4-FFF2-40B4-BE49-F238E27FC236}">
                <a16:creationId xmlns:a16="http://schemas.microsoft.com/office/drawing/2014/main" id="{68688FF2-1CDF-43D9-919D-F83FEBF1CC7C}"/>
              </a:ext>
            </a:extLst>
          </p:cNvPr>
          <p:cNvSpPr txBox="1"/>
          <p:nvPr/>
        </p:nvSpPr>
        <p:spPr>
          <a:xfrm>
            <a:off x="291276" y="2285061"/>
            <a:ext cx="8711723" cy="369332"/>
          </a:xfrm>
          <a:prstGeom prst="rect">
            <a:avLst/>
          </a:prstGeom>
          <a:noFill/>
        </p:spPr>
        <p:txBody>
          <a:bodyPr wrap="square">
            <a:spAutoFit/>
          </a:bodyPr>
          <a:lstStyle/>
          <a:p>
            <a:pPr algn="just"/>
            <a:r>
              <a:rPr lang="it-IT" b="1" dirty="0">
                <a:solidFill>
                  <a:srgbClr val="EB0028"/>
                </a:solidFill>
                <a:latin typeface="+mj-lt"/>
              </a:rPr>
              <a:t>8</a:t>
            </a:r>
            <a:r>
              <a:rPr lang="it-IT" sz="1800" b="1" dirty="0">
                <a:solidFill>
                  <a:srgbClr val="EB0028"/>
                </a:solidFill>
                <a:latin typeface="+mj-lt"/>
              </a:rPr>
              <a:t>. </a:t>
            </a:r>
            <a:r>
              <a:rPr lang="it-IT" b="1" dirty="0">
                <a:solidFill>
                  <a:srgbClr val="EB0028"/>
                </a:solidFill>
                <a:latin typeface="+mj-lt"/>
              </a:rPr>
              <a:t>Scambio DB NNG portate</a:t>
            </a:r>
            <a:endParaRPr lang="it-IT" sz="1800" b="1" dirty="0">
              <a:solidFill>
                <a:srgbClr val="EB0028"/>
              </a:solidFill>
              <a:latin typeface="+mj-lt"/>
            </a:endParaRPr>
          </a:p>
        </p:txBody>
      </p:sp>
      <p:sp>
        <p:nvSpPr>
          <p:cNvPr id="24" name="Rettangolo 23">
            <a:extLst>
              <a:ext uri="{FF2B5EF4-FFF2-40B4-BE49-F238E27FC236}">
                <a16:creationId xmlns:a16="http://schemas.microsoft.com/office/drawing/2014/main" id="{C0A513DE-7B71-4B8C-AA38-DE7EDCE61FC8}"/>
              </a:ext>
            </a:extLst>
          </p:cNvPr>
          <p:cNvSpPr/>
          <p:nvPr/>
        </p:nvSpPr>
        <p:spPr>
          <a:xfrm>
            <a:off x="10024510" y="2285061"/>
            <a:ext cx="1582994" cy="35887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Aperto</a:t>
            </a:r>
          </a:p>
        </p:txBody>
      </p:sp>
      <p:graphicFrame>
        <p:nvGraphicFramePr>
          <p:cNvPr id="14" name="Tabella 6">
            <a:extLst>
              <a:ext uri="{FF2B5EF4-FFF2-40B4-BE49-F238E27FC236}">
                <a16:creationId xmlns:a16="http://schemas.microsoft.com/office/drawing/2014/main" id="{30E6A6B6-6BF8-48E3-9602-ADC3A0A58919}"/>
              </a:ext>
            </a:extLst>
          </p:cNvPr>
          <p:cNvGraphicFramePr>
            <a:graphicFrameLocks noGrp="1"/>
          </p:cNvGraphicFramePr>
          <p:nvPr>
            <p:extLst>
              <p:ext uri="{D42A27DB-BD31-4B8C-83A1-F6EECF244321}">
                <p14:modId xmlns:p14="http://schemas.microsoft.com/office/powerpoint/2010/main" val="1753523332"/>
              </p:ext>
            </p:extLst>
          </p:nvPr>
        </p:nvGraphicFramePr>
        <p:xfrm>
          <a:off x="477952" y="5292004"/>
          <a:ext cx="11164277" cy="1419824"/>
        </p:xfrm>
        <a:graphic>
          <a:graphicData uri="http://schemas.openxmlformats.org/drawingml/2006/table">
            <a:tbl>
              <a:tblPr firstRow="1" firstCol="1" bandRow="1">
                <a:tableStyleId>{69012ECD-51FC-41F1-AA8D-1B2483CD663E}</a:tableStyleId>
              </a:tblPr>
              <a:tblGrid>
                <a:gridCol w="1052901">
                  <a:extLst>
                    <a:ext uri="{9D8B030D-6E8A-4147-A177-3AD203B41FA5}">
                      <a16:colId xmlns:a16="http://schemas.microsoft.com/office/drawing/2014/main" val="3328255787"/>
                    </a:ext>
                  </a:extLst>
                </a:gridCol>
                <a:gridCol w="1244245">
                  <a:extLst>
                    <a:ext uri="{9D8B030D-6E8A-4147-A177-3AD203B41FA5}">
                      <a16:colId xmlns:a16="http://schemas.microsoft.com/office/drawing/2014/main" val="812780304"/>
                    </a:ext>
                  </a:extLst>
                </a:gridCol>
                <a:gridCol w="8867131">
                  <a:extLst>
                    <a:ext uri="{9D8B030D-6E8A-4147-A177-3AD203B41FA5}">
                      <a16:colId xmlns:a16="http://schemas.microsoft.com/office/drawing/2014/main" val="148187178"/>
                    </a:ext>
                  </a:extLst>
                </a:gridCol>
              </a:tblGrid>
              <a:tr h="41398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38431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A</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n-lt"/>
                          <a:ea typeface="+mn-ea"/>
                          <a:cs typeface="+mn-cs"/>
                        </a:rPr>
                        <a:t>Colt</a:t>
                      </a:r>
                    </a:p>
                    <a:p>
                      <a:pPr marL="0" marR="0" lvl="0" indent="0" algn="l" defTabSz="685800" rtl="0" eaLnBrk="1" fontAlgn="auto" latinLnBrk="0" hangingPunct="1">
                        <a:lnSpc>
                          <a:spcPct val="100000"/>
                        </a:lnSpc>
                        <a:spcBef>
                          <a:spcPts val="0"/>
                        </a:spcBef>
                        <a:spcAft>
                          <a:spcPts val="0"/>
                        </a:spcAft>
                        <a:buClrTx/>
                        <a:buSzTx/>
                        <a:buFontTx/>
                        <a:buNone/>
                        <a:tabLst/>
                        <a:defRPr/>
                      </a:pPr>
                      <a:endParaRPr lang="it-IT" sz="1200" i="0" kern="1200" dirty="0">
                        <a:solidFill>
                          <a:schemeClr val="tx1"/>
                        </a:solidFill>
                        <a:latin typeface="+mn-lt"/>
                        <a:ea typeface="+mn-ea"/>
                        <a:cs typeface="+mn-cs"/>
                      </a:endParaRPr>
                    </a:p>
                  </a:txBody>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lang="it-IT" altLang="it-IT" sz="1200" i="0" kern="1200" dirty="0">
                          <a:solidFill>
                            <a:schemeClr val="tx1"/>
                          </a:solidFill>
                          <a:latin typeface="+mn-lt"/>
                          <a:ea typeface="+mn-ea"/>
                          <a:cs typeface="+mn-cs"/>
                        </a:rPr>
                        <a:t>Nella nota  del flusso di processo viene specificato che le richieste di rimodulazione ed annullamento inviate dal </a:t>
                      </a:r>
                      <a:r>
                        <a:rPr lang="it-IT" altLang="it-IT" sz="1200" i="0" kern="1200" dirty="0" err="1">
                          <a:solidFill>
                            <a:schemeClr val="tx1"/>
                          </a:solidFill>
                          <a:latin typeface="+mn-lt"/>
                          <a:ea typeface="+mn-ea"/>
                          <a:cs typeface="+mn-cs"/>
                        </a:rPr>
                        <a:t>Recipient</a:t>
                      </a:r>
                      <a:r>
                        <a:rPr lang="it-IT" altLang="it-IT" sz="1200" i="0" kern="1200" dirty="0">
                          <a:solidFill>
                            <a:schemeClr val="tx1"/>
                          </a:solidFill>
                          <a:latin typeface="+mn-lt"/>
                          <a:ea typeface="+mn-ea"/>
                          <a:cs typeface="+mn-cs"/>
                        </a:rPr>
                        <a:t> dopo le ore 18:00 non vengono elaborate. A nostro avviso, in linea con la posizione del tavolo (se abbiamo interpretato bene) andrebbe precisato che le richieste ‘verranno rifiutate con causale ad hoc’.</a:t>
                      </a:r>
                    </a:p>
                    <a:p>
                      <a:pPr marL="0" marR="0" lvl="0" indent="0" algn="just" defTabSz="914400" rtl="0" eaLnBrk="0" fontAlgn="base" latinLnBrk="0" hangingPunct="0">
                        <a:lnSpc>
                          <a:spcPct val="100000"/>
                        </a:lnSpc>
                        <a:spcBef>
                          <a:spcPct val="0"/>
                        </a:spcBef>
                        <a:spcAft>
                          <a:spcPct val="0"/>
                        </a:spcAft>
                        <a:buClrTx/>
                        <a:buSzTx/>
                        <a:buFontTx/>
                        <a:buNone/>
                        <a:tabLst/>
                      </a:pPr>
                      <a:r>
                        <a:rPr lang="it-IT" altLang="it-IT" sz="1200" i="0" kern="1200" dirty="0">
                          <a:solidFill>
                            <a:schemeClr val="tx1"/>
                          </a:solidFill>
                          <a:latin typeface="+mn-lt"/>
                          <a:ea typeface="+mn-ea"/>
                          <a:cs typeface="+mn-cs"/>
                        </a:rPr>
                        <a:t>Il punto si può considerare chiuso, in quanto nella nota è stato inserito che le richieste inviate </a:t>
                      </a:r>
                      <a:r>
                        <a:rPr lang="it-IT" sz="1200" i="0" kern="1200" dirty="0">
                          <a:solidFill>
                            <a:schemeClr val="tx1"/>
                          </a:solidFill>
                          <a:latin typeface="+mn-lt"/>
                          <a:ea typeface="+mn-ea"/>
                          <a:cs typeface="+mn-cs"/>
                        </a:rPr>
                        <a:t>dopo le ore 18:00 di </a:t>
                      </a:r>
                      <a:r>
                        <a:rPr lang="it-IT" sz="1200" b="1" i="0" kern="1200" dirty="0">
                          <a:solidFill>
                            <a:schemeClr val="tx1"/>
                          </a:solidFill>
                          <a:latin typeface="+mn-lt"/>
                          <a:ea typeface="+mn-ea"/>
                          <a:cs typeface="+mn-cs"/>
                        </a:rPr>
                        <a:t>DAC- 3</a:t>
                      </a:r>
                      <a:r>
                        <a:rPr lang="it-IT" sz="1200" i="0" kern="1200" dirty="0">
                          <a:solidFill>
                            <a:schemeClr val="tx1"/>
                          </a:solidFill>
                          <a:latin typeface="+mn-lt"/>
                          <a:ea typeface="+mn-ea"/>
                          <a:cs typeface="+mn-cs"/>
                        </a:rPr>
                        <a:t> non vengono elaborate</a:t>
                      </a:r>
                    </a:p>
                  </a:txBody>
                  <a:tcPr/>
                </a:tc>
                <a:extLst>
                  <a:ext uri="{0D108BD9-81ED-4DB2-BD59-A6C34878D82A}">
                    <a16:rowId xmlns:a16="http://schemas.microsoft.com/office/drawing/2014/main" val="2100354458"/>
                  </a:ext>
                </a:extLst>
              </a:tr>
            </a:tbl>
          </a:graphicData>
        </a:graphic>
      </p:graphicFrame>
      <p:sp>
        <p:nvSpPr>
          <p:cNvPr id="15" name="CasellaDiTesto 14">
            <a:extLst>
              <a:ext uri="{FF2B5EF4-FFF2-40B4-BE49-F238E27FC236}">
                <a16:creationId xmlns:a16="http://schemas.microsoft.com/office/drawing/2014/main" id="{C43BEE1F-947A-4504-AF14-2CC795ABCA31}"/>
              </a:ext>
            </a:extLst>
          </p:cNvPr>
          <p:cNvSpPr txBox="1"/>
          <p:nvPr/>
        </p:nvSpPr>
        <p:spPr>
          <a:xfrm>
            <a:off x="286314" y="4989400"/>
            <a:ext cx="9468861" cy="369332"/>
          </a:xfrm>
          <a:prstGeom prst="rect">
            <a:avLst/>
          </a:prstGeom>
          <a:noFill/>
        </p:spPr>
        <p:txBody>
          <a:bodyPr wrap="square">
            <a:spAutoFit/>
          </a:bodyPr>
          <a:lstStyle/>
          <a:p>
            <a:pPr algn="just"/>
            <a:r>
              <a:rPr lang="it-IT" b="1" dirty="0">
                <a:solidFill>
                  <a:srgbClr val="EB0028"/>
                </a:solidFill>
                <a:latin typeface="+mj-lt"/>
              </a:rPr>
              <a:t>9</a:t>
            </a:r>
            <a:r>
              <a:rPr lang="it-IT" sz="1800" b="1" dirty="0">
                <a:solidFill>
                  <a:srgbClr val="EB0028"/>
                </a:solidFill>
                <a:latin typeface="+mj-lt"/>
              </a:rPr>
              <a:t>. Limitazione orario r</a:t>
            </a:r>
            <a:r>
              <a:rPr lang="it-IT" b="1" dirty="0">
                <a:solidFill>
                  <a:srgbClr val="EB0028"/>
                </a:solidFill>
                <a:latin typeface="+mj-lt"/>
              </a:rPr>
              <a:t>imodulazione e annullamento a cura </a:t>
            </a:r>
            <a:r>
              <a:rPr lang="it-IT" b="1" dirty="0" err="1">
                <a:solidFill>
                  <a:srgbClr val="EB0028"/>
                </a:solidFill>
                <a:latin typeface="+mj-lt"/>
              </a:rPr>
              <a:t>Recipient</a:t>
            </a:r>
            <a:r>
              <a:rPr lang="it-IT" b="1" dirty="0">
                <a:solidFill>
                  <a:srgbClr val="EB0028"/>
                </a:solidFill>
                <a:latin typeface="+mj-lt"/>
              </a:rPr>
              <a:t> </a:t>
            </a:r>
            <a:endParaRPr lang="it-IT" sz="1800" b="1" dirty="0">
              <a:solidFill>
                <a:srgbClr val="EB0028"/>
              </a:solidFill>
              <a:latin typeface="+mj-lt"/>
            </a:endParaRPr>
          </a:p>
        </p:txBody>
      </p:sp>
      <p:sp>
        <p:nvSpPr>
          <p:cNvPr id="25" name="Rettangolo 24">
            <a:extLst>
              <a:ext uri="{FF2B5EF4-FFF2-40B4-BE49-F238E27FC236}">
                <a16:creationId xmlns:a16="http://schemas.microsoft.com/office/drawing/2014/main" id="{AF49A7F4-A92D-4744-9715-ADF99D5CCE4F}"/>
              </a:ext>
            </a:extLst>
          </p:cNvPr>
          <p:cNvSpPr/>
          <p:nvPr/>
        </p:nvSpPr>
        <p:spPr>
          <a:xfrm>
            <a:off x="10051217" y="4906671"/>
            <a:ext cx="1582994" cy="3588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Chiuso</a:t>
            </a:r>
          </a:p>
        </p:txBody>
      </p:sp>
      <p:sp>
        <p:nvSpPr>
          <p:cNvPr id="26" name="Rettangolo 25">
            <a:extLst>
              <a:ext uri="{FF2B5EF4-FFF2-40B4-BE49-F238E27FC236}">
                <a16:creationId xmlns:a16="http://schemas.microsoft.com/office/drawing/2014/main" id="{DED270E5-1F18-4FB8-BAAB-1DC0EB19FDAB}"/>
              </a:ext>
            </a:extLst>
          </p:cNvPr>
          <p:cNvSpPr/>
          <p:nvPr/>
        </p:nvSpPr>
        <p:spPr>
          <a:xfrm>
            <a:off x="477952" y="5661335"/>
            <a:ext cx="11156260" cy="1014181"/>
          </a:xfrm>
          <a:prstGeom prst="rect">
            <a:avLst/>
          </a:prstGeom>
          <a:noFill/>
          <a:ln w="50800">
            <a:solidFill>
              <a:srgbClr val="12B1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16" name="Tabella 6">
            <a:extLst>
              <a:ext uri="{FF2B5EF4-FFF2-40B4-BE49-F238E27FC236}">
                <a16:creationId xmlns:a16="http://schemas.microsoft.com/office/drawing/2014/main" id="{05120B41-B7AE-42E5-A3F3-CC8D588EB66C}"/>
              </a:ext>
            </a:extLst>
          </p:cNvPr>
          <p:cNvGraphicFramePr>
            <a:graphicFrameLocks noGrp="1"/>
          </p:cNvGraphicFramePr>
          <p:nvPr>
            <p:extLst>
              <p:ext uri="{D42A27DB-BD31-4B8C-83A1-F6EECF244321}">
                <p14:modId xmlns:p14="http://schemas.microsoft.com/office/powerpoint/2010/main" val="454129366"/>
              </p:ext>
            </p:extLst>
          </p:nvPr>
        </p:nvGraphicFramePr>
        <p:xfrm>
          <a:off x="513861" y="933915"/>
          <a:ext cx="11164277" cy="1191426"/>
        </p:xfrm>
        <a:graphic>
          <a:graphicData uri="http://schemas.openxmlformats.org/drawingml/2006/table">
            <a:tbl>
              <a:tblPr firstRow="1" firstCol="1" bandRow="1">
                <a:tableStyleId>{69012ECD-51FC-41F1-AA8D-1B2483CD663E}</a:tableStyleId>
              </a:tblPr>
              <a:tblGrid>
                <a:gridCol w="1052901">
                  <a:extLst>
                    <a:ext uri="{9D8B030D-6E8A-4147-A177-3AD203B41FA5}">
                      <a16:colId xmlns:a16="http://schemas.microsoft.com/office/drawing/2014/main" val="3328255787"/>
                    </a:ext>
                  </a:extLst>
                </a:gridCol>
                <a:gridCol w="1843849">
                  <a:extLst>
                    <a:ext uri="{9D8B030D-6E8A-4147-A177-3AD203B41FA5}">
                      <a16:colId xmlns:a16="http://schemas.microsoft.com/office/drawing/2014/main" val="812780304"/>
                    </a:ext>
                  </a:extLst>
                </a:gridCol>
                <a:gridCol w="8267527">
                  <a:extLst>
                    <a:ext uri="{9D8B030D-6E8A-4147-A177-3AD203B41FA5}">
                      <a16:colId xmlns:a16="http://schemas.microsoft.com/office/drawing/2014/main" val="148187178"/>
                    </a:ext>
                  </a:extLst>
                </a:gridCol>
              </a:tblGrid>
              <a:tr h="254547">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88662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A</a:t>
                      </a:r>
                    </a:p>
                    <a:p>
                      <a:pPr marL="0" marR="0" lvl="0" indent="0" algn="ctr" defTabSz="685800" rtl="0" eaLnBrk="1" fontAlgn="auto" latinLnBrk="0" hangingPunct="1">
                        <a:lnSpc>
                          <a:spcPct val="100000"/>
                        </a:lnSpc>
                        <a:spcBef>
                          <a:spcPts val="0"/>
                        </a:spcBef>
                        <a:spcAft>
                          <a:spcPts val="0"/>
                        </a:spcAft>
                        <a:buClrTx/>
                        <a:buSzTx/>
                        <a:buFontTx/>
                        <a:buNone/>
                        <a:tabLst/>
                        <a:defRPr/>
                      </a:pPr>
                      <a:endParaRPr lang="it-IT" sz="1200" dirty="0">
                        <a:solidFill>
                          <a:schemeClr val="tx1"/>
                        </a:solidFill>
                        <a:latin typeface="+mn-lt"/>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n-lt"/>
                          <a:ea typeface="+mn-ea"/>
                          <a:cs typeface="+mn-cs"/>
                        </a:rPr>
                        <a:t>Vodafone, TIM, SKY, WIND TRE, </a:t>
                      </a:r>
                      <a:r>
                        <a:rPr lang="it-IT" sz="1200" i="0" kern="1200" dirty="0" err="1">
                          <a:solidFill>
                            <a:schemeClr val="tx1"/>
                          </a:solidFill>
                          <a:latin typeface="+mn-lt"/>
                          <a:ea typeface="+mn-ea"/>
                          <a:cs typeface="+mn-cs"/>
                        </a:rPr>
                        <a:t>Vianovan</a:t>
                      </a:r>
                      <a:r>
                        <a:rPr lang="it-IT" sz="1200" i="0" kern="1200" dirty="0">
                          <a:solidFill>
                            <a:schemeClr val="tx1"/>
                          </a:solidFill>
                          <a:latin typeface="+mn-lt"/>
                          <a:ea typeface="+mn-ea"/>
                          <a:cs typeface="+mn-cs"/>
                        </a:rPr>
                        <a:t>, Colt AIP, ILIAD, TISCALI, IRIDEOS, Fastweb</a:t>
                      </a:r>
                    </a:p>
                  </a:txBody>
                  <a:tcPr/>
                </a:tc>
                <a:tc>
                  <a:txBody>
                    <a:bodyPr/>
                    <a:lstStyle/>
                    <a:p>
                      <a:pPr marL="0" marR="0" lvl="0" indent="0" algn="l" defTabSz="685800" rtl="0" eaLnBrk="1" fontAlgn="auto" latinLnBrk="0" hangingPunct="1">
                        <a:lnSpc>
                          <a:spcPct val="100000"/>
                        </a:lnSpc>
                        <a:spcBef>
                          <a:spcPts val="0"/>
                        </a:spcBef>
                        <a:spcAft>
                          <a:spcPts val="0"/>
                        </a:spcAft>
                        <a:buClrTx/>
                        <a:buSzTx/>
                        <a:buFont typeface="+mj-lt"/>
                        <a:buNone/>
                        <a:tabLst/>
                        <a:defRPr/>
                      </a:pPr>
                      <a:r>
                        <a:rPr lang="it-IT" sz="1200" i="0" kern="1200" dirty="0">
                          <a:solidFill>
                            <a:schemeClr val="tx1"/>
                          </a:solidFill>
                          <a:latin typeface="+mn-lt"/>
                          <a:ea typeface="+mn-ea"/>
                          <a:cs typeface="+mn-cs"/>
                          <a:sym typeface="Wingdings" panose="05000000000000000000" pitchFamily="2" charset="2"/>
                        </a:rPr>
                        <a:t>Concordano di inviare agli OAO la </a:t>
                      </a:r>
                      <a:r>
                        <a:rPr lang="it-IT" sz="1200" i="0" kern="1200" dirty="0" err="1">
                          <a:solidFill>
                            <a:schemeClr val="tx1"/>
                          </a:solidFill>
                          <a:latin typeface="+mn-lt"/>
                          <a:ea typeface="+mn-ea"/>
                          <a:cs typeface="+mn-cs"/>
                          <a:sym typeface="Wingdings" panose="05000000000000000000" pitchFamily="2" charset="2"/>
                        </a:rPr>
                        <a:t>prenotifica</a:t>
                      </a:r>
                      <a:r>
                        <a:rPr lang="it-IT" sz="1200" i="0" kern="1200" dirty="0">
                          <a:solidFill>
                            <a:schemeClr val="tx1"/>
                          </a:solidFill>
                          <a:latin typeface="+mn-lt"/>
                          <a:ea typeface="+mn-ea"/>
                          <a:cs typeface="+mn-cs"/>
                          <a:sym typeface="Wingdings" panose="05000000000000000000" pitchFamily="2" charset="2"/>
                        </a:rPr>
                        <a:t> di NP NNG a  </a:t>
                      </a:r>
                      <a:r>
                        <a:rPr lang="it-IT" sz="1200" dirty="0">
                          <a:solidFill>
                            <a:schemeClr val="tx1"/>
                          </a:solidFill>
                          <a:cs typeface="Segoe UI" pitchFamily="34" charset="0"/>
                        </a:rPr>
                        <a:t>t</a:t>
                      </a:r>
                      <a:r>
                        <a:rPr lang="it-IT" sz="1200" baseline="-25000" dirty="0">
                          <a:solidFill>
                            <a:schemeClr val="tx1"/>
                          </a:solidFill>
                          <a:cs typeface="Segoe UI" pitchFamily="34" charset="0"/>
                        </a:rPr>
                        <a:t>2  </a:t>
                      </a:r>
                      <a:r>
                        <a:rPr lang="it-IT" sz="1200" baseline="0" dirty="0">
                          <a:solidFill>
                            <a:schemeClr val="tx1"/>
                          </a:solidFill>
                          <a:cs typeface="Segoe UI" pitchFamily="34" charset="0"/>
                        </a:rPr>
                        <a:t>≤</a:t>
                      </a:r>
                      <a:r>
                        <a:rPr lang="it-IT" sz="1200" dirty="0">
                          <a:solidFill>
                            <a:schemeClr val="tx1"/>
                          </a:solidFill>
                          <a:cs typeface="Segoe UI" pitchFamily="34" charset="0"/>
                        </a:rPr>
                        <a:t> t</a:t>
                      </a:r>
                      <a:r>
                        <a:rPr lang="it-IT" sz="1200" baseline="-25000" dirty="0">
                          <a:solidFill>
                            <a:schemeClr val="tx1"/>
                          </a:solidFill>
                          <a:cs typeface="Segoe UI" pitchFamily="34" charset="0"/>
                        </a:rPr>
                        <a:t>0 </a:t>
                      </a:r>
                      <a:r>
                        <a:rPr lang="it-IT" sz="1200" dirty="0">
                          <a:solidFill>
                            <a:schemeClr val="tx1"/>
                          </a:solidFill>
                          <a:cs typeface="Segoe UI" pitchFamily="34" charset="0"/>
                        </a:rPr>
                        <a:t>+ 3. </a:t>
                      </a:r>
                      <a:endParaRPr lang="it-IT" sz="1200" i="0" kern="1200" dirty="0">
                        <a:solidFill>
                          <a:schemeClr val="tx1"/>
                        </a:solidFill>
                        <a:latin typeface="+mn-lt"/>
                        <a:ea typeface="+mn-ea"/>
                        <a:cs typeface="+mn-cs"/>
                        <a:sym typeface="Wingdings" panose="05000000000000000000" pitchFamily="2" charset="2"/>
                      </a:endParaRPr>
                    </a:p>
                    <a:p>
                      <a:pPr marL="0" marR="0" lvl="0" indent="0" algn="l" defTabSz="685800" rtl="0" eaLnBrk="1" fontAlgn="auto" latinLnBrk="0" hangingPunct="1">
                        <a:lnSpc>
                          <a:spcPct val="100000"/>
                        </a:lnSpc>
                        <a:spcBef>
                          <a:spcPts val="0"/>
                        </a:spcBef>
                        <a:spcAft>
                          <a:spcPts val="0"/>
                        </a:spcAft>
                        <a:buClrTx/>
                        <a:buSzTx/>
                        <a:buFont typeface="+mj-lt"/>
                        <a:buNone/>
                        <a:tabLst/>
                        <a:defRPr/>
                      </a:pPr>
                      <a:r>
                        <a:rPr lang="it-IT" sz="1200" i="0" kern="1200" dirty="0">
                          <a:solidFill>
                            <a:schemeClr val="tx1"/>
                          </a:solidFill>
                          <a:latin typeface="+mn-lt"/>
                          <a:ea typeface="+mn-ea"/>
                          <a:cs typeface="+mn-cs"/>
                          <a:sym typeface="Wingdings" panose="05000000000000000000" pitchFamily="2" charset="2"/>
                        </a:rPr>
                        <a:t>L’invio della </a:t>
                      </a:r>
                      <a:r>
                        <a:rPr lang="it-IT" sz="1200" i="0" kern="1200" dirty="0" err="1">
                          <a:solidFill>
                            <a:schemeClr val="tx1"/>
                          </a:solidFill>
                          <a:latin typeface="+mn-lt"/>
                          <a:ea typeface="+mn-ea"/>
                          <a:cs typeface="+mn-cs"/>
                          <a:sym typeface="Wingdings" panose="05000000000000000000" pitchFamily="2" charset="2"/>
                        </a:rPr>
                        <a:t>prenotifica</a:t>
                      </a:r>
                      <a:r>
                        <a:rPr lang="it-IT" sz="1200" i="0" kern="1200" dirty="0">
                          <a:solidFill>
                            <a:schemeClr val="tx1"/>
                          </a:solidFill>
                          <a:latin typeface="+mn-lt"/>
                          <a:ea typeface="+mn-ea"/>
                          <a:cs typeface="+mn-cs"/>
                          <a:sym typeface="Wingdings" panose="05000000000000000000" pitchFamily="2" charset="2"/>
                        </a:rPr>
                        <a:t> entro </a:t>
                      </a:r>
                      <a:r>
                        <a:rPr lang="it-IT" sz="1200" dirty="0">
                          <a:solidFill>
                            <a:schemeClr val="tx1"/>
                          </a:solidFill>
                          <a:cs typeface="Segoe UI" pitchFamily="34" charset="0"/>
                        </a:rPr>
                        <a:t>t</a:t>
                      </a:r>
                      <a:r>
                        <a:rPr lang="it-IT" sz="1200" baseline="-25000" dirty="0">
                          <a:solidFill>
                            <a:schemeClr val="tx1"/>
                          </a:solidFill>
                          <a:cs typeface="Segoe UI" pitchFamily="34" charset="0"/>
                        </a:rPr>
                        <a:t>0 </a:t>
                      </a:r>
                      <a:r>
                        <a:rPr lang="it-IT" sz="1200" dirty="0">
                          <a:solidFill>
                            <a:schemeClr val="tx1"/>
                          </a:solidFill>
                          <a:cs typeface="Segoe UI" pitchFamily="34" charset="0"/>
                        </a:rPr>
                        <a:t>+ 3 è necessaria soprattutto nei casi complessi, per poter gestire la configurazione lato rete mobile.</a:t>
                      </a:r>
                    </a:p>
                  </a:txBody>
                  <a:tcPr/>
                </a:tc>
                <a:extLst>
                  <a:ext uri="{0D108BD9-81ED-4DB2-BD59-A6C34878D82A}">
                    <a16:rowId xmlns:a16="http://schemas.microsoft.com/office/drawing/2014/main" val="3524302702"/>
                  </a:ext>
                </a:extLst>
              </a:tr>
            </a:tbl>
          </a:graphicData>
        </a:graphic>
      </p:graphicFrame>
      <p:sp>
        <p:nvSpPr>
          <p:cNvPr id="17" name="CasellaDiTesto 16">
            <a:extLst>
              <a:ext uri="{FF2B5EF4-FFF2-40B4-BE49-F238E27FC236}">
                <a16:creationId xmlns:a16="http://schemas.microsoft.com/office/drawing/2014/main" id="{5B329A65-4CFE-4310-AF36-2736F7E16B69}"/>
              </a:ext>
            </a:extLst>
          </p:cNvPr>
          <p:cNvSpPr txBox="1"/>
          <p:nvPr/>
        </p:nvSpPr>
        <p:spPr>
          <a:xfrm>
            <a:off x="260462" y="529495"/>
            <a:ext cx="8711723" cy="369332"/>
          </a:xfrm>
          <a:prstGeom prst="rect">
            <a:avLst/>
          </a:prstGeom>
          <a:noFill/>
        </p:spPr>
        <p:txBody>
          <a:bodyPr wrap="square">
            <a:spAutoFit/>
          </a:bodyPr>
          <a:lstStyle/>
          <a:p>
            <a:pPr algn="just"/>
            <a:r>
              <a:rPr lang="it-IT" b="1" dirty="0">
                <a:solidFill>
                  <a:srgbClr val="EB0028"/>
                </a:solidFill>
                <a:latin typeface="+mj-lt"/>
              </a:rPr>
              <a:t>7</a:t>
            </a:r>
            <a:r>
              <a:rPr lang="it-IT" sz="1800" b="1" dirty="0">
                <a:solidFill>
                  <a:srgbClr val="EB0028"/>
                </a:solidFill>
                <a:latin typeface="+mj-lt"/>
              </a:rPr>
              <a:t>. Invio </a:t>
            </a:r>
            <a:r>
              <a:rPr lang="it-IT" sz="1800" b="1" dirty="0" err="1">
                <a:solidFill>
                  <a:srgbClr val="EB0028"/>
                </a:solidFill>
                <a:latin typeface="+mj-lt"/>
              </a:rPr>
              <a:t>prenotifica</a:t>
            </a:r>
            <a:r>
              <a:rPr lang="it-IT" sz="1800" b="1" dirty="0">
                <a:solidFill>
                  <a:srgbClr val="EB0028"/>
                </a:solidFill>
                <a:latin typeface="+mj-lt"/>
              </a:rPr>
              <a:t> a </a:t>
            </a:r>
            <a:r>
              <a:rPr lang="it-IT" b="1" dirty="0">
                <a:solidFill>
                  <a:srgbClr val="EB0028"/>
                </a:solidFill>
                <a:latin typeface="+mj-lt"/>
              </a:rPr>
              <a:t>DAC-2</a:t>
            </a:r>
            <a:endParaRPr lang="it-IT" sz="1800" b="1" dirty="0">
              <a:solidFill>
                <a:srgbClr val="EB0028"/>
              </a:solidFill>
              <a:latin typeface="+mj-lt"/>
            </a:endParaRPr>
          </a:p>
        </p:txBody>
      </p:sp>
      <p:sp>
        <p:nvSpPr>
          <p:cNvPr id="21" name="Rettangolo 20">
            <a:extLst>
              <a:ext uri="{FF2B5EF4-FFF2-40B4-BE49-F238E27FC236}">
                <a16:creationId xmlns:a16="http://schemas.microsoft.com/office/drawing/2014/main" id="{3EDE0072-F911-4C21-BB74-3836351CB80E}"/>
              </a:ext>
            </a:extLst>
          </p:cNvPr>
          <p:cNvSpPr/>
          <p:nvPr/>
        </p:nvSpPr>
        <p:spPr>
          <a:xfrm>
            <a:off x="10067898" y="557494"/>
            <a:ext cx="1582994" cy="3588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Chiuso</a:t>
            </a:r>
          </a:p>
        </p:txBody>
      </p:sp>
      <p:sp>
        <p:nvSpPr>
          <p:cNvPr id="20" name="Rettangolo 19">
            <a:extLst>
              <a:ext uri="{FF2B5EF4-FFF2-40B4-BE49-F238E27FC236}">
                <a16:creationId xmlns:a16="http://schemas.microsoft.com/office/drawing/2014/main" id="{41C240D4-265D-45DB-83A4-08C62C3E0B05}"/>
              </a:ext>
            </a:extLst>
          </p:cNvPr>
          <p:cNvSpPr/>
          <p:nvPr/>
        </p:nvSpPr>
        <p:spPr>
          <a:xfrm>
            <a:off x="494632" y="1233375"/>
            <a:ext cx="11156260" cy="891965"/>
          </a:xfrm>
          <a:prstGeom prst="rect">
            <a:avLst/>
          </a:prstGeom>
          <a:noFill/>
          <a:ln w="50800">
            <a:solidFill>
              <a:srgbClr val="12B1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88427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18" name="Title 1">
            <a:extLst>
              <a:ext uri="{FF2B5EF4-FFF2-40B4-BE49-F238E27FC236}">
                <a16:creationId xmlns:a16="http://schemas.microsoft.com/office/drawing/2014/main" id="{A17E9C89-2DEC-4B52-89E9-0511F27653A0}"/>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Punti aperti e chiusi (5/5)</a:t>
            </a:r>
            <a:endParaRPr kumimoji="0" lang="en-US" sz="2200" b="1" i="0" u="none" strike="noStrike" kern="1200" cap="none" spc="0" normalizeH="0" baseline="0" noProof="0" dirty="0">
              <a:ln>
                <a:noFill/>
              </a:ln>
              <a:solidFill>
                <a:srgbClr val="00B050"/>
              </a:solidFill>
              <a:effectLst/>
              <a:uLnTx/>
              <a:uFillTx/>
              <a:latin typeface="TIM Sans" panose="00000500000000000000" pitchFamily="2" charset="0"/>
              <a:ea typeface="ＭＳ Ｐゴシック"/>
              <a:cs typeface="Arial"/>
            </a:endParaRPr>
          </a:p>
        </p:txBody>
      </p:sp>
      <p:graphicFrame>
        <p:nvGraphicFramePr>
          <p:cNvPr id="16" name="Tabella 6">
            <a:extLst>
              <a:ext uri="{FF2B5EF4-FFF2-40B4-BE49-F238E27FC236}">
                <a16:creationId xmlns:a16="http://schemas.microsoft.com/office/drawing/2014/main" id="{05120B41-B7AE-42E5-A3F3-CC8D588EB66C}"/>
              </a:ext>
            </a:extLst>
          </p:cNvPr>
          <p:cNvGraphicFramePr>
            <a:graphicFrameLocks noGrp="1"/>
          </p:cNvGraphicFramePr>
          <p:nvPr>
            <p:extLst>
              <p:ext uri="{D42A27DB-BD31-4B8C-83A1-F6EECF244321}">
                <p14:modId xmlns:p14="http://schemas.microsoft.com/office/powerpoint/2010/main" val="1775158165"/>
              </p:ext>
            </p:extLst>
          </p:nvPr>
        </p:nvGraphicFramePr>
        <p:xfrm>
          <a:off x="452100" y="870199"/>
          <a:ext cx="11164277" cy="2575645"/>
        </p:xfrm>
        <a:graphic>
          <a:graphicData uri="http://schemas.openxmlformats.org/drawingml/2006/table">
            <a:tbl>
              <a:tblPr firstRow="1" firstCol="1" bandRow="1">
                <a:tableStyleId>{69012ECD-51FC-41F1-AA8D-1B2483CD663E}</a:tableStyleId>
              </a:tblPr>
              <a:tblGrid>
                <a:gridCol w="1052901">
                  <a:extLst>
                    <a:ext uri="{9D8B030D-6E8A-4147-A177-3AD203B41FA5}">
                      <a16:colId xmlns:a16="http://schemas.microsoft.com/office/drawing/2014/main" val="3328255787"/>
                    </a:ext>
                  </a:extLst>
                </a:gridCol>
                <a:gridCol w="1076153">
                  <a:extLst>
                    <a:ext uri="{9D8B030D-6E8A-4147-A177-3AD203B41FA5}">
                      <a16:colId xmlns:a16="http://schemas.microsoft.com/office/drawing/2014/main" val="812780304"/>
                    </a:ext>
                  </a:extLst>
                </a:gridCol>
                <a:gridCol w="9035223">
                  <a:extLst>
                    <a:ext uri="{9D8B030D-6E8A-4147-A177-3AD203B41FA5}">
                      <a16:colId xmlns:a16="http://schemas.microsoft.com/office/drawing/2014/main" val="148187178"/>
                    </a:ext>
                  </a:extLst>
                </a:gridCol>
              </a:tblGrid>
              <a:tr h="38108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520771">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A</a:t>
                      </a:r>
                    </a:p>
                    <a:p>
                      <a:pPr marL="0" marR="0" lvl="0" indent="0" algn="ctr" defTabSz="685800" rtl="0" eaLnBrk="1" fontAlgn="auto" latinLnBrk="0" hangingPunct="1">
                        <a:lnSpc>
                          <a:spcPct val="100000"/>
                        </a:lnSpc>
                        <a:spcBef>
                          <a:spcPts val="0"/>
                        </a:spcBef>
                        <a:spcAft>
                          <a:spcPts val="0"/>
                        </a:spcAft>
                        <a:buClrTx/>
                        <a:buSzTx/>
                        <a:buFontTx/>
                        <a:buNone/>
                        <a:tabLst/>
                        <a:defRPr/>
                      </a:pPr>
                      <a:endParaRPr lang="it-IT" sz="1200" dirty="0">
                        <a:solidFill>
                          <a:schemeClr val="tx1"/>
                        </a:solidFill>
                        <a:latin typeface="+mn-lt"/>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 typeface="+mj-lt"/>
                        <a:buNone/>
                        <a:tabLst/>
                        <a:defRPr/>
                      </a:pPr>
                      <a:r>
                        <a:rPr lang="it-IT" sz="1200" i="0" kern="1200" dirty="0">
                          <a:solidFill>
                            <a:schemeClr val="tx1"/>
                          </a:solidFill>
                          <a:latin typeface="+mn-lt"/>
                          <a:ea typeface="+mn-ea"/>
                          <a:cs typeface="+mn-cs"/>
                        </a:rPr>
                        <a:t>COLT</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 typeface="+mj-lt"/>
                        <a:buNone/>
                        <a:tabLst/>
                        <a:defRPr/>
                      </a:pPr>
                      <a:r>
                        <a:rPr lang="it-IT" sz="1200" i="0" kern="1200" dirty="0">
                          <a:solidFill>
                            <a:schemeClr val="tx1"/>
                          </a:solidFill>
                          <a:latin typeface="+mn-lt"/>
                          <a:ea typeface="+mn-ea"/>
                          <a:cs typeface="+mn-cs"/>
                        </a:rPr>
                        <a:t>L’operatore propone di potenziare il DB centralizzato NPTS - già esistente, ma che andrebbe aggiornato e mantenuto - contenente l’associazione  NNG /Recipient e l’elenco dei riferimenti degli OAO, al fine di permettere: </a:t>
                      </a:r>
                    </a:p>
                    <a:p>
                      <a:pPr marL="171450" marR="0" lvl="0" indent="-1714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i="0" kern="1200" dirty="0">
                          <a:solidFill>
                            <a:schemeClr val="tx1"/>
                          </a:solidFill>
                          <a:latin typeface="+mn-lt"/>
                          <a:ea typeface="+mn-ea"/>
                          <a:cs typeface="+mn-cs"/>
                        </a:rPr>
                        <a:t>al Recipient di consultare il DB per inviare a tutti gli OAO di rete fissa e mobile  le notifiche previste dal processo di NP delle NNG;</a:t>
                      </a:r>
                    </a:p>
                    <a:p>
                      <a:pPr marL="171450" marR="0" lvl="0" indent="-1714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i="0" kern="1200" dirty="0">
                          <a:solidFill>
                            <a:schemeClr val="tx1"/>
                          </a:solidFill>
                          <a:latin typeface="+mn-lt"/>
                          <a:ea typeface="+mn-ea"/>
                          <a:cs typeface="+mn-cs"/>
                        </a:rPr>
                        <a:t>a tutti gli OAO di rete fissa e mobile di consultare un unico DB per instradare correttamente la chiamata diretta verso la NNG. </a:t>
                      </a:r>
                    </a:p>
                  </a:txBody>
                  <a:tcPr/>
                </a:tc>
                <a:extLst>
                  <a:ext uri="{0D108BD9-81ED-4DB2-BD59-A6C34878D82A}">
                    <a16:rowId xmlns:a16="http://schemas.microsoft.com/office/drawing/2014/main" val="3524302702"/>
                  </a:ext>
                </a:extLst>
              </a:tr>
              <a:tr h="38431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B</a:t>
                      </a:r>
                    </a:p>
                  </a:txBody>
                  <a:tcPr/>
                </a:tc>
                <a:tc>
                  <a:txBody>
                    <a:bodyPr/>
                    <a:lstStyle/>
                    <a:p>
                      <a:pPr marL="0" marR="0" lvl="0" indent="0" algn="l" defTabSz="685800" rtl="0" eaLnBrk="1" fontAlgn="auto" latinLnBrk="0" hangingPunct="1">
                        <a:lnSpc>
                          <a:spcPct val="100000"/>
                        </a:lnSpc>
                        <a:spcBef>
                          <a:spcPts val="0"/>
                        </a:spcBef>
                        <a:spcAft>
                          <a:spcPts val="0"/>
                        </a:spcAft>
                        <a:buClrTx/>
                        <a:buSzTx/>
                        <a:buFont typeface="+mj-lt"/>
                        <a:buNone/>
                        <a:tabLst/>
                        <a:defRPr/>
                      </a:pPr>
                      <a:r>
                        <a:rPr lang="it-IT" sz="1200" i="0" kern="1200" dirty="0">
                          <a:solidFill>
                            <a:schemeClr val="tx1"/>
                          </a:solidFill>
                          <a:latin typeface="+mn-lt"/>
                          <a:ea typeface="+mn-ea"/>
                          <a:cs typeface="+mn-cs"/>
                        </a:rPr>
                        <a:t>Altri operatori</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i="0" kern="1200" dirty="0">
                          <a:solidFill>
                            <a:schemeClr val="tx1"/>
                          </a:solidFill>
                          <a:latin typeface="+mn-lt"/>
                          <a:ea typeface="+mn-ea"/>
                          <a:cs typeface="+mn-cs"/>
                        </a:rPr>
                        <a:t>Il sistema NPTS gestito dal MISE è predisposto ed attivo per ricevere le NP delle NNG. In particolare tutti gli Operatori </a:t>
                      </a:r>
                      <a:r>
                        <a:rPr lang="it-IT" sz="1200" i="0" kern="1200" dirty="0" err="1">
                          <a:solidFill>
                            <a:schemeClr val="tx1"/>
                          </a:solidFill>
                          <a:latin typeface="+mn-lt"/>
                          <a:ea typeface="+mn-ea"/>
                          <a:cs typeface="+mn-cs"/>
                        </a:rPr>
                        <a:t>Recipient</a:t>
                      </a:r>
                      <a:r>
                        <a:rPr lang="it-IT" sz="1200" i="0" kern="1200" dirty="0">
                          <a:solidFill>
                            <a:schemeClr val="tx1"/>
                          </a:solidFill>
                          <a:latin typeface="+mn-lt"/>
                          <a:ea typeface="+mn-ea"/>
                          <a:cs typeface="+mn-cs"/>
                        </a:rPr>
                        <a:t> hanno l’obbligo di comunicare a NPTS l’acquisizione di una numerazione non geografica in NP. </a:t>
                      </a:r>
                    </a:p>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i="0" kern="1200" dirty="0">
                          <a:solidFill>
                            <a:schemeClr val="tx1"/>
                          </a:solidFill>
                          <a:latin typeface="+mn-lt"/>
                          <a:ea typeface="+mn-ea"/>
                          <a:cs typeface="+mn-cs"/>
                        </a:rPr>
                        <a:t>Inoltre in caso di cessazione di un numero precedentemente portato, l’Operatore assegnatario della numerazione deve comunicare a NPTS la relativa cessazione.</a:t>
                      </a:r>
                    </a:p>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i="0" kern="1200" dirty="0">
                          <a:solidFill>
                            <a:schemeClr val="tx1"/>
                          </a:solidFill>
                          <a:latin typeface="+mn-lt"/>
                          <a:ea typeface="+mn-ea"/>
                          <a:cs typeface="+mn-cs"/>
                        </a:rPr>
                        <a:t>Quindi gli Operatori ritengono che, per la fase di avvio del processo sia necessario continuare a mantenere aggiornato il sistema NPTS, riservandosi, dopo un periodo di monitoraggio, di verificare la necessità di individuare ulteriori soluzioni.</a:t>
                      </a:r>
                    </a:p>
                  </a:txBody>
                  <a:tcPr/>
                </a:tc>
                <a:extLst>
                  <a:ext uri="{0D108BD9-81ED-4DB2-BD59-A6C34878D82A}">
                    <a16:rowId xmlns:a16="http://schemas.microsoft.com/office/drawing/2014/main" val="3971991725"/>
                  </a:ext>
                </a:extLst>
              </a:tr>
            </a:tbl>
          </a:graphicData>
        </a:graphic>
      </p:graphicFrame>
      <p:sp>
        <p:nvSpPr>
          <p:cNvPr id="17" name="CasellaDiTesto 16">
            <a:extLst>
              <a:ext uri="{FF2B5EF4-FFF2-40B4-BE49-F238E27FC236}">
                <a16:creationId xmlns:a16="http://schemas.microsoft.com/office/drawing/2014/main" id="{5B329A65-4CFE-4310-AF36-2736F7E16B69}"/>
              </a:ext>
            </a:extLst>
          </p:cNvPr>
          <p:cNvSpPr txBox="1"/>
          <p:nvPr/>
        </p:nvSpPr>
        <p:spPr>
          <a:xfrm>
            <a:off x="260462" y="529495"/>
            <a:ext cx="8711723" cy="369332"/>
          </a:xfrm>
          <a:prstGeom prst="rect">
            <a:avLst/>
          </a:prstGeom>
          <a:noFill/>
        </p:spPr>
        <p:txBody>
          <a:bodyPr wrap="square">
            <a:spAutoFit/>
          </a:bodyPr>
          <a:lstStyle/>
          <a:p>
            <a:pPr algn="just"/>
            <a:r>
              <a:rPr lang="it-IT" b="1" dirty="0">
                <a:solidFill>
                  <a:srgbClr val="EB0028"/>
                </a:solidFill>
                <a:latin typeface="+mj-lt"/>
              </a:rPr>
              <a:t>10</a:t>
            </a:r>
            <a:r>
              <a:rPr lang="it-IT" sz="1800" b="1" dirty="0">
                <a:solidFill>
                  <a:srgbClr val="EB0028"/>
                </a:solidFill>
                <a:latin typeface="+mj-lt"/>
              </a:rPr>
              <a:t>. Potenziamento NPTS</a:t>
            </a:r>
          </a:p>
        </p:txBody>
      </p:sp>
      <p:sp>
        <p:nvSpPr>
          <p:cNvPr id="21" name="Rettangolo 20">
            <a:extLst>
              <a:ext uri="{FF2B5EF4-FFF2-40B4-BE49-F238E27FC236}">
                <a16:creationId xmlns:a16="http://schemas.microsoft.com/office/drawing/2014/main" id="{3EDE0072-F911-4C21-BB74-3836351CB80E}"/>
              </a:ext>
            </a:extLst>
          </p:cNvPr>
          <p:cNvSpPr/>
          <p:nvPr/>
        </p:nvSpPr>
        <p:spPr>
          <a:xfrm>
            <a:off x="10025365" y="522966"/>
            <a:ext cx="1582994" cy="35887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Aperto</a:t>
            </a:r>
          </a:p>
        </p:txBody>
      </p:sp>
    </p:spTree>
    <p:extLst>
      <p:ext uri="{BB962C8B-B14F-4D97-AF65-F5344CB8AC3E}">
        <p14:creationId xmlns:p14="http://schemas.microsoft.com/office/powerpoint/2010/main" val="441407973"/>
      </p:ext>
    </p:extLst>
  </p:cSld>
  <p:clrMapOvr>
    <a:masterClrMapping/>
  </p:clrMapOvr>
</p:sld>
</file>

<file path=ppt/theme/theme1.xml><?xml version="1.0" encoding="utf-8"?>
<a:theme xmlns:a="http://schemas.openxmlformats.org/drawingml/2006/main" name="3_Master - Cover 2 SMART3">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2" id="{FBFCADBC-6697-42DD-A769-60BB7DD73C06}" vid="{D39F4138-B6F5-43FC-9E77-FB24300A3FCD}"/>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4.xml><?xml version="1.0" encoding="utf-8"?>
<a:theme xmlns:a="http://schemas.openxmlformats.org/drawingml/2006/main" name="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5.xml><?xml version="1.0" encoding="utf-8"?>
<a:theme xmlns:a="http://schemas.openxmlformats.org/drawingml/2006/main" name="1_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6.xml><?xml version="1.0" encoding="utf-8"?>
<a:theme xmlns:a="http://schemas.openxmlformats.org/drawingml/2006/main" name="1_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7.xml><?xml version="1.0" encoding="utf-8"?>
<a:theme xmlns:a="http://schemas.openxmlformats.org/drawingml/2006/main" name="1_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1928A4D5A028645B1E3DD8C5B58D26C" ma:contentTypeVersion="5" ma:contentTypeDescription="Create a new document." ma:contentTypeScope="" ma:versionID="1f0c3e5ca05159326ce2371d1c7ff0df">
  <xsd:schema xmlns:xsd="http://www.w3.org/2001/XMLSchema" xmlns:xs="http://www.w3.org/2001/XMLSchema" xmlns:p="http://schemas.microsoft.com/office/2006/metadata/properties" xmlns:ns3="82d1457a-94b3-44a0-8d8b-7f554eee38ce" xmlns:ns4="b31a109a-9550-45a7-83c0-4f7bf5228237" targetNamespace="http://schemas.microsoft.com/office/2006/metadata/properties" ma:root="true" ma:fieldsID="92dd931d0780f17c896bd99a30e62f37" ns3:_="" ns4:_="">
    <xsd:import namespace="82d1457a-94b3-44a0-8d8b-7f554eee38ce"/>
    <xsd:import namespace="b31a109a-9550-45a7-83c0-4f7bf522823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d1457a-94b3-44a0-8d8b-7f554eee38c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31a109a-9550-45a7-83c0-4f7bf522823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C7A37B-C9B1-4591-9744-F5E9C4DE877E}">
  <ds:schemaRefs>
    <ds:schemaRef ds:uri="http://schemas.microsoft.com/office/2006/documentManagement/types"/>
    <ds:schemaRef ds:uri="http://schemas.microsoft.com/office/infopath/2007/PartnerControls"/>
    <ds:schemaRef ds:uri="b31a109a-9550-45a7-83c0-4f7bf5228237"/>
    <ds:schemaRef ds:uri="http://purl.org/dc/elements/1.1/"/>
    <ds:schemaRef ds:uri="http://schemas.microsoft.com/office/2006/metadata/properties"/>
    <ds:schemaRef ds:uri="82d1457a-94b3-44a0-8d8b-7f554eee38ce"/>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18A76979-01E0-4DF7-96DE-FC4A9D8CB0F6}">
  <ds:schemaRefs>
    <ds:schemaRef ds:uri="http://schemas.microsoft.com/sharepoint/v3/contenttype/forms"/>
  </ds:schemaRefs>
</ds:datastoreItem>
</file>

<file path=customXml/itemProps3.xml><?xml version="1.0" encoding="utf-8"?>
<ds:datastoreItem xmlns:ds="http://schemas.openxmlformats.org/officeDocument/2006/customXml" ds:itemID="{1F44426E-935F-48BB-8134-18A03DDAB0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d1457a-94b3-44a0-8d8b-7f554eee38ce"/>
    <ds:schemaRef ds:uri="b31a109a-9550-45a7-83c0-4f7bf52282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New Template TIM_4 3</Template>
  <TotalTime>0</TotalTime>
  <Words>1973</Words>
  <Application>Microsoft Office PowerPoint</Application>
  <PresentationFormat>Widescreen</PresentationFormat>
  <Paragraphs>176</Paragraphs>
  <Slides>8</Slides>
  <Notes>6</Notes>
  <HiddenSlides>0</HiddenSlides>
  <MMClips>0</MMClips>
  <ScaleCrop>false</ScaleCrop>
  <HeadingPairs>
    <vt:vector size="6" baseType="variant">
      <vt:variant>
        <vt:lpstr>Caratteri utilizzati</vt:lpstr>
      </vt:variant>
      <vt:variant>
        <vt:i4>9</vt:i4>
      </vt:variant>
      <vt:variant>
        <vt:lpstr>Tema</vt:lpstr>
      </vt:variant>
      <vt:variant>
        <vt:i4>7</vt:i4>
      </vt:variant>
      <vt:variant>
        <vt:lpstr>Titoli diapositive</vt:lpstr>
      </vt:variant>
      <vt:variant>
        <vt:i4>8</vt:i4>
      </vt:variant>
    </vt:vector>
  </HeadingPairs>
  <TitlesOfParts>
    <vt:vector size="24" baseType="lpstr">
      <vt:lpstr>Calibri</vt:lpstr>
      <vt:lpstr>Calibri Light</vt:lpstr>
      <vt:lpstr>TIM Sans Light</vt:lpstr>
      <vt:lpstr>Franklin Gothic Medium</vt:lpstr>
      <vt:lpstr>TIM Sans Medium</vt:lpstr>
      <vt:lpstr>Wingdings</vt:lpstr>
      <vt:lpstr>Arial</vt:lpstr>
      <vt:lpstr>Franklin Gothic Book</vt:lpstr>
      <vt:lpstr>TIM Sans</vt:lpstr>
      <vt:lpstr>3_Master - Cover 2 SMART3</vt:lpstr>
      <vt:lpstr>Personalizza struttura</vt:lpstr>
      <vt:lpstr>Best in class</vt:lpstr>
      <vt:lpstr>Master - Cover 4</vt:lpstr>
      <vt:lpstr>1_Master - Cover 4</vt:lpstr>
      <vt:lpstr>1_Best in class</vt:lpstr>
      <vt:lpstr>1_Personalizza struttura</vt:lpstr>
      <vt:lpstr>    24 novembre 2022    DELIBERA N. 103/21/CIR Integrazioni e modifiche alla procedura di  Number Portability delle  Numerazioni Non geografiche  Tavolo tecnico con gli Operatori  Allegato 5  Punti  aperti e chiusi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2017-09-05T15:42:02Z</dcterms:created>
  <dcterms:modified xsi:type="dcterms:W3CDTF">2022-11-24T11:16:08Z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59f705-2ba0-454b-9cfc-6ce5bcaac040_Enabled">
    <vt:lpwstr>True</vt:lpwstr>
  </property>
  <property fmtid="{D5CDD505-2E9C-101B-9397-08002B2CF9AE}" pid="3" name="MSIP_Label_0359f705-2ba0-454b-9cfc-6ce5bcaac040_SiteId">
    <vt:lpwstr>68283f3b-8487-4c86-adb3-a5228f18b893</vt:lpwstr>
  </property>
  <property fmtid="{D5CDD505-2E9C-101B-9397-08002B2CF9AE}" pid="4" name="MSIP_Label_0359f705-2ba0-454b-9cfc-6ce5bcaac040_Owner">
    <vt:lpwstr>Luca.CORDELLI@vodafone.com</vt:lpwstr>
  </property>
  <property fmtid="{D5CDD505-2E9C-101B-9397-08002B2CF9AE}" pid="5" name="MSIP_Label_0359f705-2ba0-454b-9cfc-6ce5bcaac040_SetDate">
    <vt:lpwstr>2019-07-01T09:29:33.8465900Z</vt:lpwstr>
  </property>
  <property fmtid="{D5CDD505-2E9C-101B-9397-08002B2CF9AE}" pid="6" name="MSIP_Label_0359f705-2ba0-454b-9cfc-6ce5bcaac040_Name">
    <vt:lpwstr>C2 General</vt:lpwstr>
  </property>
  <property fmtid="{D5CDD505-2E9C-101B-9397-08002B2CF9AE}" pid="7" name="MSIP_Label_0359f705-2ba0-454b-9cfc-6ce5bcaac040_Application">
    <vt:lpwstr>Microsoft Azure Information Protection</vt:lpwstr>
  </property>
  <property fmtid="{D5CDD505-2E9C-101B-9397-08002B2CF9AE}" pid="8" name="MSIP_Label_0359f705-2ba0-454b-9cfc-6ce5bcaac040_Extended_MSFT_Method">
    <vt:lpwstr>Automatic</vt:lpwstr>
  </property>
  <property fmtid="{D5CDD505-2E9C-101B-9397-08002B2CF9AE}" pid="9" name="ContentTypeId">
    <vt:lpwstr>0x010100F1928A4D5A028645B1E3DD8C5B58D26C</vt:lpwstr>
  </property>
  <property fmtid="{D5CDD505-2E9C-101B-9397-08002B2CF9AE}" pid="10" name="MSIP_Label_d5e397fc-1581-4f20-a09a-f1b2dd53ab2e_Enabled">
    <vt:lpwstr>true</vt:lpwstr>
  </property>
  <property fmtid="{D5CDD505-2E9C-101B-9397-08002B2CF9AE}" pid="11" name="MSIP_Label_d5e397fc-1581-4f20-a09a-f1b2dd53ab2e_SetDate">
    <vt:lpwstr>2021-07-08T09:02:12Z</vt:lpwstr>
  </property>
  <property fmtid="{D5CDD505-2E9C-101B-9397-08002B2CF9AE}" pid="12" name="MSIP_Label_d5e397fc-1581-4f20-a09a-f1b2dd53ab2e_Method">
    <vt:lpwstr>Privileged</vt:lpwstr>
  </property>
  <property fmtid="{D5CDD505-2E9C-101B-9397-08002B2CF9AE}" pid="13" name="MSIP_Label_d5e397fc-1581-4f20-a09a-f1b2dd53ab2e_Name">
    <vt:lpwstr>PUBBLICO</vt:lpwstr>
  </property>
  <property fmtid="{D5CDD505-2E9C-101B-9397-08002B2CF9AE}" pid="14" name="MSIP_Label_d5e397fc-1581-4f20-a09a-f1b2dd53ab2e_SiteId">
    <vt:lpwstr>6815f468-021c-48f2-a6b2-d65c8e979dfb</vt:lpwstr>
  </property>
  <property fmtid="{D5CDD505-2E9C-101B-9397-08002B2CF9AE}" pid="15" name="MSIP_Label_d5e397fc-1581-4f20-a09a-f1b2dd53ab2e_ActionId">
    <vt:lpwstr>b9eb0619-f754-45cc-822d-22828929c07d</vt:lpwstr>
  </property>
  <property fmtid="{D5CDD505-2E9C-101B-9397-08002B2CF9AE}" pid="16" name="MSIP_Label_d5e397fc-1581-4f20-a09a-f1b2dd53ab2e_ContentBits">
    <vt:lpwstr>0</vt:lpwstr>
  </property>
</Properties>
</file>