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theme/theme5.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6.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717" r:id="rId4"/>
    <p:sldMasterId id="2147483745" r:id="rId5"/>
    <p:sldMasterId id="2147483727" r:id="rId6"/>
    <p:sldMasterId id="2147483733" r:id="rId7"/>
    <p:sldMasterId id="2147483737" r:id="rId8"/>
    <p:sldMasterId id="2147483739" r:id="rId9"/>
    <p:sldMasterId id="2147483757" r:id="rId10"/>
  </p:sldMasterIdLst>
  <p:notesMasterIdLst>
    <p:notesMasterId r:id="rId22"/>
  </p:notesMasterIdLst>
  <p:handoutMasterIdLst>
    <p:handoutMasterId r:id="rId23"/>
  </p:handoutMasterIdLst>
  <p:sldIdLst>
    <p:sldId id="1544" r:id="rId11"/>
    <p:sldId id="1949" r:id="rId12"/>
    <p:sldId id="1564" r:id="rId13"/>
    <p:sldId id="1589" r:id="rId14"/>
    <p:sldId id="1976" r:id="rId15"/>
    <p:sldId id="1992" r:id="rId16"/>
    <p:sldId id="1960" r:id="rId17"/>
    <p:sldId id="1991" r:id="rId18"/>
    <p:sldId id="1959" r:id="rId19"/>
    <p:sldId id="1961" r:id="rId20"/>
    <p:sldId id="1940" r:id="rId21"/>
  </p:sldIdLst>
  <p:sldSz cx="12192000" cy="6858000"/>
  <p:notesSz cx="6797675" cy="9926638"/>
  <p:embeddedFontLst>
    <p:embeddedFont>
      <p:font typeface="Calibri" panose="020F0502020204030204" pitchFamily="34" charset="0"/>
      <p:regular r:id="rId24"/>
      <p:bold r:id="rId25"/>
      <p:italic r:id="rId26"/>
      <p:boldItalic r:id="rId27"/>
    </p:embeddedFont>
    <p:embeddedFont>
      <p:font typeface="Calibri Light" panose="020F0302020204030204" pitchFamily="34" charset="0"/>
      <p:regular r:id="rId28"/>
      <p:italic r:id="rId29"/>
    </p:embeddedFont>
    <p:embeddedFont>
      <p:font typeface="Franklin Gothic Book" panose="020B0503020102020204" pitchFamily="34" charset="0"/>
      <p:regular r:id="rId30"/>
      <p:italic r:id="rId31"/>
    </p:embeddedFont>
    <p:embeddedFont>
      <p:font typeface="Franklin Gothic Medium" panose="020B0603020102020204" pitchFamily="34" charset="0"/>
      <p:regular r:id="rId32"/>
      <p:italic r:id="rId33"/>
    </p:embeddedFont>
    <p:embeddedFont>
      <p:font typeface="TIM Sans" panose="02020503040602060503" pitchFamily="18" charset="0"/>
      <p:regular r:id="rId34"/>
      <p:bold r:id="rId35"/>
      <p:italic r:id="rId36"/>
      <p:boldItalic r:id="rId37"/>
    </p:embeddedFont>
    <p:embeddedFont>
      <p:font typeface="TIM Sans Light" panose="02020503040602060503" pitchFamily="18" charset="0"/>
      <p:regular r:id="rId38"/>
      <p:italic r:id="rId39"/>
    </p:embeddedFont>
    <p:embeddedFont>
      <p:font typeface="TIM Sans Medium" panose="02020503040602060503" pitchFamily="18" charset="0"/>
      <p:regular r:id="rId40"/>
      <p:italic r:id="rId41"/>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3748" userDrawn="1">
          <p15:clr>
            <a:srgbClr val="A4A3A4"/>
          </p15:clr>
        </p15:guide>
        <p15:guide id="8" orient="horz" pos="5" userDrawn="1">
          <p15:clr>
            <a:srgbClr val="A4A3A4"/>
          </p15:clr>
        </p15:guide>
        <p15:guide id="9" orient="horz" pos="1525" userDrawn="1">
          <p15:clr>
            <a:srgbClr val="A4A3A4"/>
          </p15:clr>
        </p15:guide>
        <p15:guide id="10" orient="horz" pos="119" userDrawn="1">
          <p15:clr>
            <a:srgbClr val="A4A3A4"/>
          </p15:clr>
        </p15:guide>
        <p15:guide id="15" pos="6924" userDrawn="1">
          <p15:clr>
            <a:srgbClr val="A4A3A4"/>
          </p15:clr>
        </p15:guide>
        <p15:guide id="16" pos="1346" userDrawn="1">
          <p15:clr>
            <a:srgbClr val="A4A3A4"/>
          </p15:clr>
        </p15:guide>
        <p15:guide id="17" pos="1980" userDrawn="1">
          <p15:clr>
            <a:srgbClr val="A4A3A4"/>
          </p15:clr>
        </p15:guide>
        <p15:guide id="18" pos="1708" userDrawn="1">
          <p15:clr>
            <a:srgbClr val="A4A3A4"/>
          </p15:clr>
        </p15:guide>
        <p15:guide id="20" pos="4588" userDrawn="1">
          <p15:clr>
            <a:srgbClr val="A4A3A4"/>
          </p15:clr>
        </p15:guide>
        <p15:guide id="21" pos="258" userDrawn="1">
          <p15:clr>
            <a:srgbClr val="A4A3A4"/>
          </p15:clr>
        </p15:guide>
        <p15:guide id="22" pos="2571" userDrawn="1">
          <p15:clr>
            <a:srgbClr val="A4A3A4"/>
          </p15:clr>
        </p15:guide>
        <p15:guide id="23" pos="132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2" name="Autore" initials="A" lastIdx="33" clrIdx="9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EB0028"/>
    <a:srgbClr val="FBCBD3"/>
    <a:srgbClr val="12B15A"/>
    <a:srgbClr val="B4D28C"/>
    <a:srgbClr val="248EFF"/>
    <a:srgbClr val="43A1FF"/>
    <a:srgbClr val="00478D"/>
    <a:srgbClr val="F4A10C"/>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Stile con tema 2 - Color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Stile medio 1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0" autoAdjust="0"/>
    <p:restoredTop sz="92835" autoAdjust="0"/>
  </p:normalViewPr>
  <p:slideViewPr>
    <p:cSldViewPr snapToGrid="0">
      <p:cViewPr>
        <p:scale>
          <a:sx n="75" d="100"/>
          <a:sy n="75" d="100"/>
        </p:scale>
        <p:origin x="712" y="-352"/>
      </p:cViewPr>
      <p:guideLst>
        <p:guide orient="horz" pos="3748"/>
        <p:guide orient="horz" pos="5"/>
        <p:guide orient="horz" pos="1525"/>
        <p:guide orient="horz" pos="119"/>
        <p:guide pos="6924"/>
        <p:guide pos="1346"/>
        <p:guide pos="1980"/>
        <p:guide pos="1708"/>
        <p:guide pos="4588"/>
        <p:guide pos="258"/>
        <p:guide pos="2571"/>
        <p:guide pos="1323"/>
      </p:guideLst>
    </p:cSldViewPr>
  </p:slideViewPr>
  <p:outlineViewPr>
    <p:cViewPr>
      <p:scale>
        <a:sx n="33" d="100"/>
        <a:sy n="33" d="100"/>
      </p:scale>
      <p:origin x="0" y="-1805"/>
    </p:cViewPr>
  </p:outlineViewPr>
  <p:notesTextViewPr>
    <p:cViewPr>
      <p:scale>
        <a:sx n="3" d="2"/>
        <a:sy n="3" d="2"/>
      </p:scale>
      <p:origin x="0" y="0"/>
    </p:cViewPr>
  </p:notesTextViewPr>
  <p:sorterViewPr>
    <p:cViewPr>
      <p:scale>
        <a:sx n="200" d="100"/>
        <a:sy n="200" d="100"/>
      </p:scale>
      <p:origin x="0" y="-14816"/>
    </p:cViewPr>
  </p:sorterViewPr>
  <p:notesViewPr>
    <p:cSldViewPr snapToGrid="0">
      <p:cViewPr varScale="1">
        <p:scale>
          <a:sx n="68" d="100"/>
          <a:sy n="68" d="100"/>
        </p:scale>
        <p:origin x="3101"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font" Target="fonts/font3.fntdata"/><Relationship Id="rId39" Type="http://schemas.openxmlformats.org/officeDocument/2006/relationships/font" Target="fonts/font16.fntdata"/><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font" Target="fonts/font11.fntdata"/><Relationship Id="rId42"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font" Target="fonts/font6.fntdata"/><Relationship Id="rId41" Type="http://schemas.openxmlformats.org/officeDocument/2006/relationships/font" Target="fonts/font18.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font" Target="fonts/font17.fntdata"/><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handoutMaster" Target="handoutMasters/handout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font" Target="fonts/font8.fntdata"/><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bwMode="auto">
          <a:xfrm>
            <a:off x="3850443" y="0"/>
            <a:ext cx="2945659" cy="498056"/>
          </a:xfrm>
          <a:prstGeom prst="rect">
            <a:avLst/>
          </a:prstGeom>
        </p:spPr>
        <p:txBody>
          <a:bodyPr vert="horz" lIns="91440" tIns="45720" rIns="91440" bIns="45720" rtlCol="0"/>
          <a:lstStyle>
            <a:lvl1pPr algn="r">
              <a:defRPr sz="1200"/>
            </a:lvl1pPr>
          </a:lstStyle>
          <a:p>
            <a:fld id="{B78B6869-4D22-4EA4-BF9D-2104929ABA44}" type="datetimeFigureOut">
              <a:rPr lang="en-US" smtClean="0"/>
              <a:t>11/28/2022</a:t>
            </a:fld>
            <a:endParaRPr lang="en-US" dirty="0"/>
          </a:p>
        </p:txBody>
      </p:sp>
      <p:sp>
        <p:nvSpPr>
          <p:cNvPr id="4" name="Footer Placeholder 3"/>
          <p:cNvSpPr>
            <a:spLocks noGrp="1"/>
          </p:cNvSpPr>
          <p:nvPr>
            <p:ph type="ftr" sz="quarter" idx="2"/>
          </p:nvPr>
        </p:nvSpPr>
        <p:spPr bwMode="auto">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bwMode="auto">
          <a:xfrm>
            <a:off x="3850443" y="9428584"/>
            <a:ext cx="2945659" cy="498055"/>
          </a:xfrm>
          <a:prstGeom prst="rect">
            <a:avLst/>
          </a:prstGeom>
        </p:spPr>
        <p:txBody>
          <a:bodyPr vert="horz" lIns="91440" tIns="45720" rIns="91440" bIns="45720" rtlCol="0" anchor="b"/>
          <a:lstStyle>
            <a:lvl1pPr algn="r">
              <a:defRPr sz="1200"/>
            </a:lvl1pPr>
          </a:lstStyle>
          <a:p>
            <a:fld id="{4A1A964E-E308-4AA7-AC53-353F2BF552B0}" type="slidenum">
              <a:rPr lang="en-US" smtClean="0"/>
              <a:t>‹N›</a:t>
            </a:fld>
            <a:endParaRPr lang="en-US" dirty="0"/>
          </a:p>
        </p:txBody>
      </p:sp>
    </p:spTree>
    <p:extLst>
      <p:ext uri="{BB962C8B-B14F-4D97-AF65-F5344CB8AC3E}">
        <p14:creationId xmlns:p14="http://schemas.microsoft.com/office/powerpoint/2010/main" val="2585121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bwMode="auto">
          <a:xfrm>
            <a:off x="0" y="0"/>
            <a:ext cx="2945659" cy="496332"/>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bwMode="auto">
          <a:xfrm>
            <a:off x="3850443" y="0"/>
            <a:ext cx="2945659" cy="496332"/>
          </a:xfrm>
          <a:prstGeom prst="rect">
            <a:avLst/>
          </a:prstGeom>
        </p:spPr>
        <p:txBody>
          <a:bodyPr vert="horz" lIns="91440" tIns="45720" rIns="91440" bIns="45720" rtlCol="0"/>
          <a:lstStyle>
            <a:lvl1pPr algn="r">
              <a:defRPr sz="1200"/>
            </a:lvl1pPr>
          </a:lstStyle>
          <a:p>
            <a:fld id="{EFE957CE-6E0C-491F-AB62-528D4BA48D63}" type="datetimeFigureOut">
              <a:rPr lang="it-IT" smtClean="0"/>
              <a:t>28/11/2022</a:t>
            </a:fld>
            <a:endParaRPr lang="it-IT" dirty="0"/>
          </a:p>
        </p:txBody>
      </p:sp>
      <p:sp>
        <p:nvSpPr>
          <p:cNvPr id="4" name="Segnaposto immagine diapositiva 3"/>
          <p:cNvSpPr>
            <a:spLocks noGrp="1" noRot="1" noChangeAspect="1"/>
          </p:cNvSpPr>
          <p:nvPr>
            <p:ph type="sldImg" idx="2"/>
          </p:nvPr>
        </p:nvSpPr>
        <p:spPr bwMode="auto">
          <a:xfrm>
            <a:off x="90488" y="744538"/>
            <a:ext cx="6616700" cy="3722687"/>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bwMode="auto">
          <a:xfrm>
            <a:off x="679768" y="4715153"/>
            <a:ext cx="5438140" cy="4466987"/>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bwMode="auto">
          <a:xfrm>
            <a:off x="0" y="9428583"/>
            <a:ext cx="2945659" cy="496332"/>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bwMode="auto">
          <a:xfrm>
            <a:off x="3850443" y="9428583"/>
            <a:ext cx="2945659" cy="496332"/>
          </a:xfrm>
          <a:prstGeom prst="rect">
            <a:avLst/>
          </a:prstGeom>
        </p:spPr>
        <p:txBody>
          <a:bodyPr vert="horz" lIns="91440" tIns="45720" rIns="91440" bIns="45720" rtlCol="0" anchor="b"/>
          <a:lstStyle>
            <a:lvl1pPr algn="r">
              <a:defRPr sz="1200"/>
            </a:lvl1pPr>
          </a:lstStyle>
          <a:p>
            <a:fld id="{3BFA66FB-BC1E-422A-A001-390866B61104}" type="slidenum">
              <a:rPr lang="it-IT" smtClean="0"/>
              <a:t>‹N›</a:t>
            </a:fld>
            <a:endParaRPr lang="it-IT" dirty="0"/>
          </a:p>
        </p:txBody>
      </p:sp>
    </p:spTree>
    <p:extLst>
      <p:ext uri="{BB962C8B-B14F-4D97-AF65-F5344CB8AC3E}">
        <p14:creationId xmlns:p14="http://schemas.microsoft.com/office/powerpoint/2010/main" val="2109328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txBox="1">
            <a:spLocks noGrp="1" noChangeArrowheads="1"/>
          </p:cNvSpPr>
          <p:nvPr/>
        </p:nvSpPr>
        <p:spPr bwMode="auto">
          <a:xfrm>
            <a:off x="3815827" y="10236936"/>
            <a:ext cx="2920483" cy="537608"/>
          </a:xfrm>
          <a:prstGeom prst="rect">
            <a:avLst/>
          </a:prstGeom>
          <a:noFill/>
          <a:ln w="9525">
            <a:noFill/>
            <a:miter lim="800000"/>
            <a:headEnd/>
            <a:tailEnd/>
          </a:ln>
        </p:spPr>
        <p:txBody>
          <a:bodyPr lIns="96661" tIns="48331" rIns="96661" bIns="48331" anchor="b"/>
          <a:lstStyle/>
          <a:p>
            <a:pPr algn="r" defTabSz="966788"/>
            <a:fld id="{64F613D9-D2AF-4BD4-9B1F-428E196CAA21}" type="slidenum">
              <a:rPr kumimoji="0" lang="it-IT" sz="1300">
                <a:latin typeface="Franklin Gothic Book" pitchFamily="34" charset="0"/>
              </a:rPr>
              <a:pPr algn="r" defTabSz="966788"/>
              <a:t>2</a:t>
            </a:fld>
            <a:endParaRPr kumimoji="0" lang="it-IT" sz="1300">
              <a:latin typeface="Franklin Gothic Book" pitchFamily="34" charset="0"/>
            </a:endParaRPr>
          </a:p>
        </p:txBody>
      </p:sp>
      <p:sp>
        <p:nvSpPr>
          <p:cNvPr id="97282" name="Rectangle 2"/>
          <p:cNvSpPr>
            <a:spLocks noGrp="1" noRot="1" noChangeAspect="1" noChangeArrowheads="1" noTextEdit="1"/>
          </p:cNvSpPr>
          <p:nvPr>
            <p:ph type="sldImg"/>
          </p:nvPr>
        </p:nvSpPr>
        <p:spPr>
          <a:xfrm>
            <a:off x="-204788" y="803275"/>
            <a:ext cx="7154863" cy="4025900"/>
          </a:xfrm>
          <a:ln/>
        </p:spPr>
      </p:sp>
      <p:sp>
        <p:nvSpPr>
          <p:cNvPr id="97283" name="Rectangle 3"/>
          <p:cNvSpPr>
            <a:spLocks noGrp="1" noChangeArrowheads="1"/>
          </p:cNvSpPr>
          <p:nvPr>
            <p:ph type="body" idx="1"/>
          </p:nvPr>
        </p:nvSpPr>
        <p:spPr bwMode="auto">
          <a:xfrm>
            <a:off x="673482" y="5119336"/>
            <a:ext cx="5390934" cy="4848801"/>
          </a:xfrm>
          <a:prstGeom prst="rect">
            <a:avLst/>
          </a:prstGeom>
          <a:noFill/>
          <a:ln>
            <a:solidFill>
              <a:srgbClr val="000000"/>
            </a:solidFill>
            <a:miter lim="800000"/>
            <a:headEnd/>
            <a:tailEnd/>
          </a:ln>
        </p:spPr>
        <p:txBody>
          <a:bodyPr lIns="96661" tIns="48331" rIns="96661" bIns="48331"/>
          <a:lstStyle/>
          <a:p>
            <a:pPr eaLnBrk="1" hangingPunct="1"/>
            <a:endParaRPr lang="en-US" dirty="0"/>
          </a:p>
        </p:txBody>
      </p:sp>
    </p:spTree>
    <p:extLst>
      <p:ext uri="{BB962C8B-B14F-4D97-AF65-F5344CB8AC3E}">
        <p14:creationId xmlns:p14="http://schemas.microsoft.com/office/powerpoint/2010/main" val="30752558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a:extLst>
              <a:ext uri="{FF2B5EF4-FFF2-40B4-BE49-F238E27FC236}">
                <a16:creationId xmlns:a16="http://schemas.microsoft.com/office/drawing/2014/main" id="{F046FDD9-9924-4ACB-A84C-B1F18C9CEC23}"/>
              </a:ext>
            </a:extLst>
          </p:cNvPr>
          <p:cNvSpPr>
            <a:spLocks noGrp="1" noRot="1" noChangeAspect="1" noTextEdit="1"/>
          </p:cNvSpPr>
          <p:nvPr>
            <p:ph type="sldImg"/>
          </p:nvPr>
        </p:nvSpPr>
        <p:spPr bwMode="auto">
          <a:xfrm>
            <a:off x="77788" y="733425"/>
            <a:ext cx="6513512" cy="36655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Segnaposto note 2">
            <a:extLst>
              <a:ext uri="{FF2B5EF4-FFF2-40B4-BE49-F238E27FC236}">
                <a16:creationId xmlns:a16="http://schemas.microsoft.com/office/drawing/2014/main" id="{71EAB5A5-E2DB-43E8-96F0-D41B17B3E54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a:p>
        </p:txBody>
      </p:sp>
      <p:sp>
        <p:nvSpPr>
          <p:cNvPr id="35844" name="Segnaposto numero diapositiva 3">
            <a:extLst>
              <a:ext uri="{FF2B5EF4-FFF2-40B4-BE49-F238E27FC236}">
                <a16:creationId xmlns:a16="http://schemas.microsoft.com/office/drawing/2014/main" id="{B60FCE67-FD6D-409E-8189-9EEBF343F262}"/>
              </a:ext>
            </a:extLst>
          </p:cNvPr>
          <p:cNvSpPr txBox="1">
            <a:spLocks noGrp="1"/>
          </p:cNvSpPr>
          <p:nvPr/>
        </p:nvSpPr>
        <p:spPr bwMode="auto">
          <a:xfrm>
            <a:off x="3778250" y="9285288"/>
            <a:ext cx="28892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8B5771B6-B9B4-4E47-ACD5-B95138690E9A}" type="slidenum">
              <a:rPr lang="it-IT" altLang="it-IT" sz="1200">
                <a:latin typeface="Calibri" panose="020F0502020204030204" pitchFamily="34" charset="0"/>
              </a:rPr>
              <a:pPr algn="r" eaLnBrk="1" hangingPunct="1"/>
              <a:t>11</a:t>
            </a:fld>
            <a:endParaRPr lang="it-IT" altLang="it-IT" sz="1200">
              <a:latin typeface="Calibri" panose="020F0502020204030204" pitchFamily="34" charset="0"/>
            </a:endParaRPr>
          </a:p>
        </p:txBody>
      </p:sp>
    </p:spTree>
    <p:extLst>
      <p:ext uri="{BB962C8B-B14F-4D97-AF65-F5344CB8AC3E}">
        <p14:creationId xmlns:p14="http://schemas.microsoft.com/office/powerpoint/2010/main" val="3459493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2825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05089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sz="1400" strike="sngStrike" kern="1200" dirty="0">
              <a:solidFill>
                <a:schemeClr val="tx1"/>
              </a:solidFill>
              <a:highlight>
                <a:srgbClr val="FF0000"/>
              </a:highlight>
              <a:latin typeface="TIM Sans" panose="02020503040602060503" pitchFamily="18" charset="0"/>
              <a:ea typeface="+mn-ea"/>
              <a:cs typeface="Segoe UI" pitchFamily="34" charset="0"/>
            </a:endParaRPr>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69894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12771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3174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71238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75079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98910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265814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12F2007-8F18-4033-B3B7-05A719C03BFB}"/>
              </a:ext>
            </a:extLst>
          </p:cNvPr>
          <p:cNvSpPr>
            <a:spLocks noGrp="1"/>
          </p:cNvSpPr>
          <p:nvPr>
            <p:ph type="dt" sz="half" idx="10"/>
          </p:nvPr>
        </p:nvSpPr>
        <p:spPr/>
        <p:txBody>
          <a:bodyPr/>
          <a:lstStyle/>
          <a:p>
            <a:endParaRPr lang="it-IT"/>
          </a:p>
        </p:txBody>
      </p:sp>
      <p:sp>
        <p:nvSpPr>
          <p:cNvPr id="3" name="Segnaposto piè di pagina 2">
            <a:extLst>
              <a:ext uri="{FF2B5EF4-FFF2-40B4-BE49-F238E27FC236}">
                <a16:creationId xmlns:a16="http://schemas.microsoft.com/office/drawing/2014/main" id="{28D9ADCB-60F0-4B61-9B2E-802CC0F3D62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C62C1CB-A281-437C-8CED-AAAB6A0A3DA9}"/>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432352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562347-8D9B-49B3-9E55-9CCB0DD3690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12FA8FD-8AA0-41E4-AC00-97378E7D62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BB11282-D93E-4F06-B825-CAC9C50F0A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D969426E-C8AA-4427-8502-C4BA5C3A898A}"/>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820C9236-3B30-4456-86AA-81BB17F39B9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AA9ED2D-33F6-4D0D-846C-C601007EB4E4}"/>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7750453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1F2F4B-2126-47C8-80D7-031BAE7D40D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1094764-1B33-4343-B57B-ABFA68C4F6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CD95E3C-DAE5-4CA4-B525-6E72B47FBC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407E90E-10C8-4197-97F3-28B942D34930}"/>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79E517FB-88EA-4733-A2CC-5C10FFD2680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6AA9E29-9DD4-477A-AFE6-63AD819F11DC}"/>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2793449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490232-6306-4670-8BA7-186A619F81E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9F664A3-9663-4A62-B569-4AF6583C5E66}"/>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08476AB-AC8B-4FB2-AE52-54E878B5B22A}"/>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F9EE1EA6-FE93-459D-A6E7-01E8736166A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0B0F8E3-2EEF-424A-A8B8-6EE6F30F7C43}"/>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8678250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3072D0E-5207-46CF-AD13-381844B6B96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B87C6ED-85D1-48A0-892B-57BF29091149}"/>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453CA5C-7FD1-40A8-943B-90EB5A651E84}"/>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85989951-CD4D-4082-8B17-0DCE48A7EDD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08425BF-3503-4874-B689-4700265F7E0E}"/>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30166590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64"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0" y="696733"/>
            <a:ext cx="11299196" cy="332063"/>
          </a:xfrm>
          <a:noFill/>
          <a:ln>
            <a:noFill/>
          </a:ln>
          <a:effectLst/>
        </p:spPr>
        <p:txBody>
          <a:bodyPr wrap="none" anchor="t">
            <a:noAutofit/>
          </a:bodyPr>
          <a:lstStyle>
            <a:lvl1pPr>
              <a:lnSpc>
                <a:spcPct val="100000"/>
              </a:lnSpc>
              <a:spcBef>
                <a:spcPts val="0"/>
              </a:spcBef>
              <a:defRPr lang="it-IT" sz="1401"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18883070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64" y="989556"/>
            <a:ext cx="6621001" cy="241076"/>
          </a:xfrm>
          <a:prstGeom prst="rect">
            <a:avLst/>
          </a:prstGeom>
        </p:spPr>
        <p:txBody>
          <a:bodyPr vert="horz" lIns="0" tIns="0" rIns="0" bIns="0"/>
          <a:lstStyle>
            <a:lvl1pPr marL="0" indent="0">
              <a:buNone/>
              <a:defRPr sz="1202" b="1" i="0" baseline="0">
                <a:solidFill>
                  <a:schemeClr val="bg1"/>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64" y="2417531"/>
            <a:ext cx="6621001" cy="482721"/>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62" y="2972538"/>
            <a:ext cx="6621001" cy="319942"/>
          </a:xfrm>
          <a:prstGeom prst="rect">
            <a:avLst/>
          </a:prstGeom>
        </p:spPr>
        <p:txBody>
          <a:bodyPr vert="horz" lIns="0" tIns="0" rIns="0" bIns="0"/>
          <a:lstStyle>
            <a:lvl1pPr marL="0" indent="0">
              <a:lnSpc>
                <a:spcPct val="70000"/>
              </a:lnSpc>
              <a:buNone/>
              <a:defRPr sz="1401" b="0" i="0" baseline="0">
                <a:solidFill>
                  <a:schemeClr val="bg1"/>
                </a:solidFill>
                <a:latin typeface="TIM Sans Medium" panose="02020503040602060503" pitchFamily="18"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64" y="1239682"/>
            <a:ext cx="6621001" cy="312555"/>
          </a:xfrm>
          <a:prstGeom prst="rect">
            <a:avLst/>
          </a:prstGeom>
        </p:spPr>
        <p:txBody>
          <a:bodyPr vert="horz" lIns="0" tIns="0" rIns="0" bIns="0"/>
          <a:lstStyle>
            <a:lvl1pPr marL="0" indent="0">
              <a:buNone/>
              <a:defRPr sz="1202"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64" y="1494148"/>
            <a:ext cx="6621001" cy="312555"/>
          </a:xfrm>
          <a:prstGeom prst="rect">
            <a:avLst/>
          </a:prstGeom>
        </p:spPr>
        <p:txBody>
          <a:bodyPr vert="horz" lIns="0" tIns="0" rIns="0" bIns="0"/>
          <a:lstStyle>
            <a:lvl1pPr marL="0" indent="0">
              <a:buNone/>
              <a:defRPr sz="1003"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2" y="4905149"/>
            <a:ext cx="5855947" cy="179997"/>
          </a:xfrm>
          <a:prstGeom prst="rect">
            <a:avLst/>
          </a:prstGeom>
        </p:spPr>
        <p:txBody>
          <a:bodyPr vert="horz" lIns="0" tIns="0" r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2" y="4725152"/>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435222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52" y="989556"/>
            <a:ext cx="6621000" cy="241076"/>
          </a:xfrm>
          <a:prstGeom prst="rect">
            <a:avLst/>
          </a:prstGeom>
        </p:spPr>
        <p:txBody>
          <a:bodyPr vert="horz" lIns="0" tIns="0" rIns="0" bIns="0"/>
          <a:lstStyle>
            <a:lvl1pPr marL="0" indent="0">
              <a:buNone/>
              <a:defRPr sz="1200" b="1" i="0" baseline="0">
                <a:solidFill>
                  <a:schemeClr val="bg1"/>
                </a:solidFill>
                <a:latin typeface="TIM Sans" panose="00000500000000000000" pitchFamily="50"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52" y="2417524"/>
            <a:ext cx="6621000" cy="482721"/>
          </a:xfrm>
          <a:prstGeom prst="rect">
            <a:avLst/>
          </a:prstGeom>
        </p:spPr>
        <p:txBody>
          <a:bodyPr vert="horz" lIns="0" tIns="0" rIns="0" bIns="0" anchor="b" anchorCtr="0"/>
          <a:lstStyle>
            <a:lvl1pPr marL="0" marR="0" indent="0" algn="l" defTabSz="457200" rtl="0" eaLnBrk="1" fontAlgn="auto" latinLnBrk="0" hangingPunct="1">
              <a:lnSpc>
                <a:spcPct val="100000"/>
              </a:lnSpc>
              <a:spcBef>
                <a:spcPct val="0"/>
              </a:spcBef>
              <a:spcAft>
                <a:spcPts val="0"/>
              </a:spcAft>
              <a:buClrTx/>
              <a:buSzTx/>
              <a:buFontTx/>
              <a:buNone/>
              <a:tabLst/>
              <a:defRPr sz="2400"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51" y="2972538"/>
            <a:ext cx="6621000" cy="319942"/>
          </a:xfrm>
          <a:prstGeom prst="rect">
            <a:avLst/>
          </a:prstGeom>
        </p:spPr>
        <p:txBody>
          <a:bodyPr vert="horz" lIns="0" tIns="0" rIns="0" bIns="0"/>
          <a:lstStyle>
            <a:lvl1pPr marL="0" indent="0">
              <a:lnSpc>
                <a:spcPct val="70000"/>
              </a:lnSpc>
              <a:buNone/>
              <a:defRPr sz="1400" b="0" i="0" baseline="0">
                <a:solidFill>
                  <a:schemeClr val="bg1"/>
                </a:solidFill>
                <a:latin typeface="TIM Sans Medium" panose="02020503040602060503" pitchFamily="18"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52" y="1239675"/>
            <a:ext cx="6621000" cy="312555"/>
          </a:xfrm>
          <a:prstGeom prst="rect">
            <a:avLst/>
          </a:prstGeom>
        </p:spPr>
        <p:txBody>
          <a:bodyPr vert="horz" lIns="0" tIns="0" rIns="0" bIns="0"/>
          <a:lstStyle>
            <a:lvl1pPr marL="0" indent="0">
              <a:buNone/>
              <a:defRPr sz="12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52" y="1494141"/>
            <a:ext cx="6621000" cy="312555"/>
          </a:xfrm>
          <a:prstGeom prst="rect">
            <a:avLst/>
          </a:prstGeom>
        </p:spPr>
        <p:txBody>
          <a:bodyPr vert="horz" lIns="0" tIns="0" rIns="0" bIns="0"/>
          <a:lstStyle>
            <a:lvl1pPr marL="0" indent="0">
              <a:buNone/>
              <a:defRPr sz="10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1" y="4905142"/>
            <a:ext cx="5855947" cy="179997"/>
          </a:xfrm>
          <a:prstGeom prst="rect">
            <a:avLst/>
          </a:prstGeom>
        </p:spPr>
        <p:txBody>
          <a:bodyPr vert="horz" lIns="0" tIns="0" r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1" y="4725145"/>
            <a:ext cx="5855947" cy="179997"/>
          </a:xfrm>
          <a:prstGeom prst="rect">
            <a:avLst/>
          </a:prstGeom>
        </p:spPr>
        <p:txBody>
          <a:bodyPr vert="horz" lIns="0" t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9931526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51"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1" y="696733"/>
            <a:ext cx="11299196" cy="332063"/>
          </a:xfrm>
          <a:noFill/>
          <a:ln>
            <a:noFill/>
          </a:ln>
          <a:effectLst/>
        </p:spPr>
        <p:txBody>
          <a:bodyPr wrap="none" anchor="t">
            <a:noAutofit/>
          </a:bodyPr>
          <a:lstStyle>
            <a:lvl1pPr>
              <a:lnSpc>
                <a:spcPct val="100000"/>
              </a:lnSpc>
              <a:spcBef>
                <a:spcPts val="0"/>
              </a:spcBef>
              <a:defRPr lang="it-IT" sz="1400"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39853256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1256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51"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1" y="696733"/>
            <a:ext cx="11299196" cy="332063"/>
          </a:xfrm>
          <a:noFill/>
          <a:ln>
            <a:noFill/>
          </a:ln>
          <a:effectLst/>
        </p:spPr>
        <p:txBody>
          <a:bodyPr wrap="none" anchor="t">
            <a:noAutofit/>
          </a:bodyPr>
          <a:lstStyle>
            <a:lvl1pPr>
              <a:lnSpc>
                <a:spcPct val="100000"/>
              </a:lnSpc>
              <a:spcBef>
                <a:spcPts val="0"/>
              </a:spcBef>
              <a:defRPr lang="it-IT" sz="1400"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28988424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89AA80-BD83-4AD2-AE57-7E981419961D}"/>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2D295EC-1387-420B-BBF6-05A8675422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9E2DD8E-804C-4A78-86A7-838F89416C56}"/>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0170064C-6E2A-4831-A264-BD7FC230791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4C48A54-1088-47AE-96B3-DB00324D0C23}"/>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19841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720008-EAB3-4C69-83C0-A8838722F47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DB9B97E-8CF2-444F-8942-18807BA28148}"/>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B0CFDE3-4378-42EF-9373-F86D7263DFFC}"/>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89840720-2C01-4FDA-9C6D-BB82B109F3D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222A5E1-CDD5-48C9-BE9F-A8A7E56DF4A1}"/>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3562018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52A533-F015-4C84-87AA-409C75AD320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F2CFC8B-D088-4AD2-850F-940E921133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ACC125A2-4BE6-492A-B597-5915B0EA6D6F}"/>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8016B8FF-0410-4051-82DD-A5246398D34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9CCEA2-BC39-49B4-9588-F92656884178}"/>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0126597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CFF33A-BDA6-4E90-A0FC-CBC3169AB2E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582FA54-48CE-498D-AF33-4FFB855345BB}"/>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638AD95-1459-478E-850E-B25C2C0063E4}"/>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8F8D8A0-F4C9-40B3-A51B-79F0EC0A499A}"/>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EC6DA74E-0526-44E8-A34B-F98F1BCAB12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B0F76B6-C3CA-43A5-9606-B38CCB729C7F}"/>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7659638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989BCD-33B7-4F52-9EB6-8B01F22D238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6FF931B-A194-4994-8532-F6C69C8B1F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DA7C07AB-F857-47B0-A0FD-526D15161779}"/>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561FF91-B17C-482D-991B-6BBE026F1B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E95DF2C5-71C4-441A-89CA-4F2D9B6DA11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B85304B4-B7C1-4F6A-97A0-55D8FB695FFE}"/>
              </a:ext>
            </a:extLst>
          </p:cNvPr>
          <p:cNvSpPr>
            <a:spLocks noGrp="1"/>
          </p:cNvSpPr>
          <p:nvPr>
            <p:ph type="dt" sz="half" idx="10"/>
          </p:nvPr>
        </p:nvSpPr>
        <p:spPr/>
        <p:txBody>
          <a:bodyPr/>
          <a:lstStyle/>
          <a:p>
            <a:endParaRPr lang="it-IT"/>
          </a:p>
        </p:txBody>
      </p:sp>
      <p:sp>
        <p:nvSpPr>
          <p:cNvPr id="8" name="Segnaposto piè di pagina 7">
            <a:extLst>
              <a:ext uri="{FF2B5EF4-FFF2-40B4-BE49-F238E27FC236}">
                <a16:creationId xmlns:a16="http://schemas.microsoft.com/office/drawing/2014/main" id="{F3309F10-176D-4636-A29C-6EA0EB0E33B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9AD64AF-7E93-4492-B56B-15ABA79FD2A5}"/>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9696736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306DD6-CEFB-498F-8E0A-B51248D0FEC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8B9EF93-6C5F-47D6-8938-90BBDC06EEA2}"/>
              </a:ext>
            </a:extLst>
          </p:cNvPr>
          <p:cNvSpPr>
            <a:spLocks noGrp="1"/>
          </p:cNvSpPr>
          <p:nvPr>
            <p:ph type="dt" sz="half" idx="10"/>
          </p:nvPr>
        </p:nvSpPr>
        <p:spPr/>
        <p:txBody>
          <a:bodyPr/>
          <a:lstStyle/>
          <a:p>
            <a:endParaRPr lang="it-IT"/>
          </a:p>
        </p:txBody>
      </p:sp>
      <p:sp>
        <p:nvSpPr>
          <p:cNvPr id="4" name="Segnaposto piè di pagina 3">
            <a:extLst>
              <a:ext uri="{FF2B5EF4-FFF2-40B4-BE49-F238E27FC236}">
                <a16:creationId xmlns:a16="http://schemas.microsoft.com/office/drawing/2014/main" id="{E8096567-C086-4BB0-8FE5-8502B9923785}"/>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B0E75AF-E98D-4444-8AD3-FF78C6F53800}"/>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4367529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392B1E2-4B97-4B42-A7BB-B2281E56DC29}"/>
              </a:ext>
            </a:extLst>
          </p:cNvPr>
          <p:cNvSpPr>
            <a:spLocks noGrp="1"/>
          </p:cNvSpPr>
          <p:nvPr>
            <p:ph type="dt" sz="half" idx="10"/>
          </p:nvPr>
        </p:nvSpPr>
        <p:spPr/>
        <p:txBody>
          <a:bodyPr/>
          <a:lstStyle/>
          <a:p>
            <a:endParaRPr lang="it-IT"/>
          </a:p>
        </p:txBody>
      </p:sp>
      <p:sp>
        <p:nvSpPr>
          <p:cNvPr id="3" name="Segnaposto piè di pagina 2">
            <a:extLst>
              <a:ext uri="{FF2B5EF4-FFF2-40B4-BE49-F238E27FC236}">
                <a16:creationId xmlns:a16="http://schemas.microsoft.com/office/drawing/2014/main" id="{7638E83D-82A2-421F-99E7-15350FB2BFF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07288ED-3FAA-4272-9058-A4E558A0A2F9}"/>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783511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D395A1-FA4D-4903-97CE-AF72CA62116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6E6C18F-2D94-4098-B167-8D688B21EE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9417BB-F425-4ED1-B72E-0089AAED5B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C4E98EC-16D5-43D4-B281-D7603888D4EB}"/>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F514A9FA-E7CF-4A9E-B971-D1877D5C139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096D700-ED98-4EC1-94E0-25705CD1ECF7}"/>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413561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336612-FC3A-44DC-ADB9-2FEAB859D85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913DAFB-E295-41FF-BFAA-783E680F25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A5BDC4-85A8-45A6-ABF7-51A8B6B6B2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06B497C-15AB-40D3-8A61-77F6182EC945}"/>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9D90B6F4-D458-4307-807B-0C2AAE9A205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4C9A747-B806-4B20-B79F-9BCBE9BEC587}"/>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611926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02F748-7EDC-4B7A-859D-9CA45AC1880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E809F35-1FEA-41DA-97AB-42ED67B84EF5}"/>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1BB36A0-3FE8-4BA9-841E-21A8105D19AF}"/>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A2E4B2EE-BBEE-4EAC-8328-8010C7EB4B7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B01CD4-0119-4CA7-8EF6-B84BD1B4C5A0}"/>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418139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a:xfrm>
            <a:off x="609600" y="6356359"/>
            <a:ext cx="2844800" cy="365125"/>
          </a:xfrm>
          <a:prstGeom prst="rect">
            <a:avLst/>
          </a:prstGeom>
        </p:spPr>
        <p:txBody>
          <a:bodyPr/>
          <a:lstStyle>
            <a:lvl1pPr>
              <a:defRPr/>
            </a:lvl1pPr>
          </a:lstStyle>
          <a:p>
            <a:pPr>
              <a:defRPr/>
            </a:pPr>
            <a:endParaRPr lang="it-IT" dirty="0">
              <a:solidFill>
                <a:srgbClr val="000000"/>
              </a:solidFill>
              <a:latin typeface="Arial" charset="0"/>
            </a:endParaRPr>
          </a:p>
        </p:txBody>
      </p:sp>
      <p:sp>
        <p:nvSpPr>
          <p:cNvPr id="3" name="Segnaposto piè di pagina 4"/>
          <p:cNvSpPr>
            <a:spLocks noGrp="1"/>
          </p:cNvSpPr>
          <p:nvPr>
            <p:ph type="ftr" sz="quarter" idx="11"/>
          </p:nvPr>
        </p:nvSpPr>
        <p:spPr>
          <a:xfrm>
            <a:off x="4165600" y="6356359"/>
            <a:ext cx="3860800" cy="365125"/>
          </a:xfrm>
          <a:prstGeom prst="rect">
            <a:avLst/>
          </a:prstGeom>
        </p:spPr>
        <p:txBody>
          <a:bodyPr/>
          <a:lstStyle>
            <a:lvl1pPr>
              <a:defRPr/>
            </a:lvl1pPr>
          </a:lstStyle>
          <a:p>
            <a:pPr>
              <a:defRPr/>
            </a:pPr>
            <a:endParaRPr lang="it-IT" dirty="0">
              <a:solidFill>
                <a:srgbClr val="000000"/>
              </a:solidFill>
              <a:latin typeface="Arial" charset="0"/>
            </a:endParaRPr>
          </a:p>
        </p:txBody>
      </p:sp>
    </p:spTree>
    <p:extLst>
      <p:ext uri="{BB962C8B-B14F-4D97-AF65-F5344CB8AC3E}">
        <p14:creationId xmlns:p14="http://schemas.microsoft.com/office/powerpoint/2010/main" val="39962630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E2FD53-5256-4DAB-A361-FB59116BD3D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E849BE7-CCE2-4F88-9373-72C235FB6DEA}"/>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84F0716-ED9B-41EC-9FE4-381865014DDD}"/>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A3775084-B4A0-46BA-9725-3C21A3AB838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35F8ECF-CBA9-4E1F-9D57-06BA2C8FE41E}"/>
              </a:ext>
            </a:extLst>
          </p:cNvPr>
          <p:cNvSpPr>
            <a:spLocks noGrp="1"/>
          </p:cNvSpPr>
          <p:nvPr>
            <p:ph type="sldNum" sz="quarter" idx="12"/>
          </p:nvPr>
        </p:nvSpPr>
        <p:spPr>
          <a:xfrm>
            <a:off x="8610600" y="6356350"/>
            <a:ext cx="2743200" cy="365125"/>
          </a:xfrm>
          <a:prstGeom prst="rect">
            <a:avLst/>
          </a:prstGeom>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513568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A414BD-69BA-4230-B262-A5DC621CA07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16DD919-A63A-452B-8B20-A1C6E91593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A5991582-5B35-49BE-BBE7-F2B95245720E}"/>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CD891D73-7A46-4321-A704-31257698B7D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7352E5-C8B3-4EC7-9690-07F0FD4A224A}"/>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39480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D55793-2D15-4FE7-B75B-71438A2E061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7B9A1DD-D407-4A9F-B353-991F69BBA5AB}"/>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B3E8981-51DF-43A3-A06C-5AE61A0B6278}"/>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0073C1E3-348A-41DD-9871-2DCCB44289C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74CC644-0C89-4C6D-B29E-69985AA99EA1}"/>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22022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844CB8-F70F-4C2F-A100-92B4F46BFF5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0D44E061-9153-4D65-827D-358DD6664F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13B98988-44F4-4F61-9BDA-45F3397577A8}"/>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0FF65389-86B4-4EF5-AC2A-A98FCC8BE75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CA86C07-C493-416A-ABFD-C7964A312EF7}"/>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41994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80886-1C5C-4B63-9519-65C6D6ACA1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9139EA4-2C6C-4D14-868E-C29876923619}"/>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57CF2C0-1BC6-4B69-BF87-5E225EE7F75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5968562-600D-4C50-A4B7-E34B219F5310}"/>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E6BAF8E7-6A26-4075-A936-9E8FAB27B5B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9F607FA-4654-4DD7-ADE0-FB38D8D9C847}"/>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699416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054620-8D76-4539-A9A0-7F67809395E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BE4CC1C-4C02-42E7-801A-B59685A571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2970709C-204E-44D9-B40D-40F00506EBBE}"/>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B8FC210-D6FF-45CF-8B25-F8E0FB468A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6F4BE666-819D-48E5-8319-6F0E45D6DF6E}"/>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90AD94F-261C-42AD-8295-695C47C00EF4}"/>
              </a:ext>
            </a:extLst>
          </p:cNvPr>
          <p:cNvSpPr>
            <a:spLocks noGrp="1"/>
          </p:cNvSpPr>
          <p:nvPr>
            <p:ph type="dt" sz="half" idx="10"/>
          </p:nvPr>
        </p:nvSpPr>
        <p:spPr/>
        <p:txBody>
          <a:bodyPr/>
          <a:lstStyle/>
          <a:p>
            <a:endParaRPr lang="it-IT"/>
          </a:p>
        </p:txBody>
      </p:sp>
      <p:sp>
        <p:nvSpPr>
          <p:cNvPr id="8" name="Segnaposto piè di pagina 7">
            <a:extLst>
              <a:ext uri="{FF2B5EF4-FFF2-40B4-BE49-F238E27FC236}">
                <a16:creationId xmlns:a16="http://schemas.microsoft.com/office/drawing/2014/main" id="{DD107FC0-08C1-4349-A1D5-4592264FB7F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5D6983C6-9C0B-4A46-A4F9-2FB9A5AF65D8}"/>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80092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F7344A-47EA-4ACB-80D1-B8C6D12F31F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414D20B-16FC-4B5B-8C59-A34B04161A37}"/>
              </a:ext>
            </a:extLst>
          </p:cNvPr>
          <p:cNvSpPr>
            <a:spLocks noGrp="1"/>
          </p:cNvSpPr>
          <p:nvPr>
            <p:ph type="dt" sz="half" idx="10"/>
          </p:nvPr>
        </p:nvSpPr>
        <p:spPr/>
        <p:txBody>
          <a:bodyPr/>
          <a:lstStyle/>
          <a:p>
            <a:endParaRPr lang="it-IT"/>
          </a:p>
        </p:txBody>
      </p:sp>
      <p:sp>
        <p:nvSpPr>
          <p:cNvPr id="4" name="Segnaposto piè di pagina 3">
            <a:extLst>
              <a:ext uri="{FF2B5EF4-FFF2-40B4-BE49-F238E27FC236}">
                <a16:creationId xmlns:a16="http://schemas.microsoft.com/office/drawing/2014/main" id="{D6FE2DE4-932D-4CD0-AD44-327CF470C3E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1B14820-9DB2-4517-976E-91AC5EA64DC4}"/>
              </a:ext>
            </a:extLst>
          </p:cNvPr>
          <p:cNvSpPr>
            <a:spLocks noGrp="1"/>
          </p:cNvSpPr>
          <p:nvPr>
            <p:ph type="sldNum" sz="quarter" idx="12"/>
          </p:nvPr>
        </p:nvSpPr>
        <p:spPr>
          <a:xfrm>
            <a:off x="8610600" y="6356350"/>
            <a:ext cx="2743200" cy="365125"/>
          </a:xfrm>
          <a:prstGeom prst="rect">
            <a:avLst/>
          </a:prstGeom>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5471903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7.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7.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709156"/>
      </p:ext>
    </p:extLst>
  </p:cSld>
  <p:clrMap bg1="lt1" tx1="dk1" bg2="lt2" tx2="dk2" accent1="accent1" accent2="accent2" accent3="accent3" accent4="accent4" accent5="accent5" accent6="accent6" hlink="hlink" folHlink="folHlink"/>
  <p:sldLayoutIdLst>
    <p:sldLayoutId id="2147483718" r:id="rId1"/>
    <p:sldLayoutId id="2147483769" r:id="rId2"/>
    <p:sldLayoutId id="2147483770" r:id="rId3"/>
  </p:sldLayoutIdLst>
  <p:hf sldNum="0" hdr="0" dt="0"/>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726" userDrawn="1">
          <p15:clr>
            <a:srgbClr val="F26B43"/>
          </p15:clr>
        </p15:guide>
        <p15:guide id="3" pos="325" userDrawn="1">
          <p15:clr>
            <a:srgbClr val="F26B43"/>
          </p15:clr>
        </p15:guide>
        <p15:guide id="4" pos="367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85BCB6A-8297-4FE0-A912-4F61C458C7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2D1E53B-A200-47E1-B758-4ACAD7F901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49953F8-A580-46E2-9EB7-575A5361D1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it-IT"/>
          </a:p>
        </p:txBody>
      </p:sp>
      <p:sp>
        <p:nvSpPr>
          <p:cNvPr id="5" name="Segnaposto piè di pagina 4">
            <a:extLst>
              <a:ext uri="{FF2B5EF4-FFF2-40B4-BE49-F238E27FC236}">
                <a16:creationId xmlns:a16="http://schemas.microsoft.com/office/drawing/2014/main" id="{3706E181-5583-435A-8961-E42AC868A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7" name="CasellaDiTesto 10">
            <a:extLst>
              <a:ext uri="{FF2B5EF4-FFF2-40B4-BE49-F238E27FC236}">
                <a16:creationId xmlns:a16="http://schemas.microsoft.com/office/drawing/2014/main" id="{4B1157DD-2E69-4240-869F-498238D6BAE8}"/>
              </a:ext>
            </a:extLst>
          </p:cNvPr>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143816183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62"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2"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14"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3406320469"/>
      </p:ext>
    </p:extLst>
  </p:cSld>
  <p:clrMap bg1="lt1" tx1="dk1" bg2="lt2" tx2="dk2" accent1="accent1" accent2="accent2" accent3="accent3" accent4="accent4" accent5="accent5" accent6="accent6" hlink="hlink" folHlink="folHlink"/>
  <p:sldLayoutIdLst>
    <p:sldLayoutId id="2147483729" r:id="rId1"/>
  </p:sldLayoutIdLst>
  <p:hf sldNum="0" hdr="0" dt="0"/>
  <p:txStyles>
    <p:titleStyle>
      <a:lvl1pPr algn="l" defTabSz="685863" rtl="0" eaLnBrk="1" latinLnBrk="0" hangingPunct="1">
        <a:lnSpc>
          <a:spcPct val="90000"/>
        </a:lnSpc>
        <a:spcBef>
          <a:spcPct val="0"/>
        </a:spcBef>
        <a:buNone/>
        <a:defRPr sz="2199" b="1" kern="1200">
          <a:solidFill>
            <a:schemeClr val="accent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asellaDiTesto 10">
            <a:extLst>
              <a:ext uri="{FF2B5EF4-FFF2-40B4-BE49-F238E27FC236}">
                <a16:creationId xmlns:a16="http://schemas.microsoft.com/office/drawing/2014/main" id="{034F6385-C8FB-4359-B51F-06F3ACF1B139}"/>
              </a:ext>
            </a:extLst>
          </p:cNvPr>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3036188774"/>
      </p:ext>
    </p:extLst>
  </p:cSld>
  <p:clrMap bg1="lt1" tx1="dk1" bg2="lt2" tx2="dk2" accent1="accent1" accent2="accent2" accent3="accent3" accent4="accent4" accent5="accent5" accent6="accent6" hlink="hlink" folHlink="folHlink"/>
  <p:sldLayoutIdLst>
    <p:sldLayoutId id="2147483734" r:id="rId1"/>
  </p:sldLayoutIdLst>
  <p:hf sldNum="0" hdr="0" dt="0"/>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asellaDiTesto 10">
            <a:extLst>
              <a:ext uri="{FF2B5EF4-FFF2-40B4-BE49-F238E27FC236}">
                <a16:creationId xmlns:a16="http://schemas.microsoft.com/office/drawing/2014/main" id="{9EFE7329-2768-49A2-880E-62E8043D6EAA}"/>
              </a:ext>
            </a:extLst>
          </p:cNvPr>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527404396"/>
      </p:ext>
    </p:extLst>
  </p:cSld>
  <p:clrMap bg1="lt1" tx1="dk1" bg2="lt2" tx2="dk2" accent1="accent1" accent2="accent2" accent3="accent3" accent4="accent4" accent5="accent5" accent6="accent6" hlink="hlink" folHlink="folHlink"/>
  <p:sldLayoutIdLst>
    <p:sldLayoutId id="2147483738" r:id="rId1"/>
  </p:sldLayoutIdLst>
  <p:hf sldNum="0" hdr="0" dt="0"/>
  <p:txStyles>
    <p:titleStyle>
      <a:lvl1pPr algn="l" defTabSz="685800" rtl="0" eaLnBrk="1" latinLnBrk="0" hangingPunct="1">
        <a:lnSpc>
          <a:spcPct val="90000"/>
        </a:lnSpc>
        <a:spcBef>
          <a:spcPct val="0"/>
        </a:spcBef>
        <a:buNone/>
        <a:defRPr sz="2200" b="1" kern="1200">
          <a:solidFill>
            <a:schemeClr val="tx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50"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3"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01"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373601026"/>
      </p:ext>
    </p:extLst>
  </p:cSld>
  <p:clrMap bg1="lt1" tx1="dk1" bg2="lt2" tx2="dk2" accent1="accent1" accent2="accent2" accent3="accent3" accent4="accent4" accent5="accent5" accent6="accent6" hlink="hlink" folHlink="folHlink"/>
  <p:sldLayoutIdLst>
    <p:sldLayoutId id="2147483740" r:id="rId1"/>
    <p:sldLayoutId id="2147483771" r:id="rId2"/>
  </p:sldLayoutIdLst>
  <p:hf sldNum="0" hdr="0" dt="0"/>
  <p:txStyles>
    <p:title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1F0813C-C9BE-4321-BB3E-77B63C157F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AAAAA8D-14E1-4A0D-A7F7-9DF01E9E1F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3CC37D1-BA53-4C88-8659-55C2149FBF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it-IT"/>
          </a:p>
        </p:txBody>
      </p:sp>
      <p:sp>
        <p:nvSpPr>
          <p:cNvPr id="5" name="Segnaposto piè di pagina 4">
            <a:extLst>
              <a:ext uri="{FF2B5EF4-FFF2-40B4-BE49-F238E27FC236}">
                <a16:creationId xmlns:a16="http://schemas.microsoft.com/office/drawing/2014/main" id="{71B11525-376D-4A20-BFD5-C1A23A1861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7" name="CasellaDiTesto 10">
            <a:extLst>
              <a:ext uri="{FF2B5EF4-FFF2-40B4-BE49-F238E27FC236}">
                <a16:creationId xmlns:a16="http://schemas.microsoft.com/office/drawing/2014/main" id="{E3B735D0-B90B-4AD5-9E86-4D80BB224F48}"/>
              </a:ext>
            </a:extLst>
          </p:cNvPr>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60909586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2.sv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image" Target="../media/image2.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olo 2">
            <a:extLst>
              <a:ext uri="{FF2B5EF4-FFF2-40B4-BE49-F238E27FC236}">
                <a16:creationId xmlns:a16="http://schemas.microsoft.com/office/drawing/2014/main" id="{4EDDF656-5B4A-49DF-95CA-0DAFA29F7472}"/>
              </a:ext>
            </a:extLst>
          </p:cNvPr>
          <p:cNvSpPr>
            <a:spLocks noGrp="1"/>
          </p:cNvSpPr>
          <p:nvPr>
            <p:ph type="title"/>
          </p:nvPr>
        </p:nvSpPr>
        <p:spPr>
          <a:xfrm>
            <a:off x="4638468" y="3429000"/>
            <a:ext cx="6951406" cy="2319954"/>
          </a:xfrm>
        </p:spPr>
        <p:txBody>
          <a:bodyPr/>
          <a:lstStyle/>
          <a:p>
            <a:br>
              <a:rPr lang="it-IT" dirty="0">
                <a:solidFill>
                  <a:schemeClr val="tx1"/>
                </a:solidFill>
              </a:rPr>
            </a:br>
            <a:br>
              <a:rPr lang="it-IT" dirty="0">
                <a:solidFill>
                  <a:schemeClr val="tx1"/>
                </a:solidFill>
              </a:rPr>
            </a:br>
            <a:br>
              <a:rPr lang="it-IT" dirty="0">
                <a:solidFill>
                  <a:schemeClr val="tx1"/>
                </a:solidFill>
              </a:rPr>
            </a:br>
            <a:br>
              <a:rPr lang="it-IT" dirty="0">
                <a:solidFill>
                  <a:srgbClr val="FF0000"/>
                </a:solidFill>
              </a:rPr>
            </a:br>
            <a:r>
              <a:rPr lang="it-IT" dirty="0">
                <a:solidFill>
                  <a:srgbClr val="FF0000"/>
                </a:solidFill>
              </a:rPr>
              <a:t>24 novembre 2022 </a:t>
            </a:r>
            <a:br>
              <a:rPr lang="it-IT" dirty="0">
                <a:solidFill>
                  <a:srgbClr val="FF0000"/>
                </a:solidFill>
              </a:rPr>
            </a:br>
            <a:br>
              <a:rPr lang="it-IT" dirty="0">
                <a:solidFill>
                  <a:srgbClr val="FF0000"/>
                </a:solidFill>
              </a:rPr>
            </a:br>
            <a:br>
              <a:rPr lang="it-IT" dirty="0">
                <a:solidFill>
                  <a:schemeClr val="tx1"/>
                </a:solidFill>
              </a:rPr>
            </a:br>
            <a:r>
              <a:rPr lang="it-IT" dirty="0">
                <a:solidFill>
                  <a:srgbClr val="FF0000"/>
                </a:solidFill>
              </a:rPr>
              <a:t>DELIBERA N. 103/21/CIR</a:t>
            </a:r>
            <a:br>
              <a:rPr lang="it-IT" dirty="0">
                <a:solidFill>
                  <a:srgbClr val="FF0000"/>
                </a:solidFill>
              </a:rPr>
            </a:br>
            <a:r>
              <a:rPr lang="it-IT" dirty="0">
                <a:solidFill>
                  <a:srgbClr val="FF0000"/>
                </a:solidFill>
              </a:rPr>
              <a:t>Integrazioni e modifiche alla procedura di </a:t>
            </a:r>
            <a:br>
              <a:rPr lang="it-IT" dirty="0">
                <a:solidFill>
                  <a:srgbClr val="FF0000"/>
                </a:solidFill>
              </a:rPr>
            </a:br>
            <a:r>
              <a:rPr lang="it-IT" dirty="0">
                <a:solidFill>
                  <a:srgbClr val="FF0000"/>
                </a:solidFill>
              </a:rPr>
              <a:t>Number Portability delle </a:t>
            </a:r>
            <a:br>
              <a:rPr lang="it-IT" dirty="0">
                <a:solidFill>
                  <a:srgbClr val="FF0000"/>
                </a:solidFill>
              </a:rPr>
            </a:br>
            <a:r>
              <a:rPr lang="it-IT" dirty="0">
                <a:solidFill>
                  <a:srgbClr val="FF0000"/>
                </a:solidFill>
              </a:rPr>
              <a:t>Numerazioni Non geografiche</a:t>
            </a:r>
            <a:br>
              <a:rPr lang="it-IT" dirty="0">
                <a:solidFill>
                  <a:srgbClr val="FF0000"/>
                </a:solidFill>
              </a:rPr>
            </a:br>
            <a:br>
              <a:rPr lang="it-IT" dirty="0">
                <a:solidFill>
                  <a:srgbClr val="FF0000"/>
                </a:solidFill>
              </a:rPr>
            </a:br>
            <a:br>
              <a:rPr lang="it-IT" dirty="0">
                <a:solidFill>
                  <a:srgbClr val="FF0000"/>
                </a:solidFill>
              </a:rPr>
            </a:br>
            <a:r>
              <a:rPr lang="it-IT" dirty="0">
                <a:solidFill>
                  <a:srgbClr val="FF0000"/>
                </a:solidFill>
              </a:rPr>
              <a:t>Tavolo tecnico con gli Operatori</a:t>
            </a:r>
            <a:br>
              <a:rPr lang="it-IT" dirty="0">
                <a:solidFill>
                  <a:srgbClr val="FF0000"/>
                </a:solidFill>
              </a:rPr>
            </a:br>
            <a:br>
              <a:rPr lang="it-IT" dirty="0">
                <a:solidFill>
                  <a:srgbClr val="FF0000"/>
                </a:solidFill>
              </a:rPr>
            </a:br>
            <a:r>
              <a:rPr lang="it-IT" dirty="0">
                <a:solidFill>
                  <a:srgbClr val="FF0000"/>
                </a:solidFill>
              </a:rPr>
              <a:t>Allegato 1 </a:t>
            </a:r>
            <a:br>
              <a:rPr lang="it-IT" dirty="0">
                <a:solidFill>
                  <a:srgbClr val="FF0000"/>
                </a:solidFill>
              </a:rPr>
            </a:br>
            <a:r>
              <a:rPr lang="it-IT" dirty="0">
                <a:solidFill>
                  <a:srgbClr val="FF0000"/>
                </a:solidFill>
              </a:rPr>
              <a:t>Processi e diagrammi di flusso</a:t>
            </a:r>
            <a:endParaRPr lang="it-IT" sz="2000" dirty="0">
              <a:solidFill>
                <a:srgbClr val="FF0000"/>
              </a:solidFill>
            </a:endParaRPr>
          </a:p>
        </p:txBody>
      </p:sp>
    </p:spTree>
    <p:extLst>
      <p:ext uri="{BB962C8B-B14F-4D97-AF65-F5344CB8AC3E}">
        <p14:creationId xmlns:p14="http://schemas.microsoft.com/office/powerpoint/2010/main" val="1095687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Connettore 1 16">
            <a:extLst>
              <a:ext uri="{FF2B5EF4-FFF2-40B4-BE49-F238E27FC236}">
                <a16:creationId xmlns:a16="http://schemas.microsoft.com/office/drawing/2014/main" id="{D514B2C3-1580-46DC-92C3-000BD7F1349D}"/>
              </a:ext>
            </a:extLst>
          </p:cNvPr>
          <p:cNvCxnSpPr>
            <a:cxnSpLocks/>
            <a:stCxn id="18" idx="3"/>
            <a:endCxn id="12" idx="1"/>
          </p:cNvCxnSpPr>
          <p:nvPr/>
        </p:nvCxnSpPr>
        <p:spPr>
          <a:xfrm>
            <a:off x="7016684" y="2138737"/>
            <a:ext cx="2348923"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0" name="Elemento grafico 9" descr="Cronometro">
            <a:extLst>
              <a:ext uri="{FF2B5EF4-FFF2-40B4-BE49-F238E27FC236}">
                <a16:creationId xmlns:a16="http://schemas.microsoft.com/office/drawing/2014/main" id="{DE6ECC1E-F964-4188-B8B7-EF294FB42D7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953824" y="1370353"/>
            <a:ext cx="383985" cy="383985"/>
          </a:xfrm>
          <a:prstGeom prst="rect">
            <a:avLst/>
          </a:prstGeom>
        </p:spPr>
      </p:pic>
      <p:sp>
        <p:nvSpPr>
          <p:cNvPr id="12" name="Figura a mano libera 14">
            <a:extLst>
              <a:ext uri="{FF2B5EF4-FFF2-40B4-BE49-F238E27FC236}">
                <a16:creationId xmlns:a16="http://schemas.microsoft.com/office/drawing/2014/main" id="{C42FAC5F-BFB7-4133-87AC-A879063B278A}"/>
              </a:ext>
            </a:extLst>
          </p:cNvPr>
          <p:cNvSpPr/>
          <p:nvPr/>
        </p:nvSpPr>
        <p:spPr>
          <a:xfrm>
            <a:off x="9260948" y="1850737"/>
            <a:ext cx="1656000" cy="576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Rimodulazione (3)</a:t>
            </a:r>
          </a:p>
        </p:txBody>
      </p:sp>
      <p:sp>
        <p:nvSpPr>
          <p:cNvPr id="18" name="Elaborazione 17">
            <a:extLst>
              <a:ext uri="{FF2B5EF4-FFF2-40B4-BE49-F238E27FC236}">
                <a16:creationId xmlns:a16="http://schemas.microsoft.com/office/drawing/2014/main" id="{B95DAA48-8F9E-4CA2-8739-B8F21DCD869B}"/>
              </a:ext>
            </a:extLst>
          </p:cNvPr>
          <p:cNvSpPr/>
          <p:nvPr/>
        </p:nvSpPr>
        <p:spPr>
          <a:xfrm>
            <a:off x="5360684" y="1850737"/>
            <a:ext cx="1656000" cy="576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Rimodulazione DAC (2)</a:t>
            </a:r>
          </a:p>
        </p:txBody>
      </p:sp>
      <p:sp>
        <p:nvSpPr>
          <p:cNvPr id="19" name="Rettangolo con angoli arrotondati 18">
            <a:extLst>
              <a:ext uri="{FF2B5EF4-FFF2-40B4-BE49-F238E27FC236}">
                <a16:creationId xmlns:a16="http://schemas.microsoft.com/office/drawing/2014/main" id="{59499F8E-6F4F-4DE4-9CD1-B0D5D5F3D540}"/>
              </a:ext>
            </a:extLst>
          </p:cNvPr>
          <p:cNvSpPr/>
          <p:nvPr/>
        </p:nvSpPr>
        <p:spPr>
          <a:xfrm>
            <a:off x="5827098" y="4890600"/>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cxnSp>
        <p:nvCxnSpPr>
          <p:cNvPr id="20" name="Connettore 1 16">
            <a:extLst>
              <a:ext uri="{FF2B5EF4-FFF2-40B4-BE49-F238E27FC236}">
                <a16:creationId xmlns:a16="http://schemas.microsoft.com/office/drawing/2014/main" id="{7DA75E52-A6EB-469D-A285-A1F5112E9739}"/>
              </a:ext>
            </a:extLst>
          </p:cNvPr>
          <p:cNvCxnSpPr>
            <a:cxnSpLocks/>
            <a:stCxn id="47" idx="2"/>
            <a:endCxn id="19" idx="0"/>
          </p:cNvCxnSpPr>
          <p:nvPr/>
        </p:nvCxnSpPr>
        <p:spPr>
          <a:xfrm>
            <a:off x="6188684" y="4458058"/>
            <a:ext cx="1" cy="432542"/>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itle 1">
            <a:extLst>
              <a:ext uri="{FF2B5EF4-FFF2-40B4-BE49-F238E27FC236}">
                <a16:creationId xmlns:a16="http://schemas.microsoft.com/office/drawing/2014/main" id="{4EBBBFA9-A82D-4142-B0C3-A6772B169831}"/>
              </a:ext>
            </a:extLst>
          </p:cNvPr>
          <p:cNvSpPr txBox="1">
            <a:spLocks/>
          </p:cNvSpPr>
          <p:nvPr/>
        </p:nvSpPr>
        <p:spPr bwMode="auto">
          <a:xfrm>
            <a:off x="395522" y="3216271"/>
            <a:ext cx="3991449" cy="513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18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Annullamento a cura Recipient </a:t>
            </a:r>
            <a:endParaRPr kumimoji="0" lang="en-US" sz="18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endParaRPr>
          </a:p>
        </p:txBody>
      </p:sp>
      <p:sp>
        <p:nvSpPr>
          <p:cNvPr id="23" name="Title 1">
            <a:extLst>
              <a:ext uri="{FF2B5EF4-FFF2-40B4-BE49-F238E27FC236}">
                <a16:creationId xmlns:a16="http://schemas.microsoft.com/office/drawing/2014/main" id="{330587DC-A48B-4C6A-BC0B-D0707865FABD}"/>
              </a:ext>
            </a:extLst>
          </p:cNvPr>
          <p:cNvSpPr txBox="1">
            <a:spLocks/>
          </p:cNvSpPr>
          <p:nvPr/>
        </p:nvSpPr>
        <p:spPr bwMode="auto">
          <a:xfrm>
            <a:off x="395522" y="1326515"/>
            <a:ext cx="4499341" cy="33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18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Rimodulazione DAC a cura </a:t>
            </a:r>
            <a:r>
              <a:rPr kumimoji="0" lang="it-IT" sz="1800" b="0" i="1" u="none" strike="noStrike" kern="1200" cap="none" spc="0" normalizeH="0" baseline="0" noProof="0" dirty="0" err="1">
                <a:ln>
                  <a:noFill/>
                </a:ln>
                <a:solidFill>
                  <a:srgbClr val="0070C0"/>
                </a:solidFill>
                <a:effectLst/>
                <a:uLnTx/>
                <a:uFillTx/>
                <a:latin typeface="TIM Sans" panose="00000500000000000000" pitchFamily="2" charset="0"/>
                <a:ea typeface="ＭＳ Ｐゴシック"/>
                <a:cs typeface="Arial"/>
              </a:rPr>
              <a:t>Recipient</a:t>
            </a:r>
            <a:endParaRPr kumimoji="0" lang="en-US" sz="18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endParaRPr>
          </a:p>
        </p:txBody>
      </p:sp>
      <p:sp>
        <p:nvSpPr>
          <p:cNvPr id="29" name="CasellaDiTesto 28">
            <a:extLst>
              <a:ext uri="{FF2B5EF4-FFF2-40B4-BE49-F238E27FC236}">
                <a16:creationId xmlns:a16="http://schemas.microsoft.com/office/drawing/2014/main" id="{BA2119DF-3778-4C92-A76B-5B874A3A6649}"/>
              </a:ext>
            </a:extLst>
          </p:cNvPr>
          <p:cNvSpPr txBox="1"/>
          <p:nvPr/>
        </p:nvSpPr>
        <p:spPr>
          <a:xfrm>
            <a:off x="5387454" y="1433840"/>
            <a:ext cx="1748603" cy="246221"/>
          </a:xfrm>
          <a:prstGeom prst="rect">
            <a:avLst/>
          </a:prstGeom>
          <a:noFill/>
        </p:spPr>
        <p:txBody>
          <a:bodyPr wrap="square">
            <a:spAutoFit/>
          </a:bodyPr>
          <a:lstStyle/>
          <a:p>
            <a:pPr algn="ctr">
              <a:defRPr/>
            </a:pPr>
            <a:r>
              <a:rPr lang="it-IT" sz="1000" b="1" dirty="0">
                <a:latin typeface="+mj-lt"/>
                <a:cs typeface="Arial" charset="0"/>
              </a:rPr>
              <a:t>Entro le 18:00 di DAC - 3</a:t>
            </a:r>
          </a:p>
        </p:txBody>
      </p:sp>
      <p:cxnSp>
        <p:nvCxnSpPr>
          <p:cNvPr id="44" name="Connettore 1 16">
            <a:extLst>
              <a:ext uri="{FF2B5EF4-FFF2-40B4-BE49-F238E27FC236}">
                <a16:creationId xmlns:a16="http://schemas.microsoft.com/office/drawing/2014/main" id="{CB4341FC-7AD5-4D16-AB0D-EC22077601F8}"/>
              </a:ext>
            </a:extLst>
          </p:cNvPr>
          <p:cNvCxnSpPr>
            <a:cxnSpLocks/>
            <a:stCxn id="47" idx="3"/>
            <a:endCxn id="46" idx="1"/>
          </p:cNvCxnSpPr>
          <p:nvPr/>
        </p:nvCxnSpPr>
        <p:spPr>
          <a:xfrm>
            <a:off x="7016684" y="4170058"/>
            <a:ext cx="2348923"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5" name="Elemento grafico 44" descr="Cronometro">
            <a:extLst>
              <a:ext uri="{FF2B5EF4-FFF2-40B4-BE49-F238E27FC236}">
                <a16:creationId xmlns:a16="http://schemas.microsoft.com/office/drawing/2014/main" id="{795195B9-189C-49DE-B6CC-C20B26A0FC2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953824" y="3382041"/>
            <a:ext cx="383985" cy="383985"/>
          </a:xfrm>
          <a:prstGeom prst="rect">
            <a:avLst/>
          </a:prstGeom>
        </p:spPr>
      </p:pic>
      <p:sp>
        <p:nvSpPr>
          <p:cNvPr id="46" name="Figura a mano libera 14">
            <a:extLst>
              <a:ext uri="{FF2B5EF4-FFF2-40B4-BE49-F238E27FC236}">
                <a16:creationId xmlns:a16="http://schemas.microsoft.com/office/drawing/2014/main" id="{713BFBFE-2F52-4E6D-947E-C07417D23BE2}"/>
              </a:ext>
            </a:extLst>
          </p:cNvPr>
          <p:cNvSpPr/>
          <p:nvPr/>
        </p:nvSpPr>
        <p:spPr>
          <a:xfrm>
            <a:off x="9260948" y="3882058"/>
            <a:ext cx="1656000" cy="576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Annullamento (3)</a:t>
            </a:r>
          </a:p>
        </p:txBody>
      </p:sp>
      <p:sp>
        <p:nvSpPr>
          <p:cNvPr id="47" name="Elaborazione 46">
            <a:extLst>
              <a:ext uri="{FF2B5EF4-FFF2-40B4-BE49-F238E27FC236}">
                <a16:creationId xmlns:a16="http://schemas.microsoft.com/office/drawing/2014/main" id="{C79B0C81-6F03-4BA4-92CC-794DB7509EF2}"/>
              </a:ext>
            </a:extLst>
          </p:cNvPr>
          <p:cNvSpPr/>
          <p:nvPr/>
        </p:nvSpPr>
        <p:spPr>
          <a:xfrm>
            <a:off x="5360684" y="3882058"/>
            <a:ext cx="1656000" cy="576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Annullamento Richiesta</a:t>
            </a:r>
          </a:p>
        </p:txBody>
      </p:sp>
      <p:sp>
        <p:nvSpPr>
          <p:cNvPr id="48" name="CasellaDiTesto 47">
            <a:extLst>
              <a:ext uri="{FF2B5EF4-FFF2-40B4-BE49-F238E27FC236}">
                <a16:creationId xmlns:a16="http://schemas.microsoft.com/office/drawing/2014/main" id="{BB16A137-FDFC-40DC-8A88-2CB1DADA3838}"/>
              </a:ext>
            </a:extLst>
          </p:cNvPr>
          <p:cNvSpPr txBox="1"/>
          <p:nvPr/>
        </p:nvSpPr>
        <p:spPr>
          <a:xfrm>
            <a:off x="5387454" y="3445528"/>
            <a:ext cx="1748603" cy="246221"/>
          </a:xfrm>
          <a:prstGeom prst="rect">
            <a:avLst/>
          </a:prstGeom>
          <a:noFill/>
        </p:spPr>
        <p:txBody>
          <a:bodyPr wrap="square">
            <a:spAutoFit/>
          </a:bodyPr>
          <a:lstStyle/>
          <a:p>
            <a:pPr algn="ctr">
              <a:defRPr/>
            </a:pPr>
            <a:r>
              <a:rPr lang="it-IT" sz="1000" b="1" dirty="0">
                <a:latin typeface="+mj-lt"/>
                <a:cs typeface="Arial" charset="0"/>
              </a:rPr>
              <a:t>Entro le 18:00 di DAC - 3</a:t>
            </a:r>
          </a:p>
        </p:txBody>
      </p:sp>
      <p:sp>
        <p:nvSpPr>
          <p:cNvPr id="21" name="Ovale 20">
            <a:extLst>
              <a:ext uri="{FF2B5EF4-FFF2-40B4-BE49-F238E27FC236}">
                <a16:creationId xmlns:a16="http://schemas.microsoft.com/office/drawing/2014/main" id="{69833F46-010B-4A16-BE7D-05A1996B1FCB}"/>
              </a:ext>
            </a:extLst>
          </p:cNvPr>
          <p:cNvSpPr/>
          <p:nvPr/>
        </p:nvSpPr>
        <p:spPr>
          <a:xfrm>
            <a:off x="8040735" y="2263222"/>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7</a:t>
            </a:r>
          </a:p>
        </p:txBody>
      </p:sp>
      <p:sp>
        <p:nvSpPr>
          <p:cNvPr id="24" name="Ovale 23">
            <a:extLst>
              <a:ext uri="{FF2B5EF4-FFF2-40B4-BE49-F238E27FC236}">
                <a16:creationId xmlns:a16="http://schemas.microsoft.com/office/drawing/2014/main" id="{4D7C4B4E-92AC-4DC2-9ACA-BF6ED1BC52E7}"/>
              </a:ext>
            </a:extLst>
          </p:cNvPr>
          <p:cNvSpPr/>
          <p:nvPr/>
        </p:nvSpPr>
        <p:spPr>
          <a:xfrm>
            <a:off x="8040735" y="4271801"/>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8</a:t>
            </a:r>
          </a:p>
        </p:txBody>
      </p:sp>
      <p:sp>
        <p:nvSpPr>
          <p:cNvPr id="26" name="CasellaDiTesto 25">
            <a:extLst>
              <a:ext uri="{FF2B5EF4-FFF2-40B4-BE49-F238E27FC236}">
                <a16:creationId xmlns:a16="http://schemas.microsoft.com/office/drawing/2014/main" id="{B58ECA7F-981B-4159-B90F-63A989CBC484}"/>
              </a:ext>
            </a:extLst>
          </p:cNvPr>
          <p:cNvSpPr txBox="1"/>
          <p:nvPr/>
        </p:nvSpPr>
        <p:spPr>
          <a:xfrm>
            <a:off x="160524" y="5065076"/>
            <a:ext cx="11433057" cy="1677382"/>
          </a:xfrm>
          <a:prstGeom prst="rect">
            <a:avLst/>
          </a:prstGeom>
          <a:noFill/>
        </p:spPr>
        <p:txBody>
          <a:bodyPr wrap="square">
            <a:spAutoFit/>
          </a:bodyPr>
          <a:lstStyle/>
          <a:p>
            <a:pPr lvl="0">
              <a:spcBef>
                <a:spcPts val="600"/>
              </a:spcBef>
              <a:defRPr/>
            </a:pPr>
            <a:r>
              <a:rPr lang="it-IT" sz="1600" b="1" dirty="0">
                <a:solidFill>
                  <a:srgbClr val="EB0028"/>
                </a:solidFill>
                <a:latin typeface="+mj-lt"/>
                <a:cs typeface="Segoe UI" pitchFamily="34" charset="0"/>
              </a:rPr>
              <a:t>Precisazioni</a:t>
            </a:r>
          </a:p>
          <a:p>
            <a:pPr marL="228600" marR="0" lvl="0" indent="-228600" algn="just" defTabSz="914400" rtl="0" eaLnBrk="1" fontAlgn="auto" latinLnBrk="0" hangingPunct="1">
              <a:lnSpc>
                <a:spcPct val="100000"/>
              </a:lnSpc>
              <a:spcBef>
                <a:spcPts val="600"/>
              </a:spcBef>
              <a:spcAft>
                <a:spcPts val="0"/>
              </a:spcAft>
              <a:buClrTx/>
              <a:buSzTx/>
              <a:buFont typeface="+mj-lt"/>
              <a:buAutoNum type="arabicParenR"/>
              <a:tabLst/>
              <a:defRPr/>
            </a:pPr>
            <a:r>
              <a:rPr kumimoji="0" lang="it-IT" sz="1200" b="0" i="0" u="none" strike="noStrike" kern="1200" cap="none" spc="0" normalizeH="0" baseline="0" noProof="0" dirty="0">
                <a:ln>
                  <a:noFill/>
                </a:ln>
                <a:solidFill>
                  <a:srgbClr val="000000"/>
                </a:solidFill>
                <a:effectLst/>
                <a:uLnTx/>
                <a:uFillTx/>
                <a:latin typeface="TIM Sans" panose="02020503040602060503" pitchFamily="18" charset="0"/>
                <a:ea typeface="ＭＳ Ｐゴシック"/>
                <a:cs typeface="Arial"/>
              </a:rPr>
              <a:t>Operatori di rete fissa e mobile che dispongono di nodi di Rete Intelligente che eseguono l’instradamento </a:t>
            </a:r>
          </a:p>
          <a:p>
            <a:pPr marL="228600" indent="-228600" algn="just">
              <a:spcBef>
                <a:spcPts val="600"/>
              </a:spcBef>
              <a:buFont typeface="+mj-lt"/>
              <a:buAutoNum type="arabicParenR"/>
              <a:defRPr/>
            </a:pPr>
            <a:r>
              <a:rPr lang="it-IT" sz="1200" dirty="0">
                <a:solidFill>
                  <a:srgbClr val="000000"/>
                </a:solidFill>
                <a:latin typeface="TIM Sans" panose="02020503040602060503" pitchFamily="18" charset="0"/>
                <a:ea typeface="ＭＳ Ｐゴシック"/>
                <a:cs typeface="Arial"/>
              </a:rPr>
              <a:t>La rimodulazione può posticipare e non anticipare la DAC. Eventuali richieste di rimodulazione che anticipano o confermano la DAC non dovranno essere prese in considerazione dal </a:t>
            </a:r>
            <a:r>
              <a:rPr lang="it-IT" sz="1200" dirty="0" err="1">
                <a:latin typeface="TIM Sans" panose="02020503040602060503" pitchFamily="18" charset="0"/>
                <a:ea typeface="ＭＳ Ｐゴシック"/>
                <a:cs typeface="Arial"/>
              </a:rPr>
              <a:t>Donating</a:t>
            </a:r>
            <a:r>
              <a:rPr lang="it-IT" sz="1200" dirty="0">
                <a:latin typeface="TIM Sans" panose="02020503040602060503" pitchFamily="18" charset="0"/>
                <a:ea typeface="ＭＳ Ｐゴシック"/>
                <a:cs typeface="Arial"/>
              </a:rPr>
              <a:t> e dagli Operatori di rete fissa e mobile.</a:t>
            </a:r>
          </a:p>
          <a:p>
            <a:pPr marL="228600" indent="-228600" algn="just">
              <a:spcBef>
                <a:spcPts val="600"/>
              </a:spcBef>
              <a:buFont typeface="+mj-lt"/>
              <a:buAutoNum type="arabicParenR"/>
              <a:defRPr/>
            </a:pPr>
            <a:r>
              <a:rPr lang="it-IT" sz="1200" dirty="0">
                <a:latin typeface="TIM Sans" panose="02020503040602060503" pitchFamily="18" charset="0"/>
                <a:ea typeface="ＭＳ Ｐゴシック"/>
                <a:cs typeface="Arial"/>
              </a:rPr>
              <a:t>Le richieste di rimodulazione o annullamento inviate dal Recipient dopo </a:t>
            </a:r>
            <a:r>
              <a:rPr lang="it-IT" sz="1200" dirty="0">
                <a:solidFill>
                  <a:srgbClr val="000000"/>
                </a:solidFill>
                <a:latin typeface="TIM Sans" panose="02020503040602060503" pitchFamily="18" charset="0"/>
                <a:ea typeface="ＭＳ Ｐゴシック"/>
                <a:cs typeface="Arial"/>
              </a:rPr>
              <a:t>le ore 18 di DAC - 3 non </a:t>
            </a:r>
            <a:r>
              <a:rPr lang="it-IT" sz="1200" dirty="0">
                <a:latin typeface="TIM Sans" panose="02020503040602060503" pitchFamily="18" charset="0"/>
                <a:ea typeface="ＭＳ Ｐゴシック"/>
                <a:cs typeface="Arial"/>
              </a:rPr>
              <a:t>vengono elaborate dal Donating e dagli Operatori di rete fissa e mobile. Eventuali disservizi per il cliente, dovuti al fatto che il </a:t>
            </a:r>
            <a:r>
              <a:rPr lang="it-IT" sz="1200" dirty="0" err="1">
                <a:latin typeface="TIM Sans" panose="02020503040602060503" pitchFamily="18" charset="0"/>
                <a:ea typeface="ＭＳ Ｐゴシック"/>
                <a:cs typeface="Arial"/>
              </a:rPr>
              <a:t>Recipient</a:t>
            </a:r>
            <a:r>
              <a:rPr lang="it-IT" sz="1200" dirty="0">
                <a:latin typeface="TIM Sans" panose="02020503040602060503" pitchFamily="18" charset="0"/>
                <a:ea typeface="ＭＳ Ｐゴシック"/>
                <a:cs typeface="Arial"/>
              </a:rPr>
              <a:t> ha inviato al </a:t>
            </a:r>
            <a:r>
              <a:rPr lang="it-IT" sz="1200" dirty="0" err="1">
                <a:latin typeface="TIM Sans" panose="02020503040602060503" pitchFamily="18" charset="0"/>
                <a:ea typeface="ＭＳ Ｐゴシック"/>
                <a:cs typeface="Arial"/>
              </a:rPr>
              <a:t>Donating</a:t>
            </a:r>
            <a:r>
              <a:rPr lang="it-IT" sz="1200" dirty="0">
                <a:latin typeface="TIM Sans" panose="02020503040602060503" pitchFamily="18" charset="0"/>
                <a:ea typeface="ＭＳ Ｐゴシック"/>
                <a:cs typeface="Arial"/>
              </a:rPr>
              <a:t> e/o agli Operatori di rete fissa e mobile una richiesta di rimodulazione o annullamento dopo le ore 18 di DAC - 3, sono di responsabilità del </a:t>
            </a:r>
            <a:r>
              <a:rPr lang="it-IT" sz="1200" dirty="0" err="1">
                <a:latin typeface="TIM Sans" panose="02020503040602060503" pitchFamily="18" charset="0"/>
                <a:ea typeface="ＭＳ Ｐゴシック"/>
                <a:cs typeface="Arial"/>
              </a:rPr>
              <a:t>Recipient</a:t>
            </a:r>
            <a:r>
              <a:rPr lang="it-IT" sz="1200" dirty="0">
                <a:latin typeface="TIM Sans" panose="02020503040602060503" pitchFamily="18" charset="0"/>
                <a:ea typeface="ＭＳ Ｐゴシック"/>
                <a:cs typeface="Arial"/>
              </a:rPr>
              <a:t>.</a:t>
            </a:r>
          </a:p>
        </p:txBody>
      </p:sp>
      <p:sp>
        <p:nvSpPr>
          <p:cNvPr id="25" name="Title 1">
            <a:extLst>
              <a:ext uri="{FF2B5EF4-FFF2-40B4-BE49-F238E27FC236}">
                <a16:creationId xmlns:a16="http://schemas.microsoft.com/office/drawing/2014/main" id="{29327A3F-5E70-468E-A7A9-15D7EC89D37F}"/>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Flusso di processo di NP per le NNG (4/4)</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28" name="Figura a mano libera 14">
            <a:extLst>
              <a:ext uri="{FF2B5EF4-FFF2-40B4-BE49-F238E27FC236}">
                <a16:creationId xmlns:a16="http://schemas.microsoft.com/office/drawing/2014/main" id="{0ACC7753-7C4B-4B28-95AA-4F8E2A8B8F81}"/>
              </a:ext>
            </a:extLst>
          </p:cNvPr>
          <p:cNvSpPr/>
          <p:nvPr/>
        </p:nvSpPr>
        <p:spPr>
          <a:xfrm>
            <a:off x="1207616" y="1886737"/>
            <a:ext cx="1656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a:t>
            </a:r>
          </a:p>
          <a:p>
            <a:pPr algn="ctr">
              <a:defRPr/>
            </a:pPr>
            <a:r>
              <a:rPr lang="it-IT" sz="1000" dirty="0">
                <a:solidFill>
                  <a:schemeClr val="tx1"/>
                </a:solidFill>
                <a:cs typeface="Segoe UI" pitchFamily="34" charset="0"/>
              </a:rPr>
              <a:t>Rimodulazione (3)</a:t>
            </a:r>
          </a:p>
        </p:txBody>
      </p:sp>
      <p:cxnSp>
        <p:nvCxnSpPr>
          <p:cNvPr id="30" name="Connettore 2 29">
            <a:extLst>
              <a:ext uri="{FF2B5EF4-FFF2-40B4-BE49-F238E27FC236}">
                <a16:creationId xmlns:a16="http://schemas.microsoft.com/office/drawing/2014/main" id="{A5333569-EFC2-4D81-A2A9-CC8819268391}"/>
              </a:ext>
            </a:extLst>
          </p:cNvPr>
          <p:cNvCxnSpPr>
            <a:cxnSpLocks/>
            <a:stCxn id="18" idx="1"/>
            <a:endCxn id="28" idx="5"/>
          </p:cNvCxnSpPr>
          <p:nvPr/>
        </p:nvCxnSpPr>
        <p:spPr>
          <a:xfrm flipH="1">
            <a:off x="2768230" y="2138737"/>
            <a:ext cx="2592454"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Elaborazione 30">
            <a:extLst>
              <a:ext uri="{FF2B5EF4-FFF2-40B4-BE49-F238E27FC236}">
                <a16:creationId xmlns:a16="http://schemas.microsoft.com/office/drawing/2014/main" id="{18DD3C94-2BE4-495D-ACA6-F77EEB8868F1}"/>
              </a:ext>
            </a:extLst>
          </p:cNvPr>
          <p:cNvSpPr/>
          <p:nvPr/>
        </p:nvSpPr>
        <p:spPr>
          <a:xfrm>
            <a:off x="3323892" y="1895944"/>
            <a:ext cx="1386839" cy="208640"/>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Se </a:t>
            </a:r>
            <a:r>
              <a:rPr lang="it-IT" sz="1000" dirty="0" err="1">
                <a:solidFill>
                  <a:schemeClr val="tx1"/>
                </a:solidFill>
                <a:cs typeface="Segoe UI" pitchFamily="34" charset="0"/>
              </a:rPr>
              <a:t>t</a:t>
            </a:r>
            <a:r>
              <a:rPr lang="it-IT" sz="1000" baseline="-25000" dirty="0" err="1">
                <a:solidFill>
                  <a:schemeClr val="tx1"/>
                </a:solidFill>
                <a:cs typeface="Segoe UI" pitchFamily="34" charset="0"/>
              </a:rPr>
              <a:t>r</a:t>
            </a:r>
            <a:r>
              <a:rPr lang="it-IT" sz="1000" baseline="-25000" dirty="0">
                <a:solidFill>
                  <a:schemeClr val="tx1"/>
                </a:solidFill>
                <a:cs typeface="Segoe UI" pitchFamily="34" charset="0"/>
              </a:rPr>
              <a:t> </a:t>
            </a:r>
            <a:r>
              <a:rPr lang="it-IT" sz="1000" dirty="0">
                <a:solidFill>
                  <a:schemeClr val="tx1"/>
                </a:solidFill>
                <a:cs typeface="Segoe UI" pitchFamily="34" charset="0"/>
              </a:rPr>
              <a:t> ≥ t</a:t>
            </a:r>
            <a:r>
              <a:rPr lang="it-IT" sz="1000" baseline="-25000" dirty="0">
                <a:solidFill>
                  <a:schemeClr val="tx1"/>
                </a:solidFill>
                <a:cs typeface="Segoe UI" pitchFamily="34" charset="0"/>
              </a:rPr>
              <a:t>2</a:t>
            </a:r>
            <a:endParaRPr lang="it-IT" sz="1000" dirty="0">
              <a:solidFill>
                <a:schemeClr val="tx1"/>
              </a:solidFill>
              <a:cs typeface="Segoe UI" pitchFamily="34" charset="0"/>
            </a:endParaRPr>
          </a:p>
        </p:txBody>
      </p:sp>
      <p:sp>
        <p:nvSpPr>
          <p:cNvPr id="32" name="Figura a mano libera 14">
            <a:extLst>
              <a:ext uri="{FF2B5EF4-FFF2-40B4-BE49-F238E27FC236}">
                <a16:creationId xmlns:a16="http://schemas.microsoft.com/office/drawing/2014/main" id="{00C89CF3-9BAE-48E0-842C-9A25E940E2E9}"/>
              </a:ext>
            </a:extLst>
          </p:cNvPr>
          <p:cNvSpPr/>
          <p:nvPr/>
        </p:nvSpPr>
        <p:spPr>
          <a:xfrm>
            <a:off x="1207616" y="3918058"/>
            <a:ext cx="1656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a:t>
            </a:r>
          </a:p>
          <a:p>
            <a:pPr algn="ctr">
              <a:defRPr/>
            </a:pPr>
            <a:r>
              <a:rPr lang="it-IT" sz="1000" dirty="0">
                <a:solidFill>
                  <a:schemeClr val="tx1"/>
                </a:solidFill>
                <a:cs typeface="Segoe UI" pitchFamily="34" charset="0"/>
              </a:rPr>
              <a:t>Annullamento (3)</a:t>
            </a:r>
          </a:p>
        </p:txBody>
      </p:sp>
      <p:cxnSp>
        <p:nvCxnSpPr>
          <p:cNvPr id="33" name="Connettore 2 32">
            <a:extLst>
              <a:ext uri="{FF2B5EF4-FFF2-40B4-BE49-F238E27FC236}">
                <a16:creationId xmlns:a16="http://schemas.microsoft.com/office/drawing/2014/main" id="{769760BC-0DDB-4EDF-AA98-A1D7F13CB7CB}"/>
              </a:ext>
            </a:extLst>
          </p:cNvPr>
          <p:cNvCxnSpPr>
            <a:cxnSpLocks/>
            <a:stCxn id="47" idx="1"/>
            <a:endCxn id="32" idx="5"/>
          </p:cNvCxnSpPr>
          <p:nvPr/>
        </p:nvCxnSpPr>
        <p:spPr>
          <a:xfrm flipH="1">
            <a:off x="2768230" y="4170058"/>
            <a:ext cx="2592454"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Elaborazione 33">
            <a:extLst>
              <a:ext uri="{FF2B5EF4-FFF2-40B4-BE49-F238E27FC236}">
                <a16:creationId xmlns:a16="http://schemas.microsoft.com/office/drawing/2014/main" id="{ACE98EA9-C180-43BE-A795-E533A8683A95}"/>
              </a:ext>
            </a:extLst>
          </p:cNvPr>
          <p:cNvSpPr/>
          <p:nvPr/>
        </p:nvSpPr>
        <p:spPr>
          <a:xfrm>
            <a:off x="3323892" y="3851229"/>
            <a:ext cx="1386839" cy="208640"/>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Se </a:t>
            </a:r>
            <a:r>
              <a:rPr lang="it-IT" sz="1000" dirty="0" err="1">
                <a:solidFill>
                  <a:schemeClr val="tx1"/>
                </a:solidFill>
                <a:cs typeface="Segoe UI" pitchFamily="34" charset="0"/>
              </a:rPr>
              <a:t>t</a:t>
            </a:r>
            <a:r>
              <a:rPr lang="it-IT" sz="1000" baseline="-25000" dirty="0" err="1">
                <a:solidFill>
                  <a:schemeClr val="tx1"/>
                </a:solidFill>
                <a:cs typeface="Segoe UI" pitchFamily="34" charset="0"/>
              </a:rPr>
              <a:t>a</a:t>
            </a:r>
            <a:r>
              <a:rPr lang="it-IT" sz="1000" baseline="-25000" dirty="0">
                <a:solidFill>
                  <a:schemeClr val="tx1"/>
                </a:solidFill>
                <a:cs typeface="Segoe UI" pitchFamily="34" charset="0"/>
              </a:rPr>
              <a:t> </a:t>
            </a:r>
            <a:r>
              <a:rPr lang="it-IT" sz="1000" dirty="0">
                <a:solidFill>
                  <a:schemeClr val="tx1"/>
                </a:solidFill>
                <a:cs typeface="Segoe UI" pitchFamily="34" charset="0"/>
              </a:rPr>
              <a:t>≥ t</a:t>
            </a:r>
            <a:r>
              <a:rPr lang="it-IT" sz="1000" baseline="-25000" dirty="0">
                <a:solidFill>
                  <a:schemeClr val="tx1"/>
                </a:solidFill>
                <a:cs typeface="Segoe UI" pitchFamily="34" charset="0"/>
              </a:rPr>
              <a:t>2</a:t>
            </a:r>
            <a:endParaRPr lang="it-IT" sz="1000" dirty="0">
              <a:solidFill>
                <a:schemeClr val="tx1"/>
              </a:solidFill>
              <a:cs typeface="Segoe UI" pitchFamily="34" charset="0"/>
            </a:endParaRPr>
          </a:p>
        </p:txBody>
      </p:sp>
      <p:sp>
        <p:nvSpPr>
          <p:cNvPr id="36" name="Figura a mano libera 47">
            <a:extLst>
              <a:ext uri="{FF2B5EF4-FFF2-40B4-BE49-F238E27FC236}">
                <a16:creationId xmlns:a16="http://schemas.microsoft.com/office/drawing/2014/main" id="{2039D825-AF53-4477-9806-38E76F3BD6B3}"/>
              </a:ext>
            </a:extLst>
          </p:cNvPr>
          <p:cNvSpPr/>
          <p:nvPr/>
        </p:nvSpPr>
        <p:spPr>
          <a:xfrm>
            <a:off x="5717634" y="683752"/>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Operatore </a:t>
            </a:r>
            <a:r>
              <a:rPr lang="it-IT" sz="1400" b="1" dirty="0" err="1">
                <a:solidFill>
                  <a:schemeClr val="tx1"/>
                </a:solidFill>
                <a:cs typeface="Segoe UI" pitchFamily="34" charset="0"/>
              </a:rPr>
              <a:t>Recipient</a:t>
            </a:r>
            <a:endParaRPr lang="it-IT" sz="1400" b="1" dirty="0">
              <a:solidFill>
                <a:schemeClr val="tx1"/>
              </a:solidFill>
              <a:cs typeface="Segoe UI" pitchFamily="34" charset="0"/>
            </a:endParaRPr>
          </a:p>
        </p:txBody>
      </p:sp>
      <p:sp>
        <p:nvSpPr>
          <p:cNvPr id="37" name="Figura a mano libera 49">
            <a:extLst>
              <a:ext uri="{FF2B5EF4-FFF2-40B4-BE49-F238E27FC236}">
                <a16:creationId xmlns:a16="http://schemas.microsoft.com/office/drawing/2014/main" id="{F3C65935-76C0-419F-89A0-2B70C8C6F4B5}"/>
              </a:ext>
            </a:extLst>
          </p:cNvPr>
          <p:cNvSpPr/>
          <p:nvPr/>
        </p:nvSpPr>
        <p:spPr>
          <a:xfrm>
            <a:off x="9643356" y="683752"/>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Operatore </a:t>
            </a:r>
            <a:r>
              <a:rPr lang="it-IT" sz="1400" b="1" dirty="0" err="1">
                <a:solidFill>
                  <a:schemeClr val="tx1"/>
                </a:solidFill>
                <a:cs typeface="Segoe UI" pitchFamily="34" charset="0"/>
              </a:rPr>
              <a:t>Donating</a:t>
            </a:r>
            <a:endParaRPr lang="it-IT" sz="1400" b="1" dirty="0">
              <a:solidFill>
                <a:schemeClr val="tx1"/>
              </a:solidFill>
              <a:cs typeface="Segoe UI" pitchFamily="34" charset="0"/>
            </a:endParaRPr>
          </a:p>
        </p:txBody>
      </p:sp>
      <p:sp>
        <p:nvSpPr>
          <p:cNvPr id="39" name="Figura a mano libera 49">
            <a:extLst>
              <a:ext uri="{FF2B5EF4-FFF2-40B4-BE49-F238E27FC236}">
                <a16:creationId xmlns:a16="http://schemas.microsoft.com/office/drawing/2014/main" id="{730D72A5-016C-4D87-BCFC-C4CF111DFFF1}"/>
              </a:ext>
            </a:extLst>
          </p:cNvPr>
          <p:cNvSpPr/>
          <p:nvPr/>
        </p:nvSpPr>
        <p:spPr>
          <a:xfrm>
            <a:off x="1147562" y="466490"/>
            <a:ext cx="1970568" cy="615499"/>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Operatori di rete </a:t>
            </a:r>
          </a:p>
          <a:p>
            <a:pPr algn="ctr">
              <a:defRPr/>
            </a:pPr>
            <a:r>
              <a:rPr lang="it-IT" sz="1400" b="1" dirty="0">
                <a:solidFill>
                  <a:schemeClr val="tx1"/>
                </a:solidFill>
                <a:cs typeface="Segoe UI" pitchFamily="34" charset="0"/>
              </a:rPr>
              <a:t>fissa e mobile </a:t>
            </a:r>
            <a:r>
              <a:rPr lang="it-IT" sz="1400" b="1" baseline="-25000" dirty="0">
                <a:solidFill>
                  <a:schemeClr val="tx1"/>
                </a:solidFill>
                <a:cs typeface="Segoe UI" pitchFamily="34" charset="0"/>
              </a:rPr>
              <a:t>(1)</a:t>
            </a:r>
          </a:p>
        </p:txBody>
      </p:sp>
      <p:sp>
        <p:nvSpPr>
          <p:cNvPr id="40" name="Ovale 39">
            <a:extLst>
              <a:ext uri="{FF2B5EF4-FFF2-40B4-BE49-F238E27FC236}">
                <a16:creationId xmlns:a16="http://schemas.microsoft.com/office/drawing/2014/main" id="{E0578588-DD97-4901-BEAE-7B293C09924E}"/>
              </a:ext>
            </a:extLst>
          </p:cNvPr>
          <p:cNvSpPr/>
          <p:nvPr/>
        </p:nvSpPr>
        <p:spPr>
          <a:xfrm>
            <a:off x="3793010" y="2263222"/>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7</a:t>
            </a:r>
          </a:p>
        </p:txBody>
      </p:sp>
      <p:sp>
        <p:nvSpPr>
          <p:cNvPr id="43" name="Ovale 42">
            <a:extLst>
              <a:ext uri="{FF2B5EF4-FFF2-40B4-BE49-F238E27FC236}">
                <a16:creationId xmlns:a16="http://schemas.microsoft.com/office/drawing/2014/main" id="{9685D535-437F-4112-85DA-9DA6C67D0737}"/>
              </a:ext>
            </a:extLst>
          </p:cNvPr>
          <p:cNvSpPr/>
          <p:nvPr/>
        </p:nvSpPr>
        <p:spPr>
          <a:xfrm>
            <a:off x="3793010" y="4271801"/>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8</a:t>
            </a:r>
          </a:p>
        </p:txBody>
      </p:sp>
    </p:spTree>
    <p:extLst>
      <p:ext uri="{BB962C8B-B14F-4D97-AF65-F5344CB8AC3E}">
        <p14:creationId xmlns:p14="http://schemas.microsoft.com/office/powerpoint/2010/main" val="1549961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a:extLst>
              <a:ext uri="{FF2B5EF4-FFF2-40B4-BE49-F238E27FC236}">
                <a16:creationId xmlns:a16="http://schemas.microsoft.com/office/drawing/2014/main" id="{7EA229A5-08FF-49F6-B201-A9E75F4E290F}"/>
              </a:ext>
            </a:extLst>
          </p:cNvPr>
          <p:cNvSpPr>
            <a:spLocks noChangeArrowheads="1"/>
          </p:cNvSpPr>
          <p:nvPr/>
        </p:nvSpPr>
        <p:spPr bwMode="auto">
          <a:xfrm>
            <a:off x="1703389" y="88900"/>
            <a:ext cx="878522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54000" tIns="10800" rIns="54000" bIns="1080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it-IT" sz="2400" b="1"/>
          </a:p>
        </p:txBody>
      </p:sp>
      <p:sp>
        <p:nvSpPr>
          <p:cNvPr id="8" name="Elaborazione 7">
            <a:extLst>
              <a:ext uri="{FF2B5EF4-FFF2-40B4-BE49-F238E27FC236}">
                <a16:creationId xmlns:a16="http://schemas.microsoft.com/office/drawing/2014/main" id="{4E86E5AF-7FB4-4366-AFCF-3FD7383BF097}"/>
              </a:ext>
            </a:extLst>
          </p:cNvPr>
          <p:cNvSpPr>
            <a:spLocks noChangeArrowheads="1"/>
          </p:cNvSpPr>
          <p:nvPr/>
        </p:nvSpPr>
        <p:spPr bwMode="auto">
          <a:xfrm>
            <a:off x="4607189" y="1076326"/>
            <a:ext cx="1728000" cy="576000"/>
          </a:xfrm>
          <a:prstGeom prst="flowChartProcess">
            <a:avLst/>
          </a:prstGeom>
          <a:solidFill>
            <a:srgbClr val="FFFFCC"/>
          </a:solidFill>
          <a:ln w="6350" algn="ctr">
            <a:solidFill>
              <a:srgbClr val="385D8A"/>
            </a:solidFill>
            <a:miter lim="800000"/>
            <a:headEnd/>
            <a:tailEnd/>
          </a:ln>
        </p:spPr>
        <p:txBody>
          <a:bodyPr lIns="36000" tIns="36000" rIns="36000" bIns="36000" anchor="ctr"/>
          <a:lstStyle/>
          <a:p>
            <a:pPr algn="ctr">
              <a:defRPr/>
            </a:pPr>
            <a:r>
              <a:rPr lang="it-IT" sz="1000" dirty="0"/>
              <a:t>Cessazione amministrativa e tecnica della numerazione non geografica</a:t>
            </a:r>
          </a:p>
        </p:txBody>
      </p:sp>
      <p:sp>
        <p:nvSpPr>
          <p:cNvPr id="43" name="Title 1">
            <a:extLst>
              <a:ext uri="{FF2B5EF4-FFF2-40B4-BE49-F238E27FC236}">
                <a16:creationId xmlns:a16="http://schemas.microsoft.com/office/drawing/2014/main" id="{470442D0-0D5C-4B6C-9671-715957F59BCC}"/>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a:defRPr/>
            </a:pPr>
            <a:r>
              <a:rPr lang="it-IT" dirty="0">
                <a:solidFill>
                  <a:srgbClr val="EB0028"/>
                </a:solidFill>
              </a:rPr>
              <a:t>Flusso di processo della cessazione della NNG con restituzione della NNG</a:t>
            </a:r>
          </a:p>
        </p:txBody>
      </p:sp>
      <p:sp>
        <p:nvSpPr>
          <p:cNvPr id="57" name="Elaborazione 19">
            <a:extLst>
              <a:ext uri="{FF2B5EF4-FFF2-40B4-BE49-F238E27FC236}">
                <a16:creationId xmlns:a16="http://schemas.microsoft.com/office/drawing/2014/main" id="{79ECD201-EB4E-4FFA-B6B9-7585DCE60AAD}"/>
              </a:ext>
            </a:extLst>
          </p:cNvPr>
          <p:cNvSpPr>
            <a:spLocks noChangeArrowheads="1"/>
          </p:cNvSpPr>
          <p:nvPr/>
        </p:nvSpPr>
        <p:spPr bwMode="auto">
          <a:xfrm>
            <a:off x="8630479" y="4444834"/>
            <a:ext cx="1728000" cy="576000"/>
          </a:xfrm>
          <a:prstGeom prst="flowChartProcess">
            <a:avLst/>
          </a:prstGeom>
          <a:solidFill>
            <a:srgbClr val="FFFFCC"/>
          </a:solidFill>
          <a:ln w="6350" algn="ctr">
            <a:solidFill>
              <a:schemeClr val="tx1"/>
            </a:solidFill>
            <a:miter lim="800000"/>
            <a:headEnd/>
            <a:tailEnd/>
          </a:ln>
        </p:spPr>
        <p:txBody>
          <a:bodyPr lIns="36000" tIns="36000" rIns="36000" bIns="3600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it-IT" sz="1000" dirty="0">
                <a:latin typeface="+mn-lt"/>
              </a:rPr>
              <a:t>Allineamento banca dati</a:t>
            </a:r>
          </a:p>
        </p:txBody>
      </p:sp>
      <p:sp>
        <p:nvSpPr>
          <p:cNvPr id="61" name="Elaborazione 60">
            <a:extLst>
              <a:ext uri="{FF2B5EF4-FFF2-40B4-BE49-F238E27FC236}">
                <a16:creationId xmlns:a16="http://schemas.microsoft.com/office/drawing/2014/main" id="{C26CE5DE-D98F-400B-891E-9AF26EA909AD}"/>
              </a:ext>
            </a:extLst>
          </p:cNvPr>
          <p:cNvSpPr>
            <a:spLocks noChangeArrowheads="1"/>
          </p:cNvSpPr>
          <p:nvPr/>
        </p:nvSpPr>
        <p:spPr bwMode="auto">
          <a:xfrm>
            <a:off x="4607189" y="2229446"/>
            <a:ext cx="1728000" cy="576000"/>
          </a:xfrm>
          <a:prstGeom prst="flowChartProcess">
            <a:avLst/>
          </a:prstGeom>
          <a:solidFill>
            <a:srgbClr val="FFFFCC"/>
          </a:solidFill>
          <a:ln w="6350" algn="ctr">
            <a:solidFill>
              <a:srgbClr val="385D8A"/>
            </a:solidFill>
            <a:miter lim="800000"/>
            <a:headEnd/>
            <a:tailEnd/>
          </a:ln>
        </p:spPr>
        <p:txBody>
          <a:bodyPr lIns="36000" tIns="36000" rIns="36000" bIns="36000" anchor="ctr"/>
          <a:lstStyle/>
          <a:p>
            <a:pPr algn="ctr">
              <a:defRPr/>
            </a:pPr>
            <a:r>
              <a:rPr lang="it-IT" sz="1000" dirty="0"/>
              <a:t>Restituzione della numerazione</a:t>
            </a:r>
          </a:p>
        </p:txBody>
      </p:sp>
      <p:cxnSp>
        <p:nvCxnSpPr>
          <p:cNvPr id="4" name="Connettore 2 3">
            <a:extLst>
              <a:ext uri="{FF2B5EF4-FFF2-40B4-BE49-F238E27FC236}">
                <a16:creationId xmlns:a16="http://schemas.microsoft.com/office/drawing/2014/main" id="{AA9403F8-FA15-4E91-8607-B2ECB7C2B468}"/>
              </a:ext>
            </a:extLst>
          </p:cNvPr>
          <p:cNvCxnSpPr>
            <a:cxnSpLocks/>
            <a:endCxn id="61" idx="0"/>
          </p:cNvCxnSpPr>
          <p:nvPr/>
        </p:nvCxnSpPr>
        <p:spPr>
          <a:xfrm>
            <a:off x="5469107" y="1652326"/>
            <a:ext cx="2082" cy="57712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5" name="Figura a mano libera 14">
            <a:extLst>
              <a:ext uri="{FF2B5EF4-FFF2-40B4-BE49-F238E27FC236}">
                <a16:creationId xmlns:a16="http://schemas.microsoft.com/office/drawing/2014/main" id="{15315957-3D04-46C0-A384-004D8A31280D}"/>
              </a:ext>
            </a:extLst>
          </p:cNvPr>
          <p:cNvSpPr/>
          <p:nvPr/>
        </p:nvSpPr>
        <p:spPr>
          <a:xfrm>
            <a:off x="902314" y="4425302"/>
            <a:ext cx="1728000" cy="576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espletamento</a:t>
            </a:r>
          </a:p>
        </p:txBody>
      </p:sp>
      <p:sp>
        <p:nvSpPr>
          <p:cNvPr id="48" name="Rettangolo con angoli arrotondati 47">
            <a:extLst>
              <a:ext uri="{FF2B5EF4-FFF2-40B4-BE49-F238E27FC236}">
                <a16:creationId xmlns:a16="http://schemas.microsoft.com/office/drawing/2014/main" id="{FA131249-3B8C-4B68-839D-53258740E42C}"/>
              </a:ext>
            </a:extLst>
          </p:cNvPr>
          <p:cNvSpPr/>
          <p:nvPr/>
        </p:nvSpPr>
        <p:spPr>
          <a:xfrm>
            <a:off x="1404728" y="6429704"/>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cxnSp>
        <p:nvCxnSpPr>
          <p:cNvPr id="49" name="Connettore 2 48">
            <a:extLst>
              <a:ext uri="{FF2B5EF4-FFF2-40B4-BE49-F238E27FC236}">
                <a16:creationId xmlns:a16="http://schemas.microsoft.com/office/drawing/2014/main" id="{DA4E87C1-A3E9-4571-A75F-6177DD035639}"/>
              </a:ext>
            </a:extLst>
          </p:cNvPr>
          <p:cNvCxnSpPr>
            <a:cxnSpLocks/>
            <a:stCxn id="66" idx="2"/>
            <a:endCxn id="48" idx="0"/>
          </p:cNvCxnSpPr>
          <p:nvPr/>
        </p:nvCxnSpPr>
        <p:spPr>
          <a:xfrm>
            <a:off x="1766314" y="6003503"/>
            <a:ext cx="1" cy="426201"/>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Ovale 62">
            <a:extLst>
              <a:ext uri="{FF2B5EF4-FFF2-40B4-BE49-F238E27FC236}">
                <a16:creationId xmlns:a16="http://schemas.microsoft.com/office/drawing/2014/main" id="{A66FFBD7-54A9-4703-ABF9-A20ED7D1653A}"/>
              </a:ext>
            </a:extLst>
          </p:cNvPr>
          <p:cNvSpPr/>
          <p:nvPr/>
        </p:nvSpPr>
        <p:spPr>
          <a:xfrm>
            <a:off x="3348313" y="4816682"/>
            <a:ext cx="448603" cy="313123"/>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12</a:t>
            </a:r>
          </a:p>
        </p:txBody>
      </p:sp>
      <p:cxnSp>
        <p:nvCxnSpPr>
          <p:cNvPr id="65" name="AutoShape 39">
            <a:extLst>
              <a:ext uri="{FF2B5EF4-FFF2-40B4-BE49-F238E27FC236}">
                <a16:creationId xmlns:a16="http://schemas.microsoft.com/office/drawing/2014/main" id="{A303D8C9-C9A5-4793-B00E-F2C890B7A48E}"/>
              </a:ext>
            </a:extLst>
          </p:cNvPr>
          <p:cNvCxnSpPr>
            <a:cxnSpLocks noChangeShapeType="1"/>
            <a:stCxn id="56" idx="2"/>
            <a:endCxn id="35" idx="5"/>
          </p:cNvCxnSpPr>
          <p:nvPr/>
        </p:nvCxnSpPr>
        <p:spPr bwMode="auto">
          <a:xfrm flipH="1" flipV="1">
            <a:off x="2530781" y="4713302"/>
            <a:ext cx="2220408" cy="1953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Elaborazione 19">
            <a:extLst>
              <a:ext uri="{FF2B5EF4-FFF2-40B4-BE49-F238E27FC236}">
                <a16:creationId xmlns:a16="http://schemas.microsoft.com/office/drawing/2014/main" id="{A9F712F6-4091-4AB2-B99C-47B65E384349}"/>
              </a:ext>
            </a:extLst>
          </p:cNvPr>
          <p:cNvSpPr>
            <a:spLocks noChangeArrowheads="1"/>
          </p:cNvSpPr>
          <p:nvPr/>
        </p:nvSpPr>
        <p:spPr bwMode="auto">
          <a:xfrm>
            <a:off x="902314" y="5427503"/>
            <a:ext cx="1728000" cy="576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it-IT" sz="1000" dirty="0">
                <a:latin typeface="+mn-lt"/>
                <a:cs typeface="Segoe UI" pitchFamily="34" charset="0"/>
              </a:rPr>
              <a:t>Riconfigurazione Op-ID dell’assegnatario della numerazione</a:t>
            </a:r>
          </a:p>
        </p:txBody>
      </p:sp>
      <p:cxnSp>
        <p:nvCxnSpPr>
          <p:cNvPr id="67" name="Connettore 1 23">
            <a:extLst>
              <a:ext uri="{FF2B5EF4-FFF2-40B4-BE49-F238E27FC236}">
                <a16:creationId xmlns:a16="http://schemas.microsoft.com/office/drawing/2014/main" id="{B81DAB8E-7FF3-4923-A9B8-FCFFAFE63A2B}"/>
              </a:ext>
            </a:extLst>
          </p:cNvPr>
          <p:cNvCxnSpPr>
            <a:cxnSpLocks noChangeShapeType="1"/>
            <a:stCxn id="35" idx="7"/>
            <a:endCxn id="66" idx="0"/>
          </p:cNvCxnSpPr>
          <p:nvPr/>
        </p:nvCxnSpPr>
        <p:spPr bwMode="auto">
          <a:xfrm>
            <a:off x="1766314" y="5001302"/>
            <a:ext cx="0" cy="426201"/>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78" name="Rettangolo con angoli arrotondati 77">
            <a:extLst>
              <a:ext uri="{FF2B5EF4-FFF2-40B4-BE49-F238E27FC236}">
                <a16:creationId xmlns:a16="http://schemas.microsoft.com/office/drawing/2014/main" id="{8C831E8C-F0E5-4DAC-AF72-A68B430C4EE3}"/>
              </a:ext>
            </a:extLst>
          </p:cNvPr>
          <p:cNvSpPr/>
          <p:nvPr/>
        </p:nvSpPr>
        <p:spPr>
          <a:xfrm>
            <a:off x="491869" y="1303999"/>
            <a:ext cx="3839723" cy="504000"/>
          </a:xfrm>
          <a:prstGeom prst="round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r>
              <a:rPr lang="it-IT" sz="1200" dirty="0">
                <a:solidFill>
                  <a:schemeClr val="tx1"/>
                </a:solidFill>
              </a:rPr>
              <a:t>Al 91°gg  solare successivo alla </a:t>
            </a:r>
            <a:r>
              <a:rPr lang="it-IT" sz="1200" b="1" dirty="0">
                <a:solidFill>
                  <a:schemeClr val="tx1"/>
                </a:solidFill>
              </a:rPr>
              <a:t>DATA</a:t>
            </a:r>
            <a:r>
              <a:rPr lang="it-IT" sz="1200" dirty="0">
                <a:solidFill>
                  <a:schemeClr val="tx1"/>
                </a:solidFill>
              </a:rPr>
              <a:t>, l’Operatore che possiede la numerazione cessata invia la notifica di </a:t>
            </a:r>
            <a:r>
              <a:rPr lang="it-IT" sz="1200" dirty="0" err="1">
                <a:solidFill>
                  <a:schemeClr val="tx1"/>
                </a:solidFill>
              </a:rPr>
              <a:t>sconfigurazione</a:t>
            </a:r>
            <a:r>
              <a:rPr lang="it-IT" sz="1200" dirty="0">
                <a:solidFill>
                  <a:schemeClr val="tx1"/>
                </a:solidFill>
              </a:rPr>
              <a:t> ( cfr. Allegato 4)</a:t>
            </a:r>
          </a:p>
        </p:txBody>
      </p:sp>
      <p:sp>
        <p:nvSpPr>
          <p:cNvPr id="79" name="Elaborazione 78">
            <a:extLst>
              <a:ext uri="{FF2B5EF4-FFF2-40B4-BE49-F238E27FC236}">
                <a16:creationId xmlns:a16="http://schemas.microsoft.com/office/drawing/2014/main" id="{D703FDEC-23E9-4A62-BC09-4D08BBD2E3EF}"/>
              </a:ext>
            </a:extLst>
          </p:cNvPr>
          <p:cNvSpPr/>
          <p:nvPr/>
        </p:nvSpPr>
        <p:spPr>
          <a:xfrm>
            <a:off x="6755829" y="1323361"/>
            <a:ext cx="792653" cy="256163"/>
          </a:xfrm>
          <a:prstGeom prst="flowChartProcess">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0 </a:t>
            </a:r>
            <a:r>
              <a:rPr lang="it-IT" sz="1000" dirty="0">
                <a:solidFill>
                  <a:schemeClr val="tx1"/>
                </a:solidFill>
                <a:cs typeface="Segoe UI" pitchFamily="34" charset="0"/>
              </a:rPr>
              <a:t>=</a:t>
            </a:r>
            <a:r>
              <a:rPr lang="it-IT" sz="1000" baseline="-25000" dirty="0">
                <a:solidFill>
                  <a:schemeClr val="tx1"/>
                </a:solidFill>
                <a:cs typeface="Segoe UI" pitchFamily="34" charset="0"/>
              </a:rPr>
              <a:t> </a:t>
            </a:r>
            <a:r>
              <a:rPr lang="it-IT" sz="1000" dirty="0">
                <a:solidFill>
                  <a:schemeClr val="tx1"/>
                </a:solidFill>
                <a:cs typeface="Segoe UI" pitchFamily="34" charset="0"/>
              </a:rPr>
              <a:t>DATA </a:t>
            </a:r>
          </a:p>
        </p:txBody>
      </p:sp>
      <p:sp>
        <p:nvSpPr>
          <p:cNvPr id="81" name="Rettangolo con angoli arrotondati 80">
            <a:extLst>
              <a:ext uri="{FF2B5EF4-FFF2-40B4-BE49-F238E27FC236}">
                <a16:creationId xmlns:a16="http://schemas.microsoft.com/office/drawing/2014/main" id="{CD246172-3962-4C96-9A1A-343053C4AEAB}"/>
              </a:ext>
            </a:extLst>
          </p:cNvPr>
          <p:cNvSpPr/>
          <p:nvPr/>
        </p:nvSpPr>
        <p:spPr>
          <a:xfrm>
            <a:off x="7892717" y="1339208"/>
            <a:ext cx="3460939" cy="462160"/>
          </a:xfrm>
          <a:prstGeom prst="round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lvl="1" algn="just"/>
            <a:r>
              <a:rPr lang="it-IT" sz="1200" b="1" dirty="0">
                <a:solidFill>
                  <a:schemeClr val="tx1"/>
                </a:solidFill>
              </a:rPr>
              <a:t>DATA</a:t>
            </a:r>
            <a:r>
              <a:rPr lang="it-IT" sz="1200" dirty="0">
                <a:solidFill>
                  <a:schemeClr val="tx1"/>
                </a:solidFill>
              </a:rPr>
              <a:t> = Data di cessazione amministrativa della numerazione sui sistemi commerciali dell’operatore </a:t>
            </a:r>
            <a:r>
              <a:rPr lang="it-IT" sz="1200" dirty="0" err="1">
                <a:solidFill>
                  <a:schemeClr val="tx1"/>
                </a:solidFill>
              </a:rPr>
              <a:t>Returning</a:t>
            </a:r>
            <a:endParaRPr lang="it-IT" sz="1200" dirty="0">
              <a:solidFill>
                <a:schemeClr val="tx1"/>
              </a:solidFill>
            </a:endParaRPr>
          </a:p>
        </p:txBody>
      </p:sp>
      <p:sp>
        <p:nvSpPr>
          <p:cNvPr id="83" name="CasellaDiTesto 82">
            <a:extLst>
              <a:ext uri="{FF2B5EF4-FFF2-40B4-BE49-F238E27FC236}">
                <a16:creationId xmlns:a16="http://schemas.microsoft.com/office/drawing/2014/main" id="{C7811276-D6C5-4F13-9253-4A4EA0AC1BC6}"/>
              </a:ext>
            </a:extLst>
          </p:cNvPr>
          <p:cNvSpPr txBox="1"/>
          <p:nvPr/>
        </p:nvSpPr>
        <p:spPr>
          <a:xfrm>
            <a:off x="3572614" y="6010562"/>
            <a:ext cx="8527537" cy="600164"/>
          </a:xfrm>
          <a:prstGeom prst="rect">
            <a:avLst/>
          </a:prstGeom>
          <a:noFill/>
        </p:spPr>
        <p:txBody>
          <a:bodyPr wrap="square">
            <a:spAutoFit/>
          </a:bodyPr>
          <a:lstStyle/>
          <a:p>
            <a:pPr lvl="0">
              <a:spcBef>
                <a:spcPts val="600"/>
              </a:spcBef>
              <a:defRPr/>
            </a:pPr>
            <a:r>
              <a:rPr lang="it-IT" sz="1600" b="1" dirty="0">
                <a:solidFill>
                  <a:srgbClr val="EB0028"/>
                </a:solidFill>
                <a:latin typeface="+mj-lt"/>
                <a:cs typeface="Segoe UI" pitchFamily="34" charset="0"/>
              </a:rPr>
              <a:t>Precisazioni</a:t>
            </a:r>
          </a:p>
          <a:p>
            <a:pPr marL="228600" indent="-228600" algn="just">
              <a:spcBef>
                <a:spcPts val="600"/>
              </a:spcBef>
              <a:buFont typeface="+mj-lt"/>
              <a:buAutoNum type="arabicParenR"/>
              <a:defRPr/>
            </a:pPr>
            <a:r>
              <a:rPr lang="it-IT" sz="1200" dirty="0">
                <a:latin typeface="TIM Sans" panose="02020503040602060503" pitchFamily="18" charset="0"/>
              </a:rPr>
              <a:t>Operatori di rete fissa e mobile che dispongono di nodi di Rete Intelligente che eseguono l’instradamento </a:t>
            </a:r>
          </a:p>
        </p:txBody>
      </p:sp>
      <p:cxnSp>
        <p:nvCxnSpPr>
          <p:cNvPr id="30" name="AutoShape 7">
            <a:extLst>
              <a:ext uri="{FF2B5EF4-FFF2-40B4-BE49-F238E27FC236}">
                <a16:creationId xmlns:a16="http://schemas.microsoft.com/office/drawing/2014/main" id="{D2DEDE01-0757-41D7-ADD9-09204EC5A92B}"/>
              </a:ext>
            </a:extLst>
          </p:cNvPr>
          <p:cNvCxnSpPr>
            <a:cxnSpLocks noChangeShapeType="1"/>
            <a:stCxn id="32" idx="2"/>
            <a:endCxn id="31" idx="2"/>
          </p:cNvCxnSpPr>
          <p:nvPr/>
        </p:nvCxnSpPr>
        <p:spPr bwMode="auto">
          <a:xfrm flipH="1">
            <a:off x="9494469" y="2769446"/>
            <a:ext cx="10" cy="60989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1" name="Figura a mano libera 16">
            <a:extLst>
              <a:ext uri="{FF2B5EF4-FFF2-40B4-BE49-F238E27FC236}">
                <a16:creationId xmlns:a16="http://schemas.microsoft.com/office/drawing/2014/main" id="{4462294A-CA0F-4B7B-9887-C019F8210482}"/>
              </a:ext>
            </a:extLst>
          </p:cNvPr>
          <p:cNvSpPr>
            <a:spLocks noChangeArrowheads="1"/>
          </p:cNvSpPr>
          <p:nvPr/>
        </p:nvSpPr>
        <p:spPr bwMode="auto">
          <a:xfrm>
            <a:off x="8594479" y="3379344"/>
            <a:ext cx="1800000" cy="504000"/>
          </a:xfrm>
          <a:custGeom>
            <a:avLst/>
            <a:gdLst>
              <a:gd name="T0" fmla="*/ 0 w 1447808"/>
              <a:gd name="T1" fmla="*/ 180974 h 361952"/>
              <a:gd name="T2" fmla="*/ 180974 w 1447808"/>
              <a:gd name="T3" fmla="*/ 0 h 361952"/>
              <a:gd name="T4" fmla="*/ 723896 w 1447808"/>
              <a:gd name="T5" fmla="*/ 0 h 361952"/>
              <a:gd name="T6" fmla="*/ 1266818 w 1447808"/>
              <a:gd name="T7" fmla="*/ 0 h 361952"/>
              <a:gd name="T8" fmla="*/ 1447792 w 1447808"/>
              <a:gd name="T9" fmla="*/ 180974 h 361952"/>
              <a:gd name="T10" fmla="*/ 1447792 w 1447808"/>
              <a:gd name="T11" fmla="*/ 180974 h 361952"/>
              <a:gd name="T12" fmla="*/ 1266818 w 1447808"/>
              <a:gd name="T13" fmla="*/ 361948 h 361952"/>
              <a:gd name="T14" fmla="*/ 723896 w 1447808"/>
              <a:gd name="T15" fmla="*/ 361948 h 361952"/>
              <a:gd name="T16" fmla="*/ 180974 w 1447808"/>
              <a:gd name="T17" fmla="*/ 361948 h 361952"/>
              <a:gd name="T18" fmla="*/ 0 w 1447808"/>
              <a:gd name="T19" fmla="*/ 180974 h 3619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47808"/>
              <a:gd name="T31" fmla="*/ 0 h 361952"/>
              <a:gd name="T32" fmla="*/ 1447808 w 1447808"/>
              <a:gd name="T33" fmla="*/ 361952 h 3619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47808" h="361952">
                <a:moveTo>
                  <a:pt x="0" y="180976"/>
                </a:moveTo>
                <a:lnTo>
                  <a:pt x="180976" y="0"/>
                </a:lnTo>
                <a:lnTo>
                  <a:pt x="723904" y="0"/>
                </a:lnTo>
                <a:lnTo>
                  <a:pt x="1266832" y="0"/>
                </a:lnTo>
                <a:lnTo>
                  <a:pt x="1447808" y="180976"/>
                </a:lnTo>
                <a:lnTo>
                  <a:pt x="1266832" y="361952"/>
                </a:lnTo>
                <a:lnTo>
                  <a:pt x="723904" y="361952"/>
                </a:lnTo>
                <a:lnTo>
                  <a:pt x="180976" y="361952"/>
                </a:lnTo>
                <a:lnTo>
                  <a:pt x="0" y="180976"/>
                </a:lnTo>
                <a:close/>
              </a:path>
            </a:pathLst>
          </a:custGeom>
          <a:solidFill>
            <a:srgbClr val="FFFFCC"/>
          </a:solidFill>
          <a:ln w="6350" algn="ctr">
            <a:solidFill>
              <a:schemeClr val="tx1"/>
            </a:solidFill>
            <a:miter lim="800000"/>
            <a:headEnd/>
            <a:tailEnd/>
          </a:ln>
        </p:spPr>
        <p:txBody>
          <a:bodyPr lIns="72000" tIns="36000" rIns="72000" bIns="3600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1000">
                <a:latin typeface="+mn-lt"/>
              </a:rPr>
              <a:t>Verifiche formali e tecniche</a:t>
            </a:r>
          </a:p>
        </p:txBody>
      </p:sp>
      <p:sp>
        <p:nvSpPr>
          <p:cNvPr id="32" name="Elaborazione 31">
            <a:extLst>
              <a:ext uri="{FF2B5EF4-FFF2-40B4-BE49-F238E27FC236}">
                <a16:creationId xmlns:a16="http://schemas.microsoft.com/office/drawing/2014/main" id="{D98311B9-2F8C-4DB2-98DA-C582BCD8293D}"/>
              </a:ext>
            </a:extLst>
          </p:cNvPr>
          <p:cNvSpPr>
            <a:spLocks noChangeArrowheads="1"/>
          </p:cNvSpPr>
          <p:nvPr/>
        </p:nvSpPr>
        <p:spPr bwMode="auto">
          <a:xfrm>
            <a:off x="8594479" y="2265446"/>
            <a:ext cx="1800000" cy="504000"/>
          </a:xfrm>
          <a:prstGeom prst="flowChartProcess">
            <a:avLst/>
          </a:prstGeom>
          <a:solidFill>
            <a:srgbClr val="FFFFCC"/>
          </a:solidFill>
          <a:ln w="6350" algn="ctr">
            <a:solidFill>
              <a:srgbClr val="385D8A"/>
            </a:solidFill>
            <a:miter lim="800000"/>
            <a:headEnd/>
            <a:tailEnd/>
          </a:ln>
        </p:spPr>
        <p:txBody>
          <a:bodyPr lIns="36000" tIns="36000" rIns="36000" bIns="36000" anchor="ctr"/>
          <a:lstStyle/>
          <a:p>
            <a:pPr algn="ctr">
              <a:defRPr/>
            </a:pPr>
            <a:r>
              <a:rPr lang="it-IT" sz="1000" dirty="0"/>
              <a:t>Ricezione ordinativo di restituzione della numerazione</a:t>
            </a:r>
          </a:p>
        </p:txBody>
      </p:sp>
      <p:sp>
        <p:nvSpPr>
          <p:cNvPr id="33" name="Elaborazione 123">
            <a:extLst>
              <a:ext uri="{FF2B5EF4-FFF2-40B4-BE49-F238E27FC236}">
                <a16:creationId xmlns:a16="http://schemas.microsoft.com/office/drawing/2014/main" id="{39A751C9-B022-40EF-9C05-CA6F9740B39D}"/>
              </a:ext>
            </a:extLst>
          </p:cNvPr>
          <p:cNvSpPr/>
          <p:nvPr/>
        </p:nvSpPr>
        <p:spPr>
          <a:xfrm>
            <a:off x="6839922" y="3462901"/>
            <a:ext cx="1169988" cy="90488"/>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2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+ 1 </a:t>
            </a:r>
          </a:p>
        </p:txBody>
      </p:sp>
      <p:sp>
        <p:nvSpPr>
          <p:cNvPr id="34" name="Elaborazione 33">
            <a:extLst>
              <a:ext uri="{FF2B5EF4-FFF2-40B4-BE49-F238E27FC236}">
                <a16:creationId xmlns:a16="http://schemas.microsoft.com/office/drawing/2014/main" id="{ED83B003-EEEC-4CC4-82B9-8B3A837E1441}"/>
              </a:ext>
            </a:extLst>
          </p:cNvPr>
          <p:cNvSpPr/>
          <p:nvPr/>
        </p:nvSpPr>
        <p:spPr>
          <a:xfrm>
            <a:off x="9511232" y="4004076"/>
            <a:ext cx="288809" cy="212469"/>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OK</a:t>
            </a:r>
          </a:p>
        </p:txBody>
      </p:sp>
      <p:sp>
        <p:nvSpPr>
          <p:cNvPr id="36" name="Elaborazione 29">
            <a:extLst>
              <a:ext uri="{FF2B5EF4-FFF2-40B4-BE49-F238E27FC236}">
                <a16:creationId xmlns:a16="http://schemas.microsoft.com/office/drawing/2014/main" id="{12380E70-F522-4B6C-B274-55B2CFE23D41}"/>
              </a:ext>
            </a:extLst>
          </p:cNvPr>
          <p:cNvSpPr/>
          <p:nvPr/>
        </p:nvSpPr>
        <p:spPr>
          <a:xfrm>
            <a:off x="8191777" y="3427857"/>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rPr>
              <a:t>KO</a:t>
            </a:r>
          </a:p>
        </p:txBody>
      </p:sp>
      <p:sp>
        <p:nvSpPr>
          <p:cNvPr id="37" name="AutoShape 37">
            <a:extLst>
              <a:ext uri="{FF2B5EF4-FFF2-40B4-BE49-F238E27FC236}">
                <a16:creationId xmlns:a16="http://schemas.microsoft.com/office/drawing/2014/main" id="{435C7E84-F80D-4C44-80F4-F8DA8090A2CA}"/>
              </a:ext>
            </a:extLst>
          </p:cNvPr>
          <p:cNvSpPr>
            <a:spLocks noChangeArrowheads="1"/>
          </p:cNvSpPr>
          <p:nvPr/>
        </p:nvSpPr>
        <p:spPr bwMode="auto">
          <a:xfrm>
            <a:off x="4571189" y="3379344"/>
            <a:ext cx="1800000" cy="504000"/>
          </a:xfrm>
          <a:prstGeom prst="flowChartInputOutpu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it-IT" altLang="it-IT" sz="1000" dirty="0"/>
              <a:t>Notifica KO</a:t>
            </a:r>
          </a:p>
          <a:p>
            <a:pPr algn="ctr"/>
            <a:r>
              <a:rPr lang="it-IT" altLang="it-IT" sz="1000" dirty="0"/>
              <a:t>formale o tecnico</a:t>
            </a:r>
          </a:p>
        </p:txBody>
      </p:sp>
      <p:sp>
        <p:nvSpPr>
          <p:cNvPr id="38" name="Elaborazione 123">
            <a:extLst>
              <a:ext uri="{FF2B5EF4-FFF2-40B4-BE49-F238E27FC236}">
                <a16:creationId xmlns:a16="http://schemas.microsoft.com/office/drawing/2014/main" id="{D2596131-2F2A-4BCF-922D-E75C054EFE66}"/>
              </a:ext>
            </a:extLst>
          </p:cNvPr>
          <p:cNvSpPr/>
          <p:nvPr/>
        </p:nvSpPr>
        <p:spPr>
          <a:xfrm>
            <a:off x="6718082" y="2307985"/>
            <a:ext cx="1413668" cy="100012"/>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1 </a:t>
            </a:r>
            <a:r>
              <a:rPr lang="it-IT" sz="1000" dirty="0">
                <a:solidFill>
                  <a:schemeClr val="tx1"/>
                </a:solidFill>
                <a:cs typeface="Segoe UI" pitchFamily="34" charset="0"/>
              </a:rPr>
              <a:t>= t </a:t>
            </a:r>
            <a:r>
              <a:rPr lang="it-IT" sz="1000" baseline="-25000" dirty="0">
                <a:solidFill>
                  <a:schemeClr val="tx1"/>
                </a:solidFill>
                <a:cs typeface="Segoe UI" pitchFamily="34" charset="0"/>
              </a:rPr>
              <a:t>0</a:t>
            </a:r>
            <a:r>
              <a:rPr lang="it-IT" sz="1000" dirty="0">
                <a:solidFill>
                  <a:schemeClr val="tx1"/>
                </a:solidFill>
                <a:cs typeface="Segoe UI" pitchFamily="34" charset="0"/>
              </a:rPr>
              <a:t>+ 91 gg solari</a:t>
            </a:r>
          </a:p>
        </p:txBody>
      </p:sp>
      <p:sp>
        <p:nvSpPr>
          <p:cNvPr id="39" name="Ovale 38">
            <a:extLst>
              <a:ext uri="{FF2B5EF4-FFF2-40B4-BE49-F238E27FC236}">
                <a16:creationId xmlns:a16="http://schemas.microsoft.com/office/drawing/2014/main" id="{73907377-78EE-42FE-B4E7-ABEDFD6FD13B}"/>
              </a:ext>
            </a:extLst>
          </p:cNvPr>
          <p:cNvSpPr/>
          <p:nvPr/>
        </p:nvSpPr>
        <p:spPr>
          <a:xfrm>
            <a:off x="7200615" y="2622785"/>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9</a:t>
            </a:r>
          </a:p>
        </p:txBody>
      </p:sp>
      <p:sp>
        <p:nvSpPr>
          <p:cNvPr id="44" name="Ovale 43">
            <a:extLst>
              <a:ext uri="{FF2B5EF4-FFF2-40B4-BE49-F238E27FC236}">
                <a16:creationId xmlns:a16="http://schemas.microsoft.com/office/drawing/2014/main" id="{8E1690F3-F7FA-4866-80F4-3B73E69EFC65}"/>
              </a:ext>
            </a:extLst>
          </p:cNvPr>
          <p:cNvSpPr/>
          <p:nvPr/>
        </p:nvSpPr>
        <p:spPr>
          <a:xfrm>
            <a:off x="7200615" y="3710907"/>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10</a:t>
            </a:r>
          </a:p>
        </p:txBody>
      </p:sp>
      <p:pic>
        <p:nvPicPr>
          <p:cNvPr id="45" name="Picture 64" descr="C:\Documents and Settings\paglia_e\Impostazioni locali\Temporary Internet Files\Content.IE5\8P13E6GO\MCj04338580000[1].png">
            <a:extLst>
              <a:ext uri="{FF2B5EF4-FFF2-40B4-BE49-F238E27FC236}">
                <a16:creationId xmlns:a16="http://schemas.microsoft.com/office/drawing/2014/main" id="{26A2B2DF-32F4-4FAD-8889-BD3CF278551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87132" y="3580934"/>
            <a:ext cx="403321" cy="403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CasellaDiTesto 45">
            <a:extLst>
              <a:ext uri="{FF2B5EF4-FFF2-40B4-BE49-F238E27FC236}">
                <a16:creationId xmlns:a16="http://schemas.microsoft.com/office/drawing/2014/main" id="{53EC8B6C-A0F3-4B5D-9B22-74C0900A0DAD}"/>
              </a:ext>
            </a:extLst>
          </p:cNvPr>
          <p:cNvSpPr txBox="1"/>
          <p:nvPr/>
        </p:nvSpPr>
        <p:spPr>
          <a:xfrm>
            <a:off x="10422410" y="4013643"/>
            <a:ext cx="972787" cy="40011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defPPr>
              <a:defRPr lang="it-IT"/>
            </a:defPPr>
            <a:lvl1pPr algn="ctr">
              <a:defRPr sz="1000">
                <a:solidFill>
                  <a:schemeClr val="tx1"/>
                </a:solidFill>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t>TIMEOUT: </a:t>
            </a:r>
            <a:br>
              <a:rPr lang="it-IT" dirty="0"/>
            </a:br>
            <a:r>
              <a:rPr lang="it-IT" dirty="0"/>
              <a:t>alle 18:00 di t</a:t>
            </a:r>
            <a:r>
              <a:rPr lang="it-IT" baseline="-25000" dirty="0"/>
              <a:t>2</a:t>
            </a:r>
          </a:p>
        </p:txBody>
      </p:sp>
      <p:cxnSp>
        <p:nvCxnSpPr>
          <p:cNvPr id="47" name="AutoShape 39">
            <a:extLst>
              <a:ext uri="{FF2B5EF4-FFF2-40B4-BE49-F238E27FC236}">
                <a16:creationId xmlns:a16="http://schemas.microsoft.com/office/drawing/2014/main" id="{AFBA037A-C860-4643-9574-CD78D8C0979F}"/>
              </a:ext>
            </a:extLst>
          </p:cNvPr>
          <p:cNvCxnSpPr>
            <a:cxnSpLocks noChangeShapeType="1"/>
            <a:stCxn id="61" idx="3"/>
            <a:endCxn id="32" idx="1"/>
          </p:cNvCxnSpPr>
          <p:nvPr/>
        </p:nvCxnSpPr>
        <p:spPr bwMode="auto">
          <a:xfrm>
            <a:off x="6335189" y="2517446"/>
            <a:ext cx="2259290" cy="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AutoShape 39">
            <a:extLst>
              <a:ext uri="{FF2B5EF4-FFF2-40B4-BE49-F238E27FC236}">
                <a16:creationId xmlns:a16="http://schemas.microsoft.com/office/drawing/2014/main" id="{019D054C-5AF9-4BFA-AF83-C450EAE56B5B}"/>
              </a:ext>
            </a:extLst>
          </p:cNvPr>
          <p:cNvCxnSpPr>
            <a:cxnSpLocks noChangeShapeType="1"/>
            <a:stCxn id="31" idx="0"/>
            <a:endCxn id="37" idx="5"/>
          </p:cNvCxnSpPr>
          <p:nvPr/>
        </p:nvCxnSpPr>
        <p:spPr bwMode="auto">
          <a:xfrm flipH="1">
            <a:off x="6191189" y="3631341"/>
            <a:ext cx="2403290" cy="3"/>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Connettore 1 23">
            <a:extLst>
              <a:ext uri="{FF2B5EF4-FFF2-40B4-BE49-F238E27FC236}">
                <a16:creationId xmlns:a16="http://schemas.microsoft.com/office/drawing/2014/main" id="{F6F0CD80-9E52-421B-9830-028C40760ACF}"/>
              </a:ext>
            </a:extLst>
          </p:cNvPr>
          <p:cNvCxnSpPr>
            <a:cxnSpLocks noChangeShapeType="1"/>
            <a:stCxn id="31" idx="7"/>
            <a:endCxn id="57" idx="0"/>
          </p:cNvCxnSpPr>
          <p:nvPr/>
        </p:nvCxnSpPr>
        <p:spPr bwMode="auto">
          <a:xfrm>
            <a:off x="9494469" y="3883338"/>
            <a:ext cx="10" cy="561496"/>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4" name="Elaborazione 123">
            <a:extLst>
              <a:ext uri="{FF2B5EF4-FFF2-40B4-BE49-F238E27FC236}">
                <a16:creationId xmlns:a16="http://schemas.microsoft.com/office/drawing/2014/main" id="{B962F7D5-34D0-472D-B63B-EC5E94ECE7D5}"/>
              </a:ext>
            </a:extLst>
          </p:cNvPr>
          <p:cNvSpPr/>
          <p:nvPr/>
        </p:nvSpPr>
        <p:spPr>
          <a:xfrm>
            <a:off x="6839922" y="4551790"/>
            <a:ext cx="1169988" cy="90488"/>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3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+ 1 </a:t>
            </a:r>
          </a:p>
        </p:txBody>
      </p:sp>
      <p:sp>
        <p:nvSpPr>
          <p:cNvPr id="56" name="AutoShape 37">
            <a:extLst>
              <a:ext uri="{FF2B5EF4-FFF2-40B4-BE49-F238E27FC236}">
                <a16:creationId xmlns:a16="http://schemas.microsoft.com/office/drawing/2014/main" id="{081AED3F-4022-4277-850C-8ECE222934B6}"/>
              </a:ext>
            </a:extLst>
          </p:cNvPr>
          <p:cNvSpPr>
            <a:spLocks noChangeArrowheads="1"/>
          </p:cNvSpPr>
          <p:nvPr/>
        </p:nvSpPr>
        <p:spPr bwMode="auto">
          <a:xfrm>
            <a:off x="4571189" y="4480834"/>
            <a:ext cx="1800000" cy="504000"/>
          </a:xfrm>
          <a:prstGeom prst="flowChartInputOutpu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it-IT" altLang="it-IT" sz="1000" dirty="0"/>
              <a:t>Notifica espletamento</a:t>
            </a:r>
          </a:p>
        </p:txBody>
      </p:sp>
      <p:sp>
        <p:nvSpPr>
          <p:cNvPr id="58" name="Ovale 57">
            <a:extLst>
              <a:ext uri="{FF2B5EF4-FFF2-40B4-BE49-F238E27FC236}">
                <a16:creationId xmlns:a16="http://schemas.microsoft.com/office/drawing/2014/main" id="{1DF8B490-9908-482B-BD25-EC3F1BAC995C}"/>
              </a:ext>
            </a:extLst>
          </p:cNvPr>
          <p:cNvSpPr/>
          <p:nvPr/>
        </p:nvSpPr>
        <p:spPr>
          <a:xfrm>
            <a:off x="7200615" y="4799796"/>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11</a:t>
            </a:r>
          </a:p>
        </p:txBody>
      </p:sp>
      <p:cxnSp>
        <p:nvCxnSpPr>
          <p:cNvPr id="62" name="AutoShape 39">
            <a:extLst>
              <a:ext uri="{FF2B5EF4-FFF2-40B4-BE49-F238E27FC236}">
                <a16:creationId xmlns:a16="http://schemas.microsoft.com/office/drawing/2014/main" id="{2D27F881-9168-4C38-8138-E0539920D2E7}"/>
              </a:ext>
            </a:extLst>
          </p:cNvPr>
          <p:cNvCxnSpPr>
            <a:cxnSpLocks noChangeShapeType="1"/>
            <a:endCxn id="56" idx="5"/>
          </p:cNvCxnSpPr>
          <p:nvPr/>
        </p:nvCxnSpPr>
        <p:spPr bwMode="auto">
          <a:xfrm flipH="1">
            <a:off x="6191189" y="4713302"/>
            <a:ext cx="2403258" cy="1953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Elaborazione 123">
            <a:extLst>
              <a:ext uri="{FF2B5EF4-FFF2-40B4-BE49-F238E27FC236}">
                <a16:creationId xmlns:a16="http://schemas.microsoft.com/office/drawing/2014/main" id="{3C7AC220-19FC-49BB-A6E1-EB9AB19F384F}"/>
              </a:ext>
            </a:extLst>
          </p:cNvPr>
          <p:cNvSpPr/>
          <p:nvPr/>
        </p:nvSpPr>
        <p:spPr>
          <a:xfrm>
            <a:off x="3015757" y="4535646"/>
            <a:ext cx="1169988" cy="90488"/>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3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+ 1 </a:t>
            </a:r>
          </a:p>
        </p:txBody>
      </p:sp>
      <p:sp>
        <p:nvSpPr>
          <p:cNvPr id="59" name="Figura a mano libera 47">
            <a:extLst>
              <a:ext uri="{FF2B5EF4-FFF2-40B4-BE49-F238E27FC236}">
                <a16:creationId xmlns:a16="http://schemas.microsoft.com/office/drawing/2014/main" id="{1080D71A-353D-42B0-990E-E6E54D88AC78}"/>
              </a:ext>
            </a:extLst>
          </p:cNvPr>
          <p:cNvSpPr/>
          <p:nvPr/>
        </p:nvSpPr>
        <p:spPr>
          <a:xfrm>
            <a:off x="4987791" y="683752"/>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Operatore </a:t>
            </a:r>
            <a:r>
              <a:rPr lang="it-IT" sz="1400" b="1" dirty="0" err="1">
                <a:solidFill>
                  <a:schemeClr val="tx1"/>
                </a:solidFill>
                <a:cs typeface="Segoe UI" pitchFamily="34" charset="0"/>
              </a:rPr>
              <a:t>Returning</a:t>
            </a:r>
            <a:endParaRPr lang="it-IT" sz="1400" b="1" dirty="0">
              <a:solidFill>
                <a:schemeClr val="tx1"/>
              </a:solidFill>
              <a:cs typeface="Segoe UI" pitchFamily="34" charset="0"/>
            </a:endParaRPr>
          </a:p>
        </p:txBody>
      </p:sp>
      <p:sp>
        <p:nvSpPr>
          <p:cNvPr id="64" name="Figura a mano libera 49">
            <a:extLst>
              <a:ext uri="{FF2B5EF4-FFF2-40B4-BE49-F238E27FC236}">
                <a16:creationId xmlns:a16="http://schemas.microsoft.com/office/drawing/2014/main" id="{49B3CDE9-5B75-479C-9B6E-1990073FA0AC}"/>
              </a:ext>
            </a:extLst>
          </p:cNvPr>
          <p:cNvSpPr/>
          <p:nvPr/>
        </p:nvSpPr>
        <p:spPr>
          <a:xfrm>
            <a:off x="8208554" y="612291"/>
            <a:ext cx="2294462" cy="323896"/>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Operatore assegnatario della numerazione</a:t>
            </a:r>
          </a:p>
        </p:txBody>
      </p:sp>
      <p:sp>
        <p:nvSpPr>
          <p:cNvPr id="68" name="Figura a mano libera 49">
            <a:extLst>
              <a:ext uri="{FF2B5EF4-FFF2-40B4-BE49-F238E27FC236}">
                <a16:creationId xmlns:a16="http://schemas.microsoft.com/office/drawing/2014/main" id="{BA389768-7113-4621-B45B-198B399C980F}"/>
              </a:ext>
            </a:extLst>
          </p:cNvPr>
          <p:cNvSpPr/>
          <p:nvPr/>
        </p:nvSpPr>
        <p:spPr>
          <a:xfrm>
            <a:off x="761668" y="466490"/>
            <a:ext cx="1970568" cy="615499"/>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Operatori di rete </a:t>
            </a:r>
          </a:p>
          <a:p>
            <a:pPr algn="ctr">
              <a:defRPr/>
            </a:pPr>
            <a:r>
              <a:rPr lang="it-IT" sz="1400" b="1" dirty="0">
                <a:solidFill>
                  <a:schemeClr val="tx1"/>
                </a:solidFill>
                <a:cs typeface="Segoe UI" pitchFamily="34" charset="0"/>
              </a:rPr>
              <a:t>fissa e mobile </a:t>
            </a:r>
            <a:r>
              <a:rPr lang="it-IT" sz="1400" b="1" baseline="-25000" dirty="0">
                <a:solidFill>
                  <a:schemeClr val="tx1"/>
                </a:solidFill>
                <a:cs typeface="Segoe UI" pitchFamily="34" charset="0"/>
              </a:rPr>
              <a:t>(1)</a:t>
            </a:r>
          </a:p>
        </p:txBody>
      </p:sp>
    </p:spTree>
    <p:extLst>
      <p:ext uri="{BB962C8B-B14F-4D97-AF65-F5344CB8AC3E}">
        <p14:creationId xmlns:p14="http://schemas.microsoft.com/office/powerpoint/2010/main" val="1550849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olo 1">
            <a:extLst>
              <a:ext uri="{FF2B5EF4-FFF2-40B4-BE49-F238E27FC236}">
                <a16:creationId xmlns:a16="http://schemas.microsoft.com/office/drawing/2014/main" id="{ECCDE192-CA17-412F-969D-524CD8E0A4D8}"/>
              </a:ext>
            </a:extLst>
          </p:cNvPr>
          <p:cNvSpPr txBox="1">
            <a:spLocks/>
          </p:cNvSpPr>
          <p:nvPr/>
        </p:nvSpPr>
        <p:spPr>
          <a:xfrm>
            <a:off x="412751" y="360363"/>
            <a:ext cx="11279717" cy="355600"/>
          </a:xfrm>
          <a:prstGeom prst="rect">
            <a:avLst/>
          </a:prstGeom>
        </p:spPr>
        <p:txBody>
          <a:bodyPr/>
          <a:lstStyle>
            <a:lvl1pPr algn="l" defTabSz="685800" rtl="0" eaLnBrk="1" latinLnBrk="0" hangingPunct="1">
              <a:lnSpc>
                <a:spcPct val="90000"/>
              </a:lnSpc>
              <a:spcBef>
                <a:spcPct val="0"/>
              </a:spcBef>
              <a:buNone/>
              <a:defRPr sz="2200" b="0" kern="1200">
                <a:solidFill>
                  <a:schemeClr val="accent2"/>
                </a:solidFill>
                <a:latin typeface="TIM Sans Medium" panose="02020503040602060503" pitchFamily="18" charset="0"/>
                <a:ea typeface="+mj-ea"/>
                <a:cs typeface="+mj-cs"/>
              </a:defRPr>
            </a:lvl1pPr>
          </a:lstStyle>
          <a:p>
            <a:r>
              <a:rPr lang="it-IT" b="1" dirty="0">
                <a:solidFill>
                  <a:srgbClr val="E0001A"/>
                </a:solidFill>
              </a:rPr>
              <a:t>Agenda 														</a:t>
            </a:r>
            <a:endParaRPr lang="it-IT" b="1" dirty="0"/>
          </a:p>
        </p:txBody>
      </p:sp>
      <p:sp>
        <p:nvSpPr>
          <p:cNvPr id="4" name="Freeform: Shape 108">
            <a:extLst>
              <a:ext uri="{FF2B5EF4-FFF2-40B4-BE49-F238E27FC236}">
                <a16:creationId xmlns:a16="http://schemas.microsoft.com/office/drawing/2014/main" id="{A961BB4E-1F59-41D8-AB1E-387C2B2471D6}"/>
              </a:ext>
            </a:extLst>
          </p:cNvPr>
          <p:cNvSpPr/>
          <p:nvPr/>
        </p:nvSpPr>
        <p:spPr>
          <a:xfrm>
            <a:off x="382865" y="878707"/>
            <a:ext cx="1751842" cy="2842691"/>
          </a:xfrm>
          <a:custGeom>
            <a:avLst/>
            <a:gdLst>
              <a:gd name="connsiteX0" fmla="*/ 0 w 1716967"/>
              <a:gd name="connsiteY0" fmla="*/ 0 h 670999"/>
              <a:gd name="connsiteX1" fmla="*/ 1716967 w 1716967"/>
              <a:gd name="connsiteY1" fmla="*/ 0 h 670999"/>
              <a:gd name="connsiteX2" fmla="*/ 1549217 w 1716967"/>
              <a:gd name="connsiteY2" fmla="*/ 670999 h 670999"/>
              <a:gd name="connsiteX3" fmla="*/ 0 w 1716967"/>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1716967" h="670999">
                <a:moveTo>
                  <a:pt x="0" y="0"/>
                </a:moveTo>
                <a:lnTo>
                  <a:pt x="1716967" y="0"/>
                </a:lnTo>
                <a:lnTo>
                  <a:pt x="1549217" y="670999"/>
                </a:lnTo>
                <a:lnTo>
                  <a:pt x="0" y="670999"/>
                </a:ln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en-US" sz="1632" dirty="0" err="1">
              <a:solidFill>
                <a:srgbClr val="000000"/>
              </a:solidFill>
              <a:latin typeface="TIM Sans"/>
            </a:endParaRPr>
          </a:p>
        </p:txBody>
      </p:sp>
      <p:sp>
        <p:nvSpPr>
          <p:cNvPr id="5" name="Freeform: Shape 125">
            <a:extLst>
              <a:ext uri="{FF2B5EF4-FFF2-40B4-BE49-F238E27FC236}">
                <a16:creationId xmlns:a16="http://schemas.microsoft.com/office/drawing/2014/main" id="{BB654936-9518-492D-84E7-5765F502D35E}"/>
              </a:ext>
            </a:extLst>
          </p:cNvPr>
          <p:cNvSpPr/>
          <p:nvPr/>
        </p:nvSpPr>
        <p:spPr>
          <a:xfrm>
            <a:off x="2007178" y="878707"/>
            <a:ext cx="9720535" cy="2842690"/>
          </a:xfrm>
          <a:custGeom>
            <a:avLst/>
            <a:gdLst>
              <a:gd name="connsiteX0" fmla="*/ 167113 w 7163895"/>
              <a:gd name="connsiteY0" fmla="*/ 0 h 670999"/>
              <a:gd name="connsiteX1" fmla="*/ 7163895 w 7163895"/>
              <a:gd name="connsiteY1" fmla="*/ 0 h 670999"/>
              <a:gd name="connsiteX2" fmla="*/ 7163895 w 7163895"/>
              <a:gd name="connsiteY2" fmla="*/ 670999 h 670999"/>
              <a:gd name="connsiteX3" fmla="*/ 0 w 7163895"/>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7163895" h="670999">
                <a:moveTo>
                  <a:pt x="167113" y="0"/>
                </a:moveTo>
                <a:lnTo>
                  <a:pt x="7163895" y="0"/>
                </a:lnTo>
                <a:lnTo>
                  <a:pt x="7163895" y="670999"/>
                </a:lnTo>
                <a:lnTo>
                  <a:pt x="0" y="670999"/>
                </a:lnTo>
                <a:close/>
              </a:path>
            </a:pathLst>
          </a:custGeom>
          <a:solidFill>
            <a:schemeClr val="accent4">
              <a:lumMod val="90000"/>
              <a:lumOff val="1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err="1"/>
          </a:p>
        </p:txBody>
      </p:sp>
      <p:sp>
        <p:nvSpPr>
          <p:cNvPr id="6" name="TextBox 94">
            <a:extLst>
              <a:ext uri="{FF2B5EF4-FFF2-40B4-BE49-F238E27FC236}">
                <a16:creationId xmlns:a16="http://schemas.microsoft.com/office/drawing/2014/main" id="{E3A7F233-8A81-4A04-9C4A-150495DADAD5}"/>
              </a:ext>
            </a:extLst>
          </p:cNvPr>
          <p:cNvSpPr txBox="1"/>
          <p:nvPr/>
        </p:nvSpPr>
        <p:spPr>
          <a:xfrm>
            <a:off x="2281084" y="950618"/>
            <a:ext cx="7972049" cy="1862048"/>
          </a:xfrm>
          <a:prstGeom prst="rect">
            <a:avLst/>
          </a:prstGeom>
        </p:spPr>
        <p:txBody>
          <a:bodyPr vert="horz" wrap="square" lIns="0" tIns="0" rIns="0" bIns="0" rtlCol="0">
            <a:spAutoFit/>
          </a:bodyPr>
          <a:lstStyle>
            <a:defPPr>
              <a:defRPr lang="en-US"/>
            </a:defPPr>
            <a:lvl1pPr marL="0" lvl="0" indent="0" defTabSz="1218026" eaLnBrk="1" latinLnBrk="0" hangingPunct="1">
              <a:buClr>
                <a:schemeClr val="tx2"/>
              </a:buClr>
              <a:buSzPct val="100000"/>
              <a:defRPr baseline="0">
                <a:latin typeface="+mn-lt"/>
              </a:defRPr>
            </a:lvl1pPr>
            <a:lvl2pPr marL="0" marR="0" lvl="1" indent="0" defTabSz="1218026" eaLnBrk="1" latinLnBrk="0" hangingPunct="1">
              <a:lnSpc>
                <a:spcPct val="100000"/>
              </a:lnSpc>
              <a:spcBef>
                <a:spcPts val="3600"/>
              </a:spcBef>
              <a:buClr>
                <a:srgbClr val="FFD401"/>
              </a:buClr>
              <a:buSzPct val="125000"/>
              <a:buFont typeface="Arial" charset="0"/>
              <a:buNone/>
              <a:tabLst/>
              <a:defRPr sz="2300" b="1" baseline="0">
                <a:solidFill>
                  <a:srgbClr val="000000"/>
                </a:solidFill>
                <a:latin typeface="Calibri"/>
              </a:defRPr>
            </a:lvl2pPr>
            <a:lvl3pPr marL="457200" lvl="2" indent="-265176" defTabSz="1218026" eaLnBrk="1" latinLnBrk="0" hangingPunct="1">
              <a:buClr>
                <a:schemeClr val="tx2"/>
              </a:buClr>
              <a:buSzPct val="120000"/>
              <a:buFont typeface="Arial" charset="0"/>
              <a:buChar char="–"/>
              <a:defRPr baseline="0">
                <a:latin typeface="+mn-lt"/>
              </a:defRPr>
            </a:lvl3pPr>
            <a:lvl4pPr marL="612648" lvl="3" indent="-155448" defTabSz="1218026" eaLnBrk="1" latinLnBrk="0" hangingPunct="1">
              <a:buClr>
                <a:schemeClr val="tx2"/>
              </a:buClr>
              <a:buSzPct val="120000"/>
              <a:buFont typeface="Arial" charset="0"/>
              <a:buChar char="▫"/>
              <a:defRPr baseline="0">
                <a:latin typeface="+mn-lt"/>
              </a:defRPr>
            </a:lvl4pPr>
            <a:lvl5pPr marL="749808" lvl="4" indent="-128016" defTabSz="1218026" eaLnBrk="1" latinLnBrk="0" hangingPunct="1">
              <a:buClr>
                <a:schemeClr val="tx2"/>
              </a:buClr>
              <a:buSzPct val="89000"/>
              <a:buFont typeface="Arial" charset="0"/>
              <a:buChar char="-"/>
              <a:defRPr baseline="0">
                <a:latin typeface="+mn-lt"/>
              </a:defRPr>
            </a:lvl5pPr>
            <a:lvl6pPr marL="1020030" indent="-177089" defTabSz="1218026" fontAlgn="base">
              <a:spcBef>
                <a:spcPct val="0"/>
              </a:spcBef>
              <a:spcAft>
                <a:spcPct val="0"/>
              </a:spcAft>
              <a:buClr>
                <a:schemeClr val="tx2"/>
              </a:buClr>
              <a:buSzPct val="89000"/>
              <a:buFont typeface="Arial" charset="0"/>
              <a:buChar char="-"/>
              <a:defRPr sz="2176" baseline="0">
                <a:latin typeface="+mn-lt"/>
              </a:defRPr>
            </a:lvl6pPr>
            <a:lvl7pPr marL="1020030" indent="-177089" defTabSz="1218026" fontAlgn="base">
              <a:spcBef>
                <a:spcPct val="0"/>
              </a:spcBef>
              <a:spcAft>
                <a:spcPct val="0"/>
              </a:spcAft>
              <a:buClr>
                <a:schemeClr val="tx2"/>
              </a:buClr>
              <a:buSzPct val="89000"/>
              <a:buFont typeface="Arial" charset="0"/>
              <a:buChar char="-"/>
              <a:defRPr sz="2176" baseline="0">
                <a:latin typeface="+mn-lt"/>
              </a:defRPr>
            </a:lvl7pPr>
            <a:lvl8pPr marL="1020030" indent="-177089" defTabSz="1218026" fontAlgn="base">
              <a:spcBef>
                <a:spcPct val="0"/>
              </a:spcBef>
              <a:spcAft>
                <a:spcPct val="0"/>
              </a:spcAft>
              <a:buClr>
                <a:schemeClr val="tx2"/>
              </a:buClr>
              <a:buSzPct val="89000"/>
              <a:buFont typeface="Arial" charset="0"/>
              <a:buChar char="-"/>
              <a:defRPr sz="2176" baseline="0">
                <a:latin typeface="+mn-lt"/>
              </a:defRPr>
            </a:lvl8pPr>
            <a:lvl9pPr marL="1020030" indent="-177089" defTabSz="1218026" fontAlgn="base">
              <a:spcBef>
                <a:spcPct val="0"/>
              </a:spcBef>
              <a:spcAft>
                <a:spcPct val="0"/>
              </a:spcAft>
              <a:buClr>
                <a:schemeClr val="tx2"/>
              </a:buClr>
              <a:buSzPct val="89000"/>
              <a:buFont typeface="Arial" charset="0"/>
              <a:buChar char="-"/>
              <a:defRPr sz="2176" baseline="0">
                <a:latin typeface="+mn-lt"/>
              </a:defRPr>
            </a:lvl9pPr>
          </a:lstStyle>
          <a:p>
            <a:pPr marL="452592" lvl="2" indent="-285750" fontAlgn="base">
              <a:spcBef>
                <a:spcPts val="600"/>
              </a:spcBef>
              <a:spcAft>
                <a:spcPct val="0"/>
              </a:spcAft>
              <a:buClr>
                <a:schemeClr val="bg1"/>
              </a:buClr>
              <a:buSzPct val="100000"/>
              <a:buFont typeface="Arial" panose="020B0604020202020204" pitchFamily="34" charset="0"/>
              <a:buChar char="•"/>
            </a:pPr>
            <a:endParaRPr lang="it-IT" sz="1600">
              <a:solidFill>
                <a:schemeClr val="bg1"/>
              </a:solidFill>
            </a:endParaRPr>
          </a:p>
          <a:p>
            <a:pPr marL="452592" lvl="2" indent="-285750" fontAlgn="base">
              <a:spcBef>
                <a:spcPts val="600"/>
              </a:spcBef>
              <a:spcAft>
                <a:spcPct val="0"/>
              </a:spcAft>
              <a:buClr>
                <a:schemeClr val="bg1"/>
              </a:buClr>
              <a:buSzPct val="100000"/>
              <a:buFont typeface="Arial" panose="020B0604020202020204" pitchFamily="34" charset="0"/>
              <a:buChar char="•"/>
            </a:pPr>
            <a:r>
              <a:rPr lang="it-IT" sz="1600">
                <a:solidFill>
                  <a:schemeClr val="bg1"/>
                </a:solidFill>
              </a:rPr>
              <a:t>Premessa </a:t>
            </a:r>
            <a:endParaRPr lang="it-IT" sz="1600" dirty="0">
              <a:solidFill>
                <a:schemeClr val="bg1"/>
              </a:solidFill>
            </a:endParaRPr>
          </a:p>
          <a:p>
            <a:pPr marL="452592" lvl="2" indent="-285750">
              <a:spcBef>
                <a:spcPts val="600"/>
              </a:spcBef>
              <a:buClr>
                <a:schemeClr val="bg1"/>
              </a:buClr>
              <a:buSzPct val="100000"/>
              <a:buFont typeface="Arial" panose="020B0604020202020204" pitchFamily="34" charset="0"/>
              <a:buChar char="•"/>
            </a:pPr>
            <a:r>
              <a:rPr lang="it-IT" sz="1600" dirty="0">
                <a:solidFill>
                  <a:schemeClr val="bg1"/>
                </a:solidFill>
              </a:rPr>
              <a:t>Procedura di portabilità per le Numerazioni Non Geografiche</a:t>
            </a:r>
          </a:p>
          <a:p>
            <a:pPr marL="452592" lvl="2" indent="-285750">
              <a:spcBef>
                <a:spcPts val="600"/>
              </a:spcBef>
              <a:buClr>
                <a:schemeClr val="bg1"/>
              </a:buClr>
              <a:buSzPct val="100000"/>
              <a:buFont typeface="Arial" panose="020B0604020202020204" pitchFamily="34" charset="0"/>
              <a:buChar char="•"/>
            </a:pPr>
            <a:r>
              <a:rPr lang="it-IT" sz="1600" dirty="0">
                <a:solidFill>
                  <a:schemeClr val="bg1"/>
                </a:solidFill>
              </a:rPr>
              <a:t>Assunzioni </a:t>
            </a:r>
          </a:p>
          <a:p>
            <a:pPr marL="452592" lvl="2" indent="-285750">
              <a:spcBef>
                <a:spcPts val="600"/>
              </a:spcBef>
              <a:buClr>
                <a:schemeClr val="bg1"/>
              </a:buClr>
              <a:buSzPct val="100000"/>
              <a:buFont typeface="Arial" panose="020B0604020202020204" pitchFamily="34" charset="0"/>
              <a:buChar char="•"/>
            </a:pPr>
            <a:r>
              <a:rPr lang="it-IT" sz="1600" dirty="0">
                <a:solidFill>
                  <a:schemeClr val="bg1"/>
                </a:solidFill>
              </a:rPr>
              <a:t>Flusso di processo di NP per le NNG</a:t>
            </a:r>
          </a:p>
          <a:p>
            <a:pPr marL="452592" lvl="2" indent="-285750">
              <a:spcBef>
                <a:spcPts val="600"/>
              </a:spcBef>
              <a:buClr>
                <a:schemeClr val="bg1"/>
              </a:buClr>
              <a:buSzPct val="100000"/>
              <a:buFont typeface="Arial" panose="020B0604020202020204" pitchFamily="34" charset="0"/>
              <a:buChar char="•"/>
            </a:pPr>
            <a:r>
              <a:rPr lang="it-IT" sz="1600" dirty="0">
                <a:solidFill>
                  <a:schemeClr val="bg1"/>
                </a:solidFill>
              </a:rPr>
              <a:t>Flusso di processo della cessazione della NNG </a:t>
            </a:r>
          </a:p>
        </p:txBody>
      </p:sp>
    </p:spTree>
    <p:extLst>
      <p:ext uri="{BB962C8B-B14F-4D97-AF65-F5344CB8AC3E}">
        <p14:creationId xmlns:p14="http://schemas.microsoft.com/office/powerpoint/2010/main" val="2589510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462014" y="553245"/>
            <a:ext cx="11160388" cy="2246769"/>
          </a:xfrm>
          <a:prstGeom prst="rect">
            <a:avLst/>
          </a:prstGeom>
          <a:noFill/>
        </p:spPr>
        <p:txBody>
          <a:bodyPr wrap="square" rtlCol="0">
            <a:spAutoFit/>
          </a:bodyPr>
          <a:lstStyle/>
          <a:p>
            <a:pPr algn="just"/>
            <a:r>
              <a:rPr lang="it-IT" sz="1400" dirty="0">
                <a:latin typeface="TIM Sans" panose="02020503040602060503" pitchFamily="18" charset="0"/>
                <a:cs typeface="Segoe UI" pitchFamily="34" charset="0"/>
              </a:rPr>
              <a:t>Il presente documento riporta le specifiche tecniche di dettaglio per l’implementazione delle modifiche al processo di </a:t>
            </a:r>
            <a:r>
              <a:rPr lang="it-IT" sz="1400" b="1" dirty="0">
                <a:latin typeface="TIM Sans" panose="02020503040602060503" pitchFamily="18" charset="0"/>
                <a:cs typeface="Segoe UI" pitchFamily="34" charset="0"/>
              </a:rPr>
              <a:t>portabilità delle Numerazioni Non Geografiche</a:t>
            </a:r>
            <a:r>
              <a:rPr lang="it-IT" sz="1400" dirty="0">
                <a:latin typeface="TIM Sans" panose="02020503040602060503" pitchFamily="18" charset="0"/>
                <a:cs typeface="Segoe UI" pitchFamily="34" charset="0"/>
              </a:rPr>
              <a:t> (di seguito </a:t>
            </a:r>
            <a:r>
              <a:rPr lang="it-IT" sz="1400" b="1" dirty="0">
                <a:latin typeface="TIM Sans" panose="02020503040602060503" pitchFamily="18" charset="0"/>
                <a:cs typeface="Segoe UI" pitchFamily="34" charset="0"/>
              </a:rPr>
              <a:t>NP delle NNG</a:t>
            </a:r>
            <a:r>
              <a:rPr lang="it-IT" sz="1400" dirty="0">
                <a:latin typeface="TIM Sans" panose="02020503040602060503" pitchFamily="18" charset="0"/>
                <a:cs typeface="Segoe UI" pitchFamily="34" charset="0"/>
              </a:rPr>
              <a:t>) alla luce:</a:t>
            </a:r>
          </a:p>
          <a:p>
            <a:pPr marL="285750" indent="-285750" algn="just">
              <a:buFont typeface="Arial" panose="020B0604020202020204" pitchFamily="34" charset="0"/>
              <a:buChar char="•"/>
            </a:pPr>
            <a:r>
              <a:rPr lang="it-IT" sz="1400" dirty="0">
                <a:latin typeface="TIM Sans" panose="02020503040602060503" pitchFamily="18" charset="0"/>
                <a:cs typeface="Segoe UI" pitchFamily="34" charset="0"/>
              </a:rPr>
              <a:t> di quanto definito nella delibera 103/21/CIR </a:t>
            </a:r>
          </a:p>
          <a:p>
            <a:pPr marL="285750" indent="-285750" algn="just">
              <a:buFont typeface="Arial" panose="020B0604020202020204" pitchFamily="34" charset="0"/>
              <a:buChar char="•"/>
            </a:pPr>
            <a:r>
              <a:rPr lang="it-IT" sz="1400" dirty="0">
                <a:latin typeface="TIM Sans" panose="02020503040602060503" pitchFamily="18" charset="0"/>
                <a:cs typeface="Segoe UI" pitchFamily="34" charset="0"/>
              </a:rPr>
              <a:t> di quanto concordato nell’ambito dei lavori del Tavolo Tecnico tra Operatori.</a:t>
            </a:r>
          </a:p>
          <a:p>
            <a:pPr marL="285750" indent="-285750" algn="just">
              <a:buFont typeface="Arial" panose="020B0604020202020204" pitchFamily="34" charset="0"/>
              <a:buChar char="•"/>
            </a:pPr>
            <a:endParaRPr lang="it-IT" sz="1400" dirty="0">
              <a:latin typeface="TIM Sans" panose="02020503040602060503" pitchFamily="18" charset="0"/>
              <a:cs typeface="Segoe UI" pitchFamily="34" charset="0"/>
            </a:endParaRPr>
          </a:p>
          <a:p>
            <a:pPr algn="just"/>
            <a:r>
              <a:rPr lang="it-IT" sz="1400" dirty="0">
                <a:latin typeface="TIM Sans" panose="02020503040602060503" pitchFamily="18" charset="0"/>
                <a:cs typeface="Segoe UI" pitchFamily="34" charset="0"/>
              </a:rPr>
              <a:t>Il Tavolo Tecnico ha l’obiettivo di analizzare e definire nel dettaglio</a:t>
            </a:r>
            <a:r>
              <a:rPr lang="it-IT" sz="1400" i="1" dirty="0">
                <a:latin typeface="TIM Sans" panose="02020503040602060503" pitchFamily="18" charset="0"/>
                <a:cs typeface="Segoe UI" pitchFamily="34" charset="0"/>
              </a:rPr>
              <a:t> </a:t>
            </a:r>
            <a:r>
              <a:rPr lang="it-IT" sz="1400" dirty="0">
                <a:latin typeface="TIM Sans" panose="02020503040602060503" pitchFamily="18" charset="0"/>
                <a:cs typeface="Segoe UI" pitchFamily="34" charset="0"/>
              </a:rPr>
              <a:t>« </a:t>
            </a:r>
            <a:r>
              <a:rPr lang="it-IT" sz="1400" i="1" dirty="0">
                <a:latin typeface="TIM Sans" panose="02020503040602060503" pitchFamily="18" charset="0"/>
                <a:cs typeface="Segoe UI" pitchFamily="34" charset="0"/>
              </a:rPr>
              <a:t>la procedura apportando, ..omissis, purché all’interno dei vincoli generali fissati dalla delibera, integrazioni tese alla massima efficienza e sicurezza dei processi</a:t>
            </a:r>
            <a:r>
              <a:rPr lang="it-IT" sz="1400" dirty="0">
                <a:latin typeface="TIM Sans" panose="02020503040602060503" pitchFamily="18" charset="0"/>
                <a:cs typeface="Segoe UI" pitchFamily="34" charset="0"/>
              </a:rPr>
              <a:t>.» (V6 Del. 103/21/CIR).</a:t>
            </a:r>
          </a:p>
          <a:p>
            <a:pPr algn="just"/>
            <a:endParaRPr lang="it-IT" sz="1400" strike="sngStrike" dirty="0">
              <a:latin typeface="TIM Sans" panose="02020503040602060503" pitchFamily="18" charset="0"/>
              <a:cs typeface="Segoe UI" pitchFamily="34" charset="0"/>
            </a:endParaRPr>
          </a:p>
          <a:p>
            <a:pPr algn="just"/>
            <a:r>
              <a:rPr lang="it-IT" sz="1400" dirty="0">
                <a:latin typeface="TIM Sans" panose="02020503040602060503" pitchFamily="18" charset="0"/>
                <a:cs typeface="Segoe UI" pitchFamily="34" charset="0"/>
              </a:rPr>
              <a:t>Di seguito si riporta il processo come riportato in delibera con le integrazioni/modifiche discusse durante i lavori del Tavolo Tecnico.</a:t>
            </a:r>
          </a:p>
          <a:p>
            <a:pPr algn="just"/>
            <a:endParaRPr lang="it-IT" sz="1400" dirty="0">
              <a:latin typeface="TIM Sans" panose="02020503040602060503" pitchFamily="18" charset="0"/>
              <a:cs typeface="Segoe UI" pitchFamily="34" charset="0"/>
            </a:endParaRPr>
          </a:p>
        </p:txBody>
      </p:sp>
      <p:sp>
        <p:nvSpPr>
          <p:cNvPr id="8" name="Title 1">
            <a:extLst>
              <a:ext uri="{FF2B5EF4-FFF2-40B4-BE49-F238E27FC236}">
                <a16:creationId xmlns:a16="http://schemas.microsoft.com/office/drawing/2014/main" id="{AAE3B94D-BD37-4FAA-B6FB-26F6B81582B1}"/>
              </a:ext>
            </a:extLst>
          </p:cNvPr>
          <p:cNvSpPr txBox="1">
            <a:spLocks/>
          </p:cNvSpPr>
          <p:nvPr/>
        </p:nvSpPr>
        <p:spPr bwMode="auto">
          <a:xfrm>
            <a:off x="383876" y="148054"/>
            <a:ext cx="8413615" cy="28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kumimoji="0" lang="en-US" sz="2200" b="1" i="0" u="none" strike="noStrike" kern="1200" cap="none" spc="0" normalizeH="0" baseline="0" noProof="0" dirty="0" err="1">
                <a:ln>
                  <a:noFill/>
                </a:ln>
                <a:solidFill>
                  <a:srgbClr val="EB0028"/>
                </a:solidFill>
                <a:effectLst/>
                <a:uLnTx/>
                <a:uFillTx/>
                <a:latin typeface="TIM Sans" panose="00000500000000000000" pitchFamily="2" charset="0"/>
                <a:ea typeface="ＭＳ Ｐゴシック"/>
                <a:cs typeface="Arial"/>
              </a:rPr>
              <a:t>Premessa</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Tree>
    <p:extLst>
      <p:ext uri="{BB962C8B-B14F-4D97-AF65-F5344CB8AC3E}">
        <p14:creationId xmlns:p14="http://schemas.microsoft.com/office/powerpoint/2010/main" val="186046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Procedura </a:t>
            </a:r>
            <a:r>
              <a:rPr lang="it-IT" dirty="0">
                <a:solidFill>
                  <a:srgbClr val="EB0028"/>
                </a:solidFill>
              </a:rPr>
              <a:t>di portabilità pura per numerazioni non geografiche</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476737" y="576072"/>
            <a:ext cx="11081293" cy="4801314"/>
          </a:xfrm>
          <a:prstGeom prst="rect">
            <a:avLst/>
          </a:prstGeom>
          <a:noFill/>
        </p:spPr>
        <p:txBody>
          <a:bodyPr wrap="square" rtlCol="0">
            <a:spAutoFit/>
          </a:bodyPr>
          <a:lstStyle/>
          <a:p>
            <a:r>
              <a:rPr lang="it-IT" sz="1600" b="1" dirty="0">
                <a:solidFill>
                  <a:srgbClr val="000000"/>
                </a:solidFill>
                <a:latin typeface="TIM Sans" panose="02020503040602060503" pitchFamily="18" charset="0"/>
              </a:rPr>
              <a:t>Articolo 3 (Procedura di portabilità pura per numerazioni non geografiche)</a:t>
            </a:r>
          </a:p>
          <a:p>
            <a:endParaRPr lang="it-IT" sz="1600" b="1" dirty="0">
              <a:solidFill>
                <a:srgbClr val="000000"/>
              </a:solidFill>
              <a:latin typeface="TIM Sans" panose="02020503040602060503" pitchFamily="18" charset="0"/>
            </a:endParaRPr>
          </a:p>
          <a:p>
            <a:pPr algn="just"/>
            <a:r>
              <a:rPr lang="it-IT" sz="1600" i="1" dirty="0">
                <a:latin typeface="TIM Sans" panose="02020503040602060503" pitchFamily="18" charset="0"/>
                <a:cs typeface="Segoe UI" pitchFamily="34" charset="0"/>
              </a:rPr>
              <a:t>«Gli operatori autorizzati alla fornitura di reti e servizi di comunicazioni elettroniche applicano la seguente procedura di portabilità dei numeri non geografici: </a:t>
            </a:r>
          </a:p>
          <a:p>
            <a:pPr algn="just"/>
            <a:endParaRPr lang="it-IT" sz="1600" i="1" dirty="0">
              <a:latin typeface="TIM Sans" panose="02020503040602060503" pitchFamily="18" charset="0"/>
              <a:cs typeface="Segoe UI" pitchFamily="34" charset="0"/>
            </a:endParaRPr>
          </a:p>
          <a:p>
            <a:pPr marL="342900" indent="-342900" algn="just">
              <a:buFont typeface="+mj-lt"/>
              <a:buAutoNum type="alphaLcParenR"/>
            </a:pPr>
            <a:r>
              <a:rPr lang="it-IT" sz="1600" i="1" dirty="0">
                <a:latin typeface="TIM Sans" panose="02020503040602060503" pitchFamily="18" charset="0"/>
                <a:cs typeface="Segoe UI" pitchFamily="34" charset="0"/>
              </a:rPr>
              <a:t>Invio da parte del </a:t>
            </a:r>
            <a:r>
              <a:rPr lang="it-IT" sz="1600" i="1" dirty="0" err="1">
                <a:latin typeface="TIM Sans" panose="02020503040602060503" pitchFamily="18" charset="0"/>
                <a:cs typeface="Segoe UI" pitchFamily="34" charset="0"/>
              </a:rPr>
              <a:t>recipient</a:t>
            </a:r>
            <a:r>
              <a:rPr lang="it-IT" sz="1600" i="1" dirty="0">
                <a:latin typeface="TIM Sans" panose="02020503040602060503" pitchFamily="18" charset="0"/>
                <a:cs typeface="Segoe UI" pitchFamily="34" charset="0"/>
              </a:rPr>
              <a:t> all’operatore presso cui la NNG è attestata (</a:t>
            </a:r>
            <a:r>
              <a:rPr lang="it-IT" sz="1600" i="1" dirty="0" err="1">
                <a:latin typeface="TIM Sans" panose="02020503040602060503" pitchFamily="18" charset="0"/>
                <a:cs typeface="Segoe UI" pitchFamily="34" charset="0"/>
              </a:rPr>
              <a:t>donating</a:t>
            </a:r>
            <a:r>
              <a:rPr lang="it-IT" sz="1600" i="1" dirty="0">
                <a:latin typeface="TIM Sans" panose="02020503040602060503" pitchFamily="18" charset="0"/>
                <a:cs typeface="Segoe UI" pitchFamily="34" charset="0"/>
              </a:rPr>
              <a:t>) della richiesta di NP (t</a:t>
            </a:r>
            <a:r>
              <a:rPr lang="it-IT" sz="1600" i="1" baseline="-25000" dirty="0">
                <a:latin typeface="TIM Sans" panose="02020503040602060503" pitchFamily="18" charset="0"/>
                <a:cs typeface="Segoe UI" pitchFamily="34" charset="0"/>
              </a:rPr>
              <a:t>0</a:t>
            </a:r>
            <a:r>
              <a:rPr lang="it-IT" sz="1600" i="1" dirty="0">
                <a:latin typeface="TIM Sans" panose="02020503040602060503" pitchFamily="18" charset="0"/>
                <a:cs typeface="Segoe UI" pitchFamily="34" charset="0"/>
              </a:rPr>
              <a:t>); </a:t>
            </a:r>
          </a:p>
          <a:p>
            <a:pPr marL="342900" indent="-342900" algn="just">
              <a:buFont typeface="+mj-lt"/>
              <a:buAutoNum type="alphaLcParenR"/>
            </a:pPr>
            <a:r>
              <a:rPr lang="it-IT" sz="1600" i="1" dirty="0">
                <a:latin typeface="TIM Sans" panose="02020503040602060503" pitchFamily="18" charset="0"/>
                <a:cs typeface="Segoe UI" pitchFamily="34" charset="0"/>
              </a:rPr>
              <a:t>Invio dell’esito delle verifiche formali e tecniche dell’operatore </a:t>
            </a:r>
            <a:r>
              <a:rPr lang="it-IT" sz="1600" i="1" dirty="0" err="1">
                <a:latin typeface="TIM Sans" panose="02020503040602060503" pitchFamily="18" charset="0"/>
                <a:cs typeface="Segoe UI" pitchFamily="34" charset="0"/>
              </a:rPr>
              <a:t>donating</a:t>
            </a:r>
            <a:r>
              <a:rPr lang="it-IT" sz="1600" i="1" dirty="0">
                <a:latin typeface="TIM Sans" panose="02020503040602060503" pitchFamily="18" charset="0"/>
                <a:cs typeface="Segoe UI" pitchFamily="34" charset="0"/>
              </a:rPr>
              <a:t> all’operatore </a:t>
            </a:r>
            <a:r>
              <a:rPr lang="it-IT" sz="1600" i="1" dirty="0" err="1">
                <a:latin typeface="TIM Sans" panose="02020503040602060503" pitchFamily="18" charset="0"/>
                <a:cs typeface="Segoe UI" pitchFamily="34" charset="0"/>
              </a:rPr>
              <a:t>recipient</a:t>
            </a:r>
            <a:r>
              <a:rPr lang="it-IT" sz="1600" i="1" dirty="0">
                <a:latin typeface="TIM Sans" panose="02020503040602060503" pitchFamily="18" charset="0"/>
                <a:cs typeface="Segoe UI" pitchFamily="34" charset="0"/>
              </a:rPr>
              <a:t> (t</a:t>
            </a:r>
            <a:r>
              <a:rPr lang="it-IT" sz="1600" i="1" baseline="-25000" dirty="0">
                <a:latin typeface="TIM Sans" panose="02020503040602060503" pitchFamily="18" charset="0"/>
                <a:cs typeface="Segoe UI" pitchFamily="34" charset="0"/>
              </a:rPr>
              <a:t>0</a:t>
            </a:r>
            <a:r>
              <a:rPr lang="it-IT" sz="1600" i="1" dirty="0">
                <a:latin typeface="TIM Sans" panose="02020503040602060503" pitchFamily="18" charset="0"/>
                <a:cs typeface="Segoe UI" pitchFamily="34" charset="0"/>
              </a:rPr>
              <a:t>+1); </a:t>
            </a:r>
          </a:p>
          <a:p>
            <a:pPr marL="342900" indent="-342900" algn="just">
              <a:buFont typeface="+mj-lt"/>
              <a:buAutoNum type="alphaLcParenR"/>
            </a:pPr>
            <a:r>
              <a:rPr lang="it-IT" sz="1600" i="1" dirty="0">
                <a:latin typeface="TIM Sans" panose="02020503040602060503" pitchFamily="18" charset="0"/>
                <a:cs typeface="Segoe UI" pitchFamily="34" charset="0"/>
              </a:rPr>
              <a:t>Provisioning tecnico a DAC da parte del </a:t>
            </a:r>
            <a:r>
              <a:rPr lang="it-IT" sz="1600" i="1" dirty="0" err="1">
                <a:latin typeface="TIM Sans" panose="02020503040602060503" pitchFamily="18" charset="0"/>
                <a:cs typeface="Segoe UI" pitchFamily="34" charset="0"/>
              </a:rPr>
              <a:t>donating</a:t>
            </a:r>
            <a:r>
              <a:rPr lang="it-IT" sz="1600" i="1" dirty="0">
                <a:latin typeface="TIM Sans" panose="02020503040602060503" pitchFamily="18" charset="0"/>
                <a:cs typeface="Segoe UI" pitchFamily="34" charset="0"/>
              </a:rPr>
              <a:t> e notifica di espletamento all’operatore </a:t>
            </a:r>
            <a:r>
              <a:rPr lang="it-IT" sz="1600" i="1" dirty="0" err="1">
                <a:latin typeface="TIM Sans" panose="02020503040602060503" pitchFamily="18" charset="0"/>
                <a:cs typeface="Segoe UI" pitchFamily="34" charset="0"/>
              </a:rPr>
              <a:t>recipient</a:t>
            </a:r>
            <a:r>
              <a:rPr lang="it-IT" sz="1600" i="1" dirty="0">
                <a:latin typeface="TIM Sans" panose="02020503040602060503" pitchFamily="18" charset="0"/>
                <a:cs typeface="Segoe UI" pitchFamily="34" charset="0"/>
              </a:rPr>
              <a:t> (t</a:t>
            </a:r>
            <a:r>
              <a:rPr lang="it-IT" sz="1600" i="1" baseline="-25000" dirty="0">
                <a:latin typeface="TIM Sans" panose="02020503040602060503" pitchFamily="18" charset="0"/>
                <a:cs typeface="Segoe UI" pitchFamily="34" charset="0"/>
              </a:rPr>
              <a:t>0</a:t>
            </a:r>
            <a:r>
              <a:rPr lang="it-IT" sz="1600" i="1" dirty="0">
                <a:latin typeface="TIM Sans" panose="02020503040602060503" pitchFamily="18" charset="0"/>
                <a:cs typeface="Segoe UI" pitchFamily="34" charset="0"/>
              </a:rPr>
              <a:t>+9). </a:t>
            </a:r>
          </a:p>
          <a:p>
            <a:pPr marL="342900" indent="-342900" algn="just">
              <a:buFont typeface="+mj-lt"/>
              <a:buAutoNum type="alphaLcParenR"/>
            </a:pPr>
            <a:r>
              <a:rPr lang="it-IT" sz="1600" i="1" dirty="0">
                <a:latin typeface="TIM Sans" panose="02020503040602060503" pitchFamily="18" charset="0"/>
                <a:cs typeface="Segoe UI" pitchFamily="34" charset="0"/>
              </a:rPr>
              <a:t>Notifica da parte dell’operatore recipient agli operatori di origine dell’avvenuta NP (entro t</a:t>
            </a:r>
            <a:r>
              <a:rPr lang="it-IT" sz="1600" i="1" baseline="-25000" dirty="0">
                <a:latin typeface="TIM Sans" panose="02020503040602060503" pitchFamily="18" charset="0"/>
                <a:cs typeface="Segoe UI" pitchFamily="34" charset="0"/>
              </a:rPr>
              <a:t>0</a:t>
            </a:r>
            <a:r>
              <a:rPr lang="it-IT" sz="1600" i="1" dirty="0">
                <a:latin typeface="TIM Sans" panose="02020503040602060503" pitchFamily="18" charset="0"/>
                <a:cs typeface="Segoe UI" pitchFamily="34" charset="0"/>
              </a:rPr>
              <a:t>+10). </a:t>
            </a:r>
          </a:p>
          <a:p>
            <a:pPr algn="just"/>
            <a:endParaRPr lang="it-IT" dirty="0"/>
          </a:p>
          <a:p>
            <a:pPr algn="just"/>
            <a:r>
              <a:rPr lang="it-IT" sz="1600" dirty="0">
                <a:latin typeface="TIM Sans" panose="02020503040602060503" pitchFamily="18" charset="0"/>
                <a:cs typeface="Segoe UI" pitchFamily="34" charset="0"/>
              </a:rPr>
              <a:t>L’autorità inoltre ha stabilito quanto segue (V19):</a:t>
            </a:r>
          </a:p>
          <a:p>
            <a:pPr marL="285750" indent="-285750" algn="just">
              <a:buFont typeface="Arial" panose="020B0604020202020204" pitchFamily="34" charset="0"/>
              <a:buChar char="•"/>
            </a:pPr>
            <a:r>
              <a:rPr lang="it-IT" sz="1600" i="1" dirty="0">
                <a:latin typeface="TIM Sans" panose="02020503040602060503" pitchFamily="18" charset="0"/>
                <a:cs typeface="Segoe UI" pitchFamily="34" charset="0"/>
              </a:rPr>
              <a:t>«</a:t>
            </a:r>
            <a:r>
              <a:rPr lang="it-IT" sz="1600" b="1" i="1" dirty="0">
                <a:latin typeface="TIM Sans" panose="02020503040602060503" pitchFamily="18" charset="0"/>
                <a:cs typeface="Segoe UI" pitchFamily="34" charset="0"/>
              </a:rPr>
              <a:t>Il processo dovrà essere implementato in modo automatizzato mediante mimiche e protocolli mutuati da quanto realizzato per la NP geografica</a:t>
            </a:r>
            <a:r>
              <a:rPr lang="it-IT" sz="1600" i="1" dirty="0">
                <a:latin typeface="TIM Sans" panose="02020503040602060503" pitchFamily="18" charset="0"/>
                <a:cs typeface="Segoe UI" pitchFamily="34" charset="0"/>
              </a:rPr>
              <a:t>. </a:t>
            </a:r>
          </a:p>
          <a:p>
            <a:pPr marL="285750" indent="-285750" algn="just">
              <a:buFont typeface="Arial" panose="020B0604020202020204" pitchFamily="34" charset="0"/>
              <a:buChar char="•"/>
            </a:pPr>
            <a:r>
              <a:rPr lang="it-IT" sz="1600" i="1" dirty="0">
                <a:latin typeface="TIM Sans" panose="02020503040602060503" pitchFamily="18" charset="0"/>
                <a:cs typeface="Segoe UI" pitchFamily="34" charset="0"/>
              </a:rPr>
              <a:t>Si ritiene, come chiaro dalle tempistiche sopra indicate, </a:t>
            </a:r>
            <a:r>
              <a:rPr lang="it-IT" sz="1600" b="1" i="1" dirty="0">
                <a:latin typeface="TIM Sans" panose="02020503040602060503" pitchFamily="18" charset="0"/>
                <a:cs typeface="Segoe UI" pitchFamily="34" charset="0"/>
              </a:rPr>
              <a:t>ragionevole utilizzare tempistiche analoghe a quelle dei casi complessi </a:t>
            </a:r>
            <a:r>
              <a:rPr lang="it-IT" sz="1600" i="1" dirty="0">
                <a:latin typeface="TIM Sans" panose="02020503040602060503" pitchFamily="18" charset="0"/>
                <a:cs typeface="Segoe UI" pitchFamily="34" charset="0"/>
              </a:rPr>
              <a:t>quali quelle approvate in questo provvedimento. </a:t>
            </a:r>
          </a:p>
          <a:p>
            <a:pPr marL="285750" indent="-285750" algn="just">
              <a:buFont typeface="Arial" panose="020B0604020202020204" pitchFamily="34" charset="0"/>
              <a:buChar char="•"/>
            </a:pPr>
            <a:r>
              <a:rPr lang="it-IT" sz="1600" i="1" u="sng" dirty="0">
                <a:latin typeface="TIM Sans" panose="02020503040602060503" pitchFamily="18" charset="0"/>
                <a:cs typeface="Segoe UI" pitchFamily="34" charset="0"/>
              </a:rPr>
              <a:t>Nelle more della creazione di un DB unico</a:t>
            </a:r>
            <a:r>
              <a:rPr lang="it-IT" sz="1600" i="1" dirty="0">
                <a:latin typeface="TIM Sans" panose="02020503040602060503" pitchFamily="18" charset="0"/>
                <a:cs typeface="Segoe UI" pitchFamily="34" charset="0"/>
              </a:rPr>
              <a:t> </a:t>
            </a:r>
            <a:r>
              <a:rPr lang="it-IT" sz="1600" b="1" i="1" dirty="0">
                <a:latin typeface="TIM Sans" panose="02020503040602060503" pitchFamily="18" charset="0"/>
                <a:cs typeface="Segoe UI" pitchFamily="34" charset="0"/>
              </a:rPr>
              <a:t>si conferma un meccanismo di notifica</a:t>
            </a:r>
            <a:r>
              <a:rPr lang="it-IT" sz="1600" i="1" dirty="0">
                <a:latin typeface="TIM Sans" panose="02020503040602060503" pitchFamily="18" charset="0"/>
                <a:cs typeface="Segoe UI" pitchFamily="34" charset="0"/>
              </a:rPr>
              <a:t>, via tracciato record, </a:t>
            </a:r>
            <a:r>
              <a:rPr lang="it-IT" sz="1600" b="1" i="1" dirty="0">
                <a:latin typeface="TIM Sans" panose="02020503040602060503" pitchFamily="18" charset="0"/>
                <a:cs typeface="Segoe UI" pitchFamily="34" charset="0"/>
              </a:rPr>
              <a:t>verso tutti gli operatori di rete fissa e mobile</a:t>
            </a:r>
            <a:r>
              <a:rPr lang="it-IT" sz="1600" i="1" dirty="0">
                <a:latin typeface="TIM Sans" panose="02020503040602060503" pitchFamily="18" charset="0"/>
                <a:cs typeface="Segoe UI" pitchFamily="34" charset="0"/>
              </a:rPr>
              <a:t>, analogamente a quanto svolto ad oggi in modalità manuale. I dettagli di implementazione della procedura di cui sopra sono definiti nell’ambito di uno specifico tavolo tecnico, purché nel rispetto dei vincoli della procedura di cui al presente provvedimento.»</a:t>
            </a:r>
            <a:endParaRPr lang="it-IT" sz="1600" dirty="0">
              <a:highlight>
                <a:srgbClr val="FFFF00"/>
              </a:highlight>
              <a:latin typeface="TIM Sans" panose="02020503040602060503" pitchFamily="18" charset="0"/>
              <a:cs typeface="Segoe UI" pitchFamily="34" charset="0"/>
            </a:endParaRPr>
          </a:p>
        </p:txBody>
      </p:sp>
    </p:spTree>
    <p:extLst>
      <p:ext uri="{BB962C8B-B14F-4D97-AF65-F5344CB8AC3E}">
        <p14:creationId xmlns:p14="http://schemas.microsoft.com/office/powerpoint/2010/main" val="751532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Assunzioni (1/2) </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83876" y="576072"/>
            <a:ext cx="11160388" cy="5647700"/>
          </a:xfrm>
          <a:prstGeom prst="rect">
            <a:avLst/>
          </a:prstGeom>
          <a:noFill/>
        </p:spPr>
        <p:txBody>
          <a:bodyPr wrap="square" rtlCol="0">
            <a:spAutoFit/>
          </a:bodyPr>
          <a:lstStyle/>
          <a:p>
            <a:pPr marL="177800" indent="-177800" algn="just">
              <a:buFont typeface="+mj-lt"/>
              <a:buAutoNum type="arabicPeriod"/>
            </a:pPr>
            <a:r>
              <a:rPr lang="it-IT" sz="1400" dirty="0">
                <a:cs typeface="Segoe UI" pitchFamily="34" charset="0"/>
              </a:rPr>
              <a:t>Il processo di NP delle NNG si applica per qualsiasi Donating/Recipient.</a:t>
            </a:r>
          </a:p>
          <a:p>
            <a:pPr marL="177800" indent="-177800" algn="just">
              <a:spcBef>
                <a:spcPts val="600"/>
              </a:spcBef>
              <a:buFont typeface="+mj-lt"/>
              <a:buAutoNum type="arabicPeriod"/>
            </a:pPr>
            <a:r>
              <a:rPr lang="it-IT" sz="1400" dirty="0">
                <a:cs typeface="Segoe UI" pitchFamily="34" charset="0"/>
              </a:rPr>
              <a:t>Il processo di NP delle NNG viene effettuato tutti i giorni lavorativi.</a:t>
            </a:r>
          </a:p>
          <a:p>
            <a:pPr marL="177800" indent="-177800" algn="just">
              <a:spcBef>
                <a:spcPts val="600"/>
              </a:spcBef>
              <a:buFont typeface="+mj-lt"/>
              <a:buAutoNum type="arabicPeriod"/>
            </a:pPr>
            <a:r>
              <a:rPr lang="it-IT" sz="1400" i="0" kern="1200" dirty="0">
                <a:ea typeface="+mn-ea"/>
                <a:cs typeface="Segoe UI" pitchFamily="34" charset="0"/>
                <a:sym typeface="Wingdings" panose="05000000000000000000" pitchFamily="2" charset="2"/>
              </a:rPr>
              <a:t>Il Recipient invia la </a:t>
            </a:r>
            <a:r>
              <a:rPr lang="it-IT" sz="1400" i="0" kern="1200" dirty="0" err="1">
                <a:ea typeface="+mn-ea"/>
                <a:cs typeface="Segoe UI" pitchFamily="34" charset="0"/>
                <a:sym typeface="Wingdings" panose="05000000000000000000" pitchFamily="2" charset="2"/>
              </a:rPr>
              <a:t>pre</a:t>
            </a:r>
            <a:r>
              <a:rPr lang="it-IT" sz="1400" i="0" kern="1200" dirty="0">
                <a:ea typeface="+mn-ea"/>
                <a:cs typeface="Segoe UI" pitchFamily="34" charset="0"/>
                <a:sym typeface="Wingdings" panose="05000000000000000000" pitchFamily="2" charset="2"/>
              </a:rPr>
              <a:t>-notifica agli Operatori di rete fissa e mobile. Si usano le liste contatti esistenti degli Operatori di NP fissa e di MNP mobile. Ogni Recipient ha la responsabilità di individuare i corretti riferimenti degli Operatori a cui inviare la </a:t>
            </a:r>
            <a:r>
              <a:rPr lang="it-IT" sz="1400" i="0" kern="1200" dirty="0" err="1">
                <a:ea typeface="+mn-ea"/>
                <a:cs typeface="Segoe UI" pitchFamily="34" charset="0"/>
                <a:sym typeface="Wingdings" panose="05000000000000000000" pitchFamily="2" charset="2"/>
              </a:rPr>
              <a:t>prenotifica</a:t>
            </a:r>
            <a:r>
              <a:rPr lang="it-IT" sz="1400" i="0" kern="1200" dirty="0">
                <a:ea typeface="+mn-ea"/>
                <a:cs typeface="Segoe UI" pitchFamily="34" charset="0"/>
                <a:sym typeface="Wingdings" panose="05000000000000000000" pitchFamily="2" charset="2"/>
              </a:rPr>
              <a:t>.</a:t>
            </a:r>
            <a:endParaRPr lang="it-IT" sz="1400" dirty="0">
              <a:cs typeface="Segoe UI" pitchFamily="34" charset="0"/>
              <a:sym typeface="Wingdings" panose="05000000000000000000" pitchFamily="2" charset="2"/>
            </a:endParaRPr>
          </a:p>
          <a:p>
            <a:pPr marL="177800" indent="-177800" algn="just">
              <a:spcBef>
                <a:spcPts val="600"/>
              </a:spcBef>
              <a:buFont typeface="+mj-lt"/>
              <a:buAutoNum type="arabicPeriod"/>
            </a:pPr>
            <a:r>
              <a:rPr lang="it-IT" sz="1400" i="0" kern="1200" dirty="0">
                <a:ea typeface="+mn-ea"/>
                <a:cs typeface="+mn-cs"/>
              </a:rPr>
              <a:t>Non sono oggetto di </a:t>
            </a:r>
            <a:r>
              <a:rPr lang="it-IT" sz="1400" dirty="0"/>
              <a:t>NP delle NNG</a:t>
            </a:r>
            <a:r>
              <a:rPr lang="it-IT" sz="1400" i="0" kern="1200" dirty="0">
                <a:ea typeface="+mn-ea"/>
                <a:cs typeface="+mn-cs"/>
              </a:rPr>
              <a:t>:</a:t>
            </a:r>
          </a:p>
          <a:p>
            <a:pPr marL="800100" lvl="1" indent="-342900" algn="just">
              <a:buFont typeface="+mj-lt"/>
              <a:buAutoNum type="alphaLcParenR"/>
            </a:pPr>
            <a:r>
              <a:rPr lang="it-IT" sz="1400" i="0" kern="1200" dirty="0">
                <a:ea typeface="+mn-ea"/>
                <a:cs typeface="+mn-cs"/>
              </a:rPr>
              <a:t>le numerazioni nomadiche in decade 5</a:t>
            </a:r>
            <a:r>
              <a:rPr lang="it-IT" sz="1400" dirty="0"/>
              <a:t>. Tali numerazioni </a:t>
            </a:r>
            <a:r>
              <a:rPr lang="it-IT" sz="1400" i="0" kern="1200" dirty="0">
                <a:ea typeface="+mn-ea"/>
                <a:cs typeface="+mn-cs"/>
              </a:rPr>
              <a:t>rientrano nella NP geografica.</a:t>
            </a:r>
          </a:p>
          <a:p>
            <a:pPr marL="800100" lvl="1" indent="-342900" algn="just">
              <a:buFont typeface="+mj-lt"/>
              <a:buAutoNum type="alphaLcParenR"/>
            </a:pPr>
            <a:r>
              <a:rPr lang="it-IT" sz="1400" dirty="0"/>
              <a:t> </a:t>
            </a:r>
            <a:r>
              <a:rPr lang="it-IT" sz="1400" i="0" kern="1200" dirty="0">
                <a:ea typeface="+mn-ea"/>
                <a:cs typeface="+mn-cs"/>
              </a:rPr>
              <a:t>il numero 00800 in quanto non del PNN, ma assegnato </a:t>
            </a:r>
            <a:r>
              <a:rPr lang="it-IT" sz="1400" dirty="0"/>
              <a:t>dall’ITU</a:t>
            </a:r>
          </a:p>
          <a:p>
            <a:pPr marL="800100" lvl="1" indent="-342900" algn="just">
              <a:buFont typeface="+mj-lt"/>
              <a:buAutoNum type="alphaLcParenR"/>
            </a:pPr>
            <a:r>
              <a:rPr lang="it-IT" sz="1400" dirty="0"/>
              <a:t> le numerazioni per servizi di informazioni abbonati 12xy </a:t>
            </a:r>
          </a:p>
          <a:p>
            <a:pPr marL="800100" lvl="1" indent="-342900" algn="just">
              <a:buFont typeface="+mj-lt"/>
              <a:buAutoNum type="alphaLcParenR"/>
            </a:pPr>
            <a:r>
              <a:rPr lang="it-IT" sz="1400" dirty="0"/>
              <a:t> i numeri per servizi di emergenza e i numeri di pubblica utilità e i servizi armonizzati europei  a valenza sociale (es 116)</a:t>
            </a:r>
          </a:p>
          <a:p>
            <a:pPr marL="800100" lvl="1" indent="-342900" algn="just">
              <a:buFont typeface="+mj-lt"/>
              <a:buAutoNum type="alphaLcParenR"/>
            </a:pPr>
            <a:r>
              <a:rPr lang="it-IT" sz="1400" i="0" kern="1200" dirty="0">
                <a:ea typeface="+mn-ea"/>
                <a:cs typeface="+mn-cs"/>
              </a:rPr>
              <a:t>I servizi di messagistica SMS con numerazione 43 </a:t>
            </a:r>
          </a:p>
          <a:p>
            <a:pPr marL="800100" lvl="1" indent="-342900" algn="just">
              <a:buFont typeface="+mj-lt"/>
              <a:buAutoNum type="alphaLcParenR"/>
            </a:pPr>
            <a:r>
              <a:rPr lang="it-IT" sz="1400" i="0" kern="1200" dirty="0">
                <a:ea typeface="+mn-ea"/>
                <a:cs typeface="+mn-cs"/>
              </a:rPr>
              <a:t>Le numerazioni a soprapprezzo 44, 47, 48 </a:t>
            </a:r>
          </a:p>
          <a:p>
            <a:pPr marL="800100" lvl="1" indent="-342900" algn="just">
              <a:buFont typeface="+mj-lt"/>
              <a:buAutoNum type="alphaLcParenR"/>
            </a:pPr>
            <a:r>
              <a:rPr lang="it-IT" sz="1400" i="0" kern="1200" dirty="0">
                <a:ea typeface="+mn-ea"/>
                <a:cs typeface="+mn-cs"/>
              </a:rPr>
              <a:t>le numerazioni </a:t>
            </a:r>
            <a:r>
              <a:rPr lang="it-IT" sz="1400" dirty="0"/>
              <a:t>4556X, 4557X</a:t>
            </a:r>
            <a:r>
              <a:rPr lang="it-IT" sz="1400" strike="sngStrike" dirty="0"/>
              <a:t> </a:t>
            </a:r>
            <a:r>
              <a:rPr lang="it-IT" sz="1400" i="0" kern="1200" dirty="0">
                <a:ea typeface="+mn-ea"/>
                <a:cs typeface="+mn-cs"/>
              </a:rPr>
              <a:t>nel caso in cui le donazioni ricorrenti siano effettuate tramite SMS</a:t>
            </a:r>
            <a:endParaRPr lang="it-IT" sz="1400" i="0" strike="sngStrike" kern="1200" dirty="0">
              <a:ea typeface="+mn-ea"/>
              <a:cs typeface="+mn-cs"/>
            </a:endParaRPr>
          </a:p>
          <a:p>
            <a:pPr marL="177800" indent="-177800" algn="just">
              <a:spcBef>
                <a:spcPts val="600"/>
              </a:spcBef>
              <a:buFont typeface="+mj-lt"/>
              <a:buAutoNum type="arabicPeriod"/>
            </a:pPr>
            <a:r>
              <a:rPr lang="it-IT" sz="1400" i="0" kern="1200" dirty="0">
                <a:ea typeface="+mn-ea"/>
                <a:cs typeface="+mn-cs"/>
              </a:rPr>
              <a:t>Le procedure oggetto del presente documento potranno essere utilizzate anche per le decadi oggi non assegnate, previa verifica da parte del tavolo tecnico dell’applicabilità delle stesse in base ai servizi che verranno di volta in volta definiti dal PNN (es. 89X e 84X)</a:t>
            </a:r>
          </a:p>
          <a:p>
            <a:pPr marL="177800" indent="-177800" algn="just">
              <a:spcBef>
                <a:spcPts val="600"/>
              </a:spcBef>
              <a:buFont typeface="+mj-lt"/>
              <a:buAutoNum type="arabicPeriod"/>
            </a:pPr>
            <a:r>
              <a:rPr lang="it-IT" sz="1400" dirty="0">
                <a:latin typeface="TIM Sans" panose="02020503040602060503" pitchFamily="18" charset="0"/>
                <a:sym typeface="Wingdings" panose="05000000000000000000" pitchFamily="2" charset="2"/>
              </a:rPr>
              <a:t>Si definisce</a:t>
            </a:r>
            <a:r>
              <a:rPr lang="it-IT" sz="1400" dirty="0">
                <a:latin typeface="TIM Sans" panose="02020503040602060503" pitchFamily="18" charset="0"/>
                <a:cs typeface="Segoe UI" pitchFamily="34" charset="0"/>
                <a:sym typeface="Wingdings" panose="05000000000000000000" pitchFamily="2" charset="2"/>
              </a:rPr>
              <a:t>:</a:t>
            </a:r>
          </a:p>
          <a:p>
            <a:pPr marL="635000" lvl="1" indent="-177800" algn="just">
              <a:buFont typeface="Arial" panose="020B0604020202020204" pitchFamily="34" charset="0"/>
              <a:buChar char="•"/>
            </a:pPr>
            <a:r>
              <a:rPr lang="it-IT" sz="1400" dirty="0">
                <a:latin typeface="TIM Sans" panose="02020503040602060503" pitchFamily="18" charset="0"/>
                <a:cs typeface="Segoe UI" pitchFamily="34" charset="0"/>
                <a:sym typeface="Wingdings" panose="05000000000000000000" pitchFamily="2" charset="2"/>
              </a:rPr>
              <a:t>Caso semplice: </a:t>
            </a:r>
          </a:p>
          <a:p>
            <a:pPr marL="1092200" lvl="2" indent="-177800" algn="just">
              <a:buFont typeface="Arial" panose="020B0604020202020204" pitchFamily="34" charset="0"/>
              <a:buChar char="•"/>
            </a:pPr>
            <a:r>
              <a:rPr lang="it-IT" sz="1400" dirty="0">
                <a:latin typeface="TIM Sans" panose="02020503040602060503" pitchFamily="18" charset="0"/>
                <a:cs typeface="Segoe UI" pitchFamily="34" charset="0"/>
                <a:sym typeface="Wingdings" panose="05000000000000000000" pitchFamily="2" charset="2"/>
              </a:rPr>
              <a:t>Tipo servizio 0: Addebito al chiamato (Numero verde nazionale): </a:t>
            </a:r>
            <a:r>
              <a:rPr lang="it-IT" sz="1400" dirty="0">
                <a:latin typeface="TIM Sans" panose="02020503040602060503" pitchFamily="18" charset="0"/>
                <a:cs typeface="Segoe UI" pitchFamily="34" charset="0"/>
              </a:rPr>
              <a:t>800, 803</a:t>
            </a:r>
          </a:p>
          <a:p>
            <a:pPr marL="1092200" lvl="2" indent="-177800" algn="just">
              <a:buFont typeface="Arial" panose="020B0604020202020204" pitchFamily="34" charset="0"/>
              <a:buChar char="•"/>
            </a:pPr>
            <a:r>
              <a:rPr lang="it-IT" sz="1400" dirty="0">
                <a:latin typeface="TIM Sans" panose="02020503040602060503" pitchFamily="18" charset="0"/>
                <a:cs typeface="Segoe UI" pitchFamily="34" charset="0"/>
                <a:sym typeface="Wingdings" panose="05000000000000000000" pitchFamily="2" charset="2"/>
              </a:rPr>
              <a:t>Tipo servizio 1:  Addebito ripartito: </a:t>
            </a:r>
            <a:r>
              <a:rPr lang="it-IT" sz="1400" dirty="0">
                <a:latin typeface="TIM Sans" panose="02020503040602060503" pitchFamily="18" charset="0"/>
                <a:cs typeface="Segoe UI" pitchFamily="34" charset="0"/>
              </a:rPr>
              <a:t>840, 841, 847, 848</a:t>
            </a:r>
            <a:endParaRPr lang="it-IT" sz="1400" dirty="0">
              <a:highlight>
                <a:srgbClr val="FFFF00"/>
              </a:highlight>
              <a:latin typeface="TIM Sans" panose="02020503040602060503" pitchFamily="18" charset="0"/>
              <a:cs typeface="Segoe UI" pitchFamily="34" charset="0"/>
              <a:sym typeface="Wingdings" panose="05000000000000000000" pitchFamily="2" charset="2"/>
            </a:endParaRPr>
          </a:p>
          <a:p>
            <a:pPr marL="635000" lvl="1" indent="-177800" algn="just">
              <a:buFont typeface="Arial" panose="020B0604020202020204" pitchFamily="34" charset="0"/>
              <a:buChar char="•"/>
            </a:pPr>
            <a:r>
              <a:rPr lang="it-IT" sz="1400" dirty="0">
                <a:latin typeface="TIM Sans" panose="02020503040602060503" pitchFamily="18" charset="0"/>
                <a:cs typeface="Segoe UI" pitchFamily="34" charset="0"/>
                <a:sym typeface="Wingdings" panose="05000000000000000000" pitchFamily="2" charset="2"/>
              </a:rPr>
              <a:t>Caso complesso:</a:t>
            </a:r>
          </a:p>
          <a:p>
            <a:pPr marL="1092200" lvl="2" indent="-177800" algn="just">
              <a:buFont typeface="Arial" panose="020B0604020202020204" pitchFamily="34" charset="0"/>
              <a:buChar char="•"/>
            </a:pPr>
            <a:r>
              <a:rPr lang="it-IT" sz="1400" dirty="0">
                <a:latin typeface="TIM Sans" panose="02020503040602060503" pitchFamily="18" charset="0"/>
                <a:cs typeface="Segoe UI" pitchFamily="34" charset="0"/>
              </a:rPr>
              <a:t>Tipo servizio 2:  </a:t>
            </a:r>
            <a:r>
              <a:rPr lang="it-IT" sz="1400" dirty="0">
                <a:latin typeface="TIM Sans" panose="02020503040602060503" pitchFamily="18" charset="0"/>
                <a:cs typeface="Segoe UI" pitchFamily="34" charset="0"/>
                <a:sym typeface="Wingdings" panose="05000000000000000000" pitchFamily="2" charset="2"/>
              </a:rPr>
              <a:t>Addebito al chiamante:</a:t>
            </a:r>
          </a:p>
          <a:p>
            <a:pPr marL="2449513" lvl="5" indent="-163513" algn="just">
              <a:buFont typeface="Arial" panose="020B0604020202020204" pitchFamily="34" charset="0"/>
              <a:buChar char="•"/>
            </a:pPr>
            <a:r>
              <a:rPr lang="it-IT" sz="1400" dirty="0">
                <a:latin typeface="TIM Sans" panose="02020503040602060503" pitchFamily="18" charset="0"/>
                <a:cs typeface="Segoe UI" pitchFamily="34" charset="0"/>
              </a:rPr>
              <a:t>numero unico e personale 199, 178</a:t>
            </a:r>
          </a:p>
          <a:p>
            <a:pPr marL="2463800" lvl="5" indent="-177800" algn="just">
              <a:buFont typeface="Arial" panose="020B0604020202020204" pitchFamily="34" charset="0"/>
              <a:buChar char="•"/>
            </a:pPr>
            <a:r>
              <a:rPr lang="it-IT" sz="1400" dirty="0">
                <a:latin typeface="TIM Sans" panose="02020503040602060503" pitchFamily="18" charset="0"/>
                <a:cs typeface="Segoe UI" pitchFamily="34" charset="0"/>
              </a:rPr>
              <a:t>numerazioni 700,  701, 702, 709</a:t>
            </a:r>
          </a:p>
          <a:p>
            <a:pPr marL="2463800" lvl="5" indent="-177800" algn="just">
              <a:buFont typeface="Arial" panose="020B0604020202020204" pitchFamily="34" charset="0"/>
              <a:buChar char="•"/>
            </a:pPr>
            <a:r>
              <a:rPr lang="it-IT" sz="1400" dirty="0">
                <a:latin typeface="TIM Sans" panose="02020503040602060503" pitchFamily="18" charset="0"/>
                <a:cs typeface="Segoe UI" pitchFamily="34" charset="0"/>
              </a:rPr>
              <a:t>numerazioni non geografiche a sovrapprezzo 892, 893 , 894, 895, 899, 89111. </a:t>
            </a:r>
          </a:p>
        </p:txBody>
      </p:sp>
    </p:spTree>
    <p:extLst>
      <p:ext uri="{BB962C8B-B14F-4D97-AF65-F5344CB8AC3E}">
        <p14:creationId xmlns:p14="http://schemas.microsoft.com/office/powerpoint/2010/main" val="319051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Assunzioni (2/2) </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06562" y="410081"/>
            <a:ext cx="11501562" cy="6447919"/>
          </a:xfrm>
          <a:prstGeom prst="rect">
            <a:avLst/>
          </a:prstGeom>
          <a:noFill/>
        </p:spPr>
        <p:txBody>
          <a:bodyPr wrap="square" rtlCol="0">
            <a:spAutoFit/>
          </a:bodyPr>
          <a:lstStyle/>
          <a:p>
            <a:pPr marL="342900" indent="-342900" algn="just">
              <a:spcBef>
                <a:spcPts val="600"/>
              </a:spcBef>
              <a:buFont typeface="+mj-lt"/>
              <a:buAutoNum type="arabicPeriod" startAt="7"/>
            </a:pPr>
            <a:r>
              <a:rPr lang="it-IT" sz="1400" dirty="0">
                <a:sym typeface="Wingdings" panose="05000000000000000000" pitchFamily="2" charset="2"/>
              </a:rPr>
              <a:t>Il </a:t>
            </a:r>
            <a:r>
              <a:rPr lang="it-IT" sz="1400" dirty="0" err="1">
                <a:sym typeface="Wingdings" panose="05000000000000000000" pitchFamily="2" charset="2"/>
              </a:rPr>
              <a:t>Donating</a:t>
            </a:r>
            <a:r>
              <a:rPr lang="it-IT" sz="1400" dirty="0">
                <a:sym typeface="Wingdings" panose="05000000000000000000" pitchFamily="2" charset="2"/>
              </a:rPr>
              <a:t> effettua il controllo dell’anagrafica associata alla NNG oggetto di portabilità, tramite la verifica del campo CF/PIVA del Tracciato record. </a:t>
            </a:r>
          </a:p>
          <a:p>
            <a:pPr marL="269875" indent="-269875" algn="just">
              <a:spcBef>
                <a:spcPts val="600"/>
              </a:spcBef>
              <a:buFont typeface="+mj-lt"/>
              <a:buAutoNum type="arabicPeriod" startAt="7"/>
            </a:pPr>
            <a:r>
              <a:rPr lang="it-IT" sz="1400" dirty="0">
                <a:sym typeface="Wingdings" panose="05000000000000000000" pitchFamily="2" charset="2"/>
              </a:rPr>
              <a:t>Tutti gli Operatori di rete fissa e mobile, inclusi i nuovi Operatori MNVO FULL, sono tenuti a comunicare al mercato e mantenere aggiornati i riferimenti (es: certificati digitali, indirizzo IP, riferimenti a cui essere contattati). Ciò allo scopo di permettere agli Operatori di inviare le notifiche come definite nello schema di Flusso di seguito riportato.  </a:t>
            </a:r>
          </a:p>
          <a:p>
            <a:pPr marL="269875" indent="-269875" algn="just">
              <a:spcBef>
                <a:spcPts val="600"/>
              </a:spcBef>
              <a:buFont typeface="+mj-lt"/>
              <a:buAutoNum type="arabicPeriod" startAt="7"/>
            </a:pPr>
            <a:r>
              <a:rPr lang="it-IT" sz="1400" dirty="0">
                <a:sym typeface="Wingdings" panose="05000000000000000000" pitchFamily="2" charset="2"/>
              </a:rPr>
              <a:t>Le comunicazioni informatiche relative alle NP delle NNG avvengono con la stessa modalità con cui gli operatori di rete fissa si scambiano le comunicazioni relative al processo di NP geografica. Tale modalità si applica anche alle comunicazioni tra operatore Recipient e operatori MNO e MNVO FULL.</a:t>
            </a:r>
          </a:p>
          <a:p>
            <a:pPr marL="269875" indent="-269875" algn="just">
              <a:spcBef>
                <a:spcPts val="600"/>
              </a:spcBef>
              <a:buFont typeface="+mj-lt"/>
              <a:buAutoNum type="arabicPeriod" startAt="7"/>
            </a:pPr>
            <a:r>
              <a:rPr lang="it-IT" sz="1400" dirty="0">
                <a:sym typeface="Wingdings" panose="05000000000000000000" pitchFamily="2" charset="2"/>
              </a:rPr>
              <a:t>I  progetti speciali potranno essere definiti tra il Recipient e il Donating in base ad accordi bilaterali, fermo restando il rispetto:</a:t>
            </a:r>
          </a:p>
          <a:p>
            <a:pPr marL="742950" lvl="1" indent="-285750" algn="just">
              <a:buFont typeface="Arial" panose="020B0604020202020204" pitchFamily="34" charset="0"/>
              <a:buChar char="•"/>
            </a:pPr>
            <a:r>
              <a:rPr lang="it-IT" sz="1400" dirty="0">
                <a:sym typeface="Wingdings" panose="05000000000000000000" pitchFamily="2" charset="2"/>
              </a:rPr>
              <a:t>del processo definito nel presente documento </a:t>
            </a:r>
          </a:p>
          <a:p>
            <a:pPr marL="742950" lvl="1" indent="-285750" algn="just">
              <a:buFont typeface="Arial" panose="020B0604020202020204" pitchFamily="34" charset="0"/>
              <a:buChar char="•"/>
            </a:pPr>
            <a:r>
              <a:rPr lang="it-IT" sz="1400" dirty="0">
                <a:sym typeface="Wingdings" panose="05000000000000000000" pitchFamily="2" charset="2"/>
              </a:rPr>
              <a:t>del tempo t</a:t>
            </a:r>
            <a:r>
              <a:rPr lang="it-IT" sz="1400" baseline="-25000" dirty="0">
                <a:sym typeface="Wingdings" panose="05000000000000000000" pitchFamily="2" charset="2"/>
              </a:rPr>
              <a:t>2</a:t>
            </a:r>
            <a:r>
              <a:rPr lang="it-IT" sz="1400" dirty="0">
                <a:sym typeface="Wingdings" panose="05000000000000000000" pitchFamily="2" charset="2"/>
              </a:rPr>
              <a:t> per l’</a:t>
            </a:r>
            <a:r>
              <a:rPr lang="it-IT" sz="1400" i="1" dirty="0">
                <a:cs typeface="Segoe UI" pitchFamily="34" charset="0"/>
              </a:rPr>
              <a:t>Invio della «</a:t>
            </a:r>
            <a:r>
              <a:rPr lang="it-IT" sz="1400" i="1" dirty="0" err="1">
                <a:cs typeface="Segoe UI" pitchFamily="34" charset="0"/>
              </a:rPr>
              <a:t>Prenotifica</a:t>
            </a:r>
            <a:r>
              <a:rPr lang="it-IT" sz="1400" i="1" dirty="0">
                <a:cs typeface="Segoe UI" pitchFamily="34" charset="0"/>
              </a:rPr>
              <a:t> NP NNG</a:t>
            </a:r>
            <a:r>
              <a:rPr lang="it-IT" sz="1400" dirty="0">
                <a:cs typeface="Segoe UI" pitchFamily="34" charset="0"/>
              </a:rPr>
              <a:t>» dal Recipient agli Operatori di rete fissa e mobile.</a:t>
            </a:r>
          </a:p>
          <a:p>
            <a:pPr marL="269875" indent="-269875" algn="just">
              <a:spcBef>
                <a:spcPts val="600"/>
              </a:spcBef>
              <a:buFont typeface="+mj-lt"/>
              <a:buAutoNum type="arabicPeriod" startAt="7"/>
            </a:pPr>
            <a:r>
              <a:rPr lang="it-IT" sz="1400" dirty="0">
                <a:latin typeface="TIM Sans" panose="02020503040602060503" pitchFamily="18" charset="0"/>
                <a:cs typeface="Segoe UI" pitchFamily="34" charset="0"/>
              </a:rPr>
              <a:t>Le numerazioni non geografiche a sovrapprezzo 892 e 895, assegnate dal MISE su base singolo numero, sono gestite con il processo descritto nel presente documento. In linea con quanto previsto dall’art. 4 comma 10 della delibera 8/15/CIR allegato A, Il Donating ed il Recipient comunicano congiuntamente al MISE l’avvenuta portabilità e il MISE provvede a riassegnare al Recipient la titolarità della numerazione portata. </a:t>
            </a:r>
          </a:p>
          <a:p>
            <a:pPr marL="269875" indent="-269875" algn="just">
              <a:spcBef>
                <a:spcPts val="600"/>
              </a:spcBef>
              <a:buFont typeface="+mj-lt"/>
              <a:buAutoNum type="arabicPeriod" startAt="7"/>
            </a:pPr>
            <a:r>
              <a:rPr lang="it-IT" sz="1400" dirty="0">
                <a:latin typeface="TIM Sans" panose="02020503040602060503" pitchFamily="18" charset="0"/>
                <a:cs typeface="Segoe UI" pitchFamily="34" charset="0"/>
              </a:rPr>
              <a:t>Per tutte le numerazioni non geografiche associate a servizi assegnati a blocchi di cui alla delibera 8/15/CIR e </a:t>
            </a:r>
            <a:r>
              <a:rPr lang="it-IT" sz="1400" dirty="0" err="1">
                <a:latin typeface="TIM Sans" panose="02020503040602060503" pitchFamily="18" charset="0"/>
                <a:cs typeface="Segoe UI" pitchFamily="34" charset="0"/>
              </a:rPr>
              <a:t>smi</a:t>
            </a:r>
            <a:r>
              <a:rPr lang="it-IT" sz="1400" dirty="0">
                <a:latin typeface="TIM Sans" panose="02020503040602060503" pitchFamily="18" charset="0"/>
                <a:cs typeface="Segoe UI" pitchFamily="34" charset="0"/>
              </a:rPr>
              <a:t>, la ST 769 del MISE prevede che il prezzo del servizio offerto attraverso la NNG oggetto di portabilità rimanga invariato.</a:t>
            </a:r>
            <a:endParaRPr lang="it-IT" sz="1400" dirty="0">
              <a:sym typeface="Wingdings" panose="05000000000000000000" pitchFamily="2" charset="2"/>
            </a:endParaRPr>
          </a:p>
          <a:p>
            <a:pPr marL="269875" indent="-269875" algn="just">
              <a:spcBef>
                <a:spcPts val="600"/>
              </a:spcBef>
              <a:buFont typeface="+mj-lt"/>
              <a:buAutoNum type="arabicPeriod" startAt="7"/>
            </a:pPr>
            <a:r>
              <a:rPr lang="it-IT" sz="1400" dirty="0">
                <a:sym typeface="Wingdings" panose="05000000000000000000" pitchFamily="2" charset="2"/>
              </a:rPr>
              <a:t>Per  le seguenti numerazioni non geografiche:</a:t>
            </a:r>
          </a:p>
          <a:p>
            <a:pPr marL="800100" lvl="1" indent="-342900" algn="just">
              <a:buFont typeface="Arial" panose="020B0604020202020204" pitchFamily="34" charset="0"/>
              <a:buChar char="•"/>
            </a:pPr>
            <a:r>
              <a:rPr lang="it-IT" sz="1400" i="0" kern="1200" dirty="0">
                <a:ea typeface="+mn-ea"/>
                <a:cs typeface="+mn-cs"/>
              </a:rPr>
              <a:t>servizi di messagistica SMS con numerazione 43: </a:t>
            </a:r>
            <a:r>
              <a:rPr lang="it-IT" sz="1400" dirty="0">
                <a:sym typeface="Wingdings" panose="05000000000000000000" pitchFamily="2" charset="2"/>
              </a:rPr>
              <a:t>non essendo definita </a:t>
            </a:r>
            <a:r>
              <a:rPr lang="it-IT" sz="1400" dirty="0"/>
              <a:t>una soluzione tecnica per la portabilità normata a livello MISE, il processo di NP potrà essere valutato solo a valle delle definizione di tali specifiche tecniche. L’eventuale NP è gestibile su base accordo bilaterale. </a:t>
            </a:r>
            <a:endParaRPr lang="it-IT" sz="1400" i="0" kern="1200" dirty="0">
              <a:ea typeface="+mn-ea"/>
              <a:cs typeface="+mn-cs"/>
            </a:endParaRPr>
          </a:p>
          <a:p>
            <a:pPr marL="800100" lvl="1" indent="-342900" algn="just">
              <a:buFont typeface="Arial" panose="020B0604020202020204" pitchFamily="34" charset="0"/>
              <a:buChar char="•"/>
            </a:pPr>
            <a:r>
              <a:rPr lang="it-IT" sz="1400" i="0" kern="1200" dirty="0">
                <a:ea typeface="+mn-ea"/>
                <a:cs typeface="+mn-cs"/>
              </a:rPr>
              <a:t>a soprapprezzo 44, 47, 48: la modalità di NP è definita nell’Accordo Quadro per la fornitura di servizi a sovrapprezzo in decade 4 attraverso SMS e MMS ed altre tipologie di trasmissione dati </a:t>
            </a:r>
          </a:p>
          <a:p>
            <a:pPr marL="269875" indent="-269875" algn="just">
              <a:spcBef>
                <a:spcPts val="600"/>
              </a:spcBef>
              <a:buFont typeface="+mj-lt"/>
              <a:buAutoNum type="arabicPeriod" startAt="7"/>
            </a:pPr>
            <a:r>
              <a:rPr lang="it-IT" sz="1400" dirty="0">
                <a:latin typeface="TIM Sans" panose="02020503040602060503" pitchFamily="18" charset="0"/>
                <a:cs typeface="Segoe UI" pitchFamily="34" charset="0"/>
              </a:rPr>
              <a:t>La NP delle numerazioni 4556/7x nel solo caso in cui le donazioni ricorrenti siano effettuate tramite chiamate in fonia sarà effettuate tramite uno specifico processo che dovrà essere concordato tra Donating e Recipient in base alla specificità della singola numerazione da portare. Gli Operatori dovranno utilizzare il campo del Tracciato Record denominato «Codice Progetto» e caratterizzare la richiesta come </a:t>
            </a:r>
            <a:r>
              <a:rPr lang="it-IT" sz="1400" i="1" dirty="0">
                <a:latin typeface="TIM Sans" panose="02020503040602060503" pitchFamily="18" charset="0"/>
                <a:cs typeface="Segoe UI" pitchFamily="34" charset="0"/>
              </a:rPr>
              <a:t>Caso complesso</a:t>
            </a:r>
            <a:r>
              <a:rPr lang="it-IT" sz="1400" dirty="0">
                <a:latin typeface="TIM Sans" panose="02020503040602060503" pitchFamily="18" charset="0"/>
                <a:cs typeface="Segoe UI" pitchFamily="34" charset="0"/>
              </a:rPr>
              <a:t>.</a:t>
            </a:r>
          </a:p>
        </p:txBody>
      </p:sp>
    </p:spTree>
    <p:extLst>
      <p:ext uri="{BB962C8B-B14F-4D97-AF65-F5344CB8AC3E}">
        <p14:creationId xmlns:p14="http://schemas.microsoft.com/office/powerpoint/2010/main" val="3837007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a a mano libera 47">
            <a:extLst>
              <a:ext uri="{FF2B5EF4-FFF2-40B4-BE49-F238E27FC236}">
                <a16:creationId xmlns:a16="http://schemas.microsoft.com/office/drawing/2014/main" id="{25359DF6-F373-415C-A4BF-6FE84B6D053E}"/>
              </a:ext>
            </a:extLst>
          </p:cNvPr>
          <p:cNvSpPr/>
          <p:nvPr/>
        </p:nvSpPr>
        <p:spPr>
          <a:xfrm>
            <a:off x="5717634" y="683752"/>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Operatore </a:t>
            </a:r>
            <a:r>
              <a:rPr lang="it-IT" sz="1400" b="1" dirty="0" err="1">
                <a:solidFill>
                  <a:schemeClr val="tx1"/>
                </a:solidFill>
                <a:cs typeface="Segoe UI" pitchFamily="34" charset="0"/>
              </a:rPr>
              <a:t>Recipient</a:t>
            </a:r>
            <a:endParaRPr lang="it-IT" sz="1400" b="1" dirty="0">
              <a:solidFill>
                <a:schemeClr val="tx1"/>
              </a:solidFill>
              <a:cs typeface="Segoe UI" pitchFamily="34" charset="0"/>
            </a:endParaRPr>
          </a:p>
        </p:txBody>
      </p:sp>
      <p:sp>
        <p:nvSpPr>
          <p:cNvPr id="7" name="Figura a mano libera 49">
            <a:extLst>
              <a:ext uri="{FF2B5EF4-FFF2-40B4-BE49-F238E27FC236}">
                <a16:creationId xmlns:a16="http://schemas.microsoft.com/office/drawing/2014/main" id="{F5265DD0-9461-4B3F-8D07-563D9952F435}"/>
              </a:ext>
            </a:extLst>
          </p:cNvPr>
          <p:cNvSpPr/>
          <p:nvPr/>
        </p:nvSpPr>
        <p:spPr>
          <a:xfrm>
            <a:off x="9643356" y="683752"/>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Operatore </a:t>
            </a:r>
            <a:r>
              <a:rPr lang="it-IT" sz="1400" b="1" dirty="0" err="1">
                <a:solidFill>
                  <a:schemeClr val="tx1"/>
                </a:solidFill>
                <a:cs typeface="Segoe UI" pitchFamily="34" charset="0"/>
              </a:rPr>
              <a:t>Donating</a:t>
            </a:r>
            <a:endParaRPr lang="it-IT" sz="1400" b="1" dirty="0">
              <a:solidFill>
                <a:schemeClr val="tx1"/>
              </a:solidFill>
              <a:cs typeface="Segoe UI" pitchFamily="34" charset="0"/>
            </a:endParaRPr>
          </a:p>
        </p:txBody>
      </p:sp>
      <p:sp>
        <p:nvSpPr>
          <p:cNvPr id="8" name="Elaborazione 7">
            <a:extLst>
              <a:ext uri="{FF2B5EF4-FFF2-40B4-BE49-F238E27FC236}">
                <a16:creationId xmlns:a16="http://schemas.microsoft.com/office/drawing/2014/main" id="{9B07DB14-CE40-40C2-AD04-529050A55C5D}"/>
              </a:ext>
            </a:extLst>
          </p:cNvPr>
          <p:cNvSpPr/>
          <p:nvPr/>
        </p:nvSpPr>
        <p:spPr>
          <a:xfrm>
            <a:off x="5342071" y="1057309"/>
            <a:ext cx="1656000" cy="576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Invio richiesta di NPNG </a:t>
            </a:r>
          </a:p>
          <a:p>
            <a:pPr algn="ctr">
              <a:defRPr/>
            </a:pPr>
            <a:r>
              <a:rPr lang="it-IT" sz="1000" dirty="0">
                <a:solidFill>
                  <a:schemeClr val="tx1"/>
                </a:solidFill>
                <a:cs typeface="Segoe UI" pitchFamily="34" charset="0"/>
              </a:rPr>
              <a:t>con DAC (2)</a:t>
            </a:r>
          </a:p>
        </p:txBody>
      </p:sp>
      <p:sp>
        <p:nvSpPr>
          <p:cNvPr id="10" name="Elaborazione 9">
            <a:extLst>
              <a:ext uri="{FF2B5EF4-FFF2-40B4-BE49-F238E27FC236}">
                <a16:creationId xmlns:a16="http://schemas.microsoft.com/office/drawing/2014/main" id="{BD10FA27-BA93-4C70-B12E-75BB623C6AA3}"/>
              </a:ext>
            </a:extLst>
          </p:cNvPr>
          <p:cNvSpPr/>
          <p:nvPr/>
        </p:nvSpPr>
        <p:spPr>
          <a:xfrm>
            <a:off x="9375793" y="1093309"/>
            <a:ext cx="1440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Ricezione richiesta di NPNG</a:t>
            </a:r>
            <a:endParaRPr lang="it-IT" sz="1000" dirty="0">
              <a:solidFill>
                <a:srgbClr val="FF3399"/>
              </a:solidFill>
              <a:cs typeface="Segoe UI" pitchFamily="34" charset="0"/>
            </a:endParaRPr>
          </a:p>
        </p:txBody>
      </p:sp>
      <p:cxnSp>
        <p:nvCxnSpPr>
          <p:cNvPr id="11" name="Connettore 1 9">
            <a:extLst>
              <a:ext uri="{FF2B5EF4-FFF2-40B4-BE49-F238E27FC236}">
                <a16:creationId xmlns:a16="http://schemas.microsoft.com/office/drawing/2014/main" id="{F5CF9753-19A4-4FBB-BD08-28F91CB5CD03}"/>
              </a:ext>
            </a:extLst>
          </p:cNvPr>
          <p:cNvCxnSpPr>
            <a:cxnSpLocks/>
            <a:stCxn id="8" idx="3"/>
            <a:endCxn id="10" idx="1"/>
          </p:cNvCxnSpPr>
          <p:nvPr/>
        </p:nvCxnSpPr>
        <p:spPr>
          <a:xfrm>
            <a:off x="6998071" y="1345309"/>
            <a:ext cx="2377722"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Figura a mano libera 14">
            <a:extLst>
              <a:ext uri="{FF2B5EF4-FFF2-40B4-BE49-F238E27FC236}">
                <a16:creationId xmlns:a16="http://schemas.microsoft.com/office/drawing/2014/main" id="{5C4735D2-71FA-4F55-BBA1-3698E1BC85E8}"/>
              </a:ext>
            </a:extLst>
          </p:cNvPr>
          <p:cNvSpPr/>
          <p:nvPr/>
        </p:nvSpPr>
        <p:spPr>
          <a:xfrm>
            <a:off x="5342071" y="1816774"/>
            <a:ext cx="1656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KO</a:t>
            </a:r>
          </a:p>
          <a:p>
            <a:pPr algn="ctr">
              <a:defRPr/>
            </a:pPr>
            <a:r>
              <a:rPr lang="it-IT" sz="1000" dirty="0">
                <a:solidFill>
                  <a:schemeClr val="tx1"/>
                </a:solidFill>
                <a:cs typeface="Segoe UI" pitchFamily="34" charset="0"/>
              </a:rPr>
              <a:t>formale o tecnico</a:t>
            </a:r>
          </a:p>
        </p:txBody>
      </p:sp>
      <p:cxnSp>
        <p:nvCxnSpPr>
          <p:cNvPr id="14" name="Connettore 1 16">
            <a:extLst>
              <a:ext uri="{FF2B5EF4-FFF2-40B4-BE49-F238E27FC236}">
                <a16:creationId xmlns:a16="http://schemas.microsoft.com/office/drawing/2014/main" id="{EEA3572D-2015-4EFB-AC58-EBE57B700E6A}"/>
              </a:ext>
            </a:extLst>
          </p:cNvPr>
          <p:cNvCxnSpPr>
            <a:cxnSpLocks/>
            <a:stCxn id="16" idx="0"/>
            <a:endCxn id="13" idx="5"/>
          </p:cNvCxnSpPr>
          <p:nvPr/>
        </p:nvCxnSpPr>
        <p:spPr>
          <a:xfrm flipH="1">
            <a:off x="6902685" y="2068774"/>
            <a:ext cx="2365108"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ttore 1 19">
            <a:extLst>
              <a:ext uri="{FF2B5EF4-FFF2-40B4-BE49-F238E27FC236}">
                <a16:creationId xmlns:a16="http://schemas.microsoft.com/office/drawing/2014/main" id="{6BA130C4-0034-4676-8A0F-0FFD71C981E6}"/>
              </a:ext>
            </a:extLst>
          </p:cNvPr>
          <p:cNvCxnSpPr>
            <a:cxnSpLocks/>
            <a:stCxn id="10" idx="2"/>
            <a:endCxn id="16" idx="2"/>
          </p:cNvCxnSpPr>
          <p:nvPr/>
        </p:nvCxnSpPr>
        <p:spPr>
          <a:xfrm>
            <a:off x="10095793" y="1597309"/>
            <a:ext cx="0" cy="219465"/>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Figura a mano libera 24">
            <a:extLst>
              <a:ext uri="{FF2B5EF4-FFF2-40B4-BE49-F238E27FC236}">
                <a16:creationId xmlns:a16="http://schemas.microsoft.com/office/drawing/2014/main" id="{E8BEECD7-C755-4043-9699-B01A8525CCC9}"/>
              </a:ext>
            </a:extLst>
          </p:cNvPr>
          <p:cNvSpPr/>
          <p:nvPr/>
        </p:nvSpPr>
        <p:spPr>
          <a:xfrm>
            <a:off x="9267793" y="1816774"/>
            <a:ext cx="1656000" cy="504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Verifiche formali e tecniche (3)</a:t>
            </a:r>
          </a:p>
        </p:txBody>
      </p:sp>
      <p:sp>
        <p:nvSpPr>
          <p:cNvPr id="17" name="Connettore 16">
            <a:extLst>
              <a:ext uri="{FF2B5EF4-FFF2-40B4-BE49-F238E27FC236}">
                <a16:creationId xmlns:a16="http://schemas.microsoft.com/office/drawing/2014/main" id="{870496FB-4017-4064-8964-E6C665339E41}"/>
              </a:ext>
            </a:extLst>
          </p:cNvPr>
          <p:cNvSpPr/>
          <p:nvPr/>
        </p:nvSpPr>
        <p:spPr>
          <a:xfrm>
            <a:off x="9992606" y="2677843"/>
            <a:ext cx="206375" cy="180975"/>
          </a:xfrm>
          <a:prstGeom prst="flowChartConnector">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endParaRPr lang="it-IT" sz="1000" dirty="0">
              <a:solidFill>
                <a:schemeClr val="tx1"/>
              </a:solidFill>
              <a:cs typeface="Segoe UI" pitchFamily="34" charset="0"/>
            </a:endParaRPr>
          </a:p>
        </p:txBody>
      </p:sp>
      <p:cxnSp>
        <p:nvCxnSpPr>
          <p:cNvPr id="20" name="Connettore 1 31">
            <a:extLst>
              <a:ext uri="{FF2B5EF4-FFF2-40B4-BE49-F238E27FC236}">
                <a16:creationId xmlns:a16="http://schemas.microsoft.com/office/drawing/2014/main" id="{CB91A07E-6325-4AE1-BF47-D7BE07A52039}"/>
              </a:ext>
            </a:extLst>
          </p:cNvPr>
          <p:cNvCxnSpPr>
            <a:cxnSpLocks/>
            <a:stCxn id="16" idx="7"/>
            <a:endCxn id="17" idx="0"/>
          </p:cNvCxnSpPr>
          <p:nvPr/>
        </p:nvCxnSpPr>
        <p:spPr>
          <a:xfrm>
            <a:off x="10095793" y="2320774"/>
            <a:ext cx="1" cy="357069"/>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Elaborazione 20">
            <a:extLst>
              <a:ext uri="{FF2B5EF4-FFF2-40B4-BE49-F238E27FC236}">
                <a16:creationId xmlns:a16="http://schemas.microsoft.com/office/drawing/2014/main" id="{3549F5A1-BC1C-4FA9-8163-CCB2C890096A}"/>
              </a:ext>
            </a:extLst>
          </p:cNvPr>
          <p:cNvSpPr/>
          <p:nvPr/>
        </p:nvSpPr>
        <p:spPr>
          <a:xfrm>
            <a:off x="10280963" y="2397108"/>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defRPr/>
            </a:pPr>
            <a:r>
              <a:rPr lang="it-IT" sz="1000" dirty="0">
                <a:solidFill>
                  <a:schemeClr val="tx1"/>
                </a:solidFill>
                <a:cs typeface="Segoe UI" pitchFamily="34" charset="0"/>
              </a:rPr>
              <a:t>OK</a:t>
            </a:r>
          </a:p>
        </p:txBody>
      </p:sp>
      <p:sp>
        <p:nvSpPr>
          <p:cNvPr id="22" name="Figura a mano libera 36">
            <a:extLst>
              <a:ext uri="{FF2B5EF4-FFF2-40B4-BE49-F238E27FC236}">
                <a16:creationId xmlns:a16="http://schemas.microsoft.com/office/drawing/2014/main" id="{8A0C8EF8-718B-48F0-99BD-A8FCD510288C}"/>
              </a:ext>
            </a:extLst>
          </p:cNvPr>
          <p:cNvSpPr/>
          <p:nvPr/>
        </p:nvSpPr>
        <p:spPr>
          <a:xfrm>
            <a:off x="5342071" y="2516330"/>
            <a:ext cx="1656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accettazione</a:t>
            </a:r>
          </a:p>
        </p:txBody>
      </p:sp>
      <p:cxnSp>
        <p:nvCxnSpPr>
          <p:cNvPr id="24" name="Connettore 1 38">
            <a:extLst>
              <a:ext uri="{FF2B5EF4-FFF2-40B4-BE49-F238E27FC236}">
                <a16:creationId xmlns:a16="http://schemas.microsoft.com/office/drawing/2014/main" id="{B282285C-A875-4D1D-AD96-15FDAC7168A6}"/>
              </a:ext>
            </a:extLst>
          </p:cNvPr>
          <p:cNvCxnSpPr>
            <a:cxnSpLocks/>
            <a:stCxn id="17" idx="2"/>
            <a:endCxn id="22" idx="5"/>
          </p:cNvCxnSpPr>
          <p:nvPr/>
        </p:nvCxnSpPr>
        <p:spPr>
          <a:xfrm flipH="1" flipV="1">
            <a:off x="6902685" y="2768330"/>
            <a:ext cx="3089921" cy="1"/>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ttore 1 16">
            <a:extLst>
              <a:ext uri="{FF2B5EF4-FFF2-40B4-BE49-F238E27FC236}">
                <a16:creationId xmlns:a16="http://schemas.microsoft.com/office/drawing/2014/main" id="{9BD37F92-A038-425F-9490-EB0F4070BD16}"/>
              </a:ext>
            </a:extLst>
          </p:cNvPr>
          <p:cNvCxnSpPr>
            <a:cxnSpLocks/>
            <a:stCxn id="13" idx="1"/>
            <a:endCxn id="49" idx="3"/>
          </p:cNvCxnSpPr>
          <p:nvPr/>
        </p:nvCxnSpPr>
        <p:spPr>
          <a:xfrm flipH="1">
            <a:off x="4509950" y="2068774"/>
            <a:ext cx="936780"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Rettangolo con angoli arrotondati 48">
            <a:extLst>
              <a:ext uri="{FF2B5EF4-FFF2-40B4-BE49-F238E27FC236}">
                <a16:creationId xmlns:a16="http://schemas.microsoft.com/office/drawing/2014/main" id="{CDF46384-F30D-46BF-B59D-9882E817B329}"/>
              </a:ext>
            </a:extLst>
          </p:cNvPr>
          <p:cNvSpPr/>
          <p:nvPr/>
        </p:nvSpPr>
        <p:spPr>
          <a:xfrm>
            <a:off x="3786777" y="1957872"/>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sp>
        <p:nvSpPr>
          <p:cNvPr id="54" name="Figura a mano libera 14">
            <a:extLst>
              <a:ext uri="{FF2B5EF4-FFF2-40B4-BE49-F238E27FC236}">
                <a16:creationId xmlns:a16="http://schemas.microsoft.com/office/drawing/2014/main" id="{9D41AA07-F3F9-4606-8DF7-A4C311DCFF9E}"/>
              </a:ext>
            </a:extLst>
          </p:cNvPr>
          <p:cNvSpPr/>
          <p:nvPr/>
        </p:nvSpPr>
        <p:spPr>
          <a:xfrm>
            <a:off x="9267793" y="4852117"/>
            <a:ext cx="1656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a:t>
            </a:r>
          </a:p>
          <a:p>
            <a:pPr algn="ctr">
              <a:defRPr/>
            </a:pPr>
            <a:r>
              <a:rPr lang="it-IT" sz="1000" dirty="0">
                <a:solidFill>
                  <a:schemeClr val="tx1"/>
                </a:solidFill>
                <a:cs typeface="Segoe UI" pitchFamily="34" charset="0"/>
              </a:rPr>
              <a:t>Espletamento (4)</a:t>
            </a:r>
          </a:p>
        </p:txBody>
      </p:sp>
      <p:cxnSp>
        <p:nvCxnSpPr>
          <p:cNvPr id="58" name="Connettore 1 16">
            <a:extLst>
              <a:ext uri="{FF2B5EF4-FFF2-40B4-BE49-F238E27FC236}">
                <a16:creationId xmlns:a16="http://schemas.microsoft.com/office/drawing/2014/main" id="{5FC55C59-1DE1-4F42-A0DA-C2B46C9FD02E}"/>
              </a:ext>
            </a:extLst>
          </p:cNvPr>
          <p:cNvCxnSpPr>
            <a:cxnSpLocks/>
            <a:stCxn id="54" idx="1"/>
            <a:endCxn id="60" idx="5"/>
          </p:cNvCxnSpPr>
          <p:nvPr/>
        </p:nvCxnSpPr>
        <p:spPr>
          <a:xfrm flipH="1">
            <a:off x="6902685" y="5104117"/>
            <a:ext cx="2469767"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Figura a mano libera 14">
            <a:extLst>
              <a:ext uri="{FF2B5EF4-FFF2-40B4-BE49-F238E27FC236}">
                <a16:creationId xmlns:a16="http://schemas.microsoft.com/office/drawing/2014/main" id="{551F2B8A-FA95-48F6-AA0A-B94B2A20453F}"/>
              </a:ext>
            </a:extLst>
          </p:cNvPr>
          <p:cNvSpPr/>
          <p:nvPr/>
        </p:nvSpPr>
        <p:spPr>
          <a:xfrm>
            <a:off x="5342071" y="4852117"/>
            <a:ext cx="1656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a:t>
            </a:r>
          </a:p>
          <a:p>
            <a:pPr algn="ctr">
              <a:defRPr/>
            </a:pPr>
            <a:r>
              <a:rPr lang="it-IT" sz="1000" dirty="0">
                <a:solidFill>
                  <a:schemeClr val="tx1"/>
                </a:solidFill>
                <a:cs typeface="Segoe UI" pitchFamily="34" charset="0"/>
              </a:rPr>
              <a:t>Espletamento</a:t>
            </a:r>
            <a:endParaRPr lang="it-IT" sz="1000" dirty="0">
              <a:solidFill>
                <a:srgbClr val="FF3399"/>
              </a:solidFill>
              <a:cs typeface="Segoe UI" pitchFamily="34" charset="0"/>
            </a:endParaRPr>
          </a:p>
        </p:txBody>
      </p:sp>
      <p:cxnSp>
        <p:nvCxnSpPr>
          <p:cNvPr id="3" name="Connettore 2 2">
            <a:extLst>
              <a:ext uri="{FF2B5EF4-FFF2-40B4-BE49-F238E27FC236}">
                <a16:creationId xmlns:a16="http://schemas.microsoft.com/office/drawing/2014/main" id="{757AF965-E253-42DB-9ED8-164F48A8622E}"/>
              </a:ext>
            </a:extLst>
          </p:cNvPr>
          <p:cNvCxnSpPr>
            <a:cxnSpLocks/>
            <a:stCxn id="17" idx="4"/>
            <a:endCxn id="50" idx="0"/>
          </p:cNvCxnSpPr>
          <p:nvPr/>
        </p:nvCxnSpPr>
        <p:spPr>
          <a:xfrm flipH="1">
            <a:off x="10095793" y="2858818"/>
            <a:ext cx="1" cy="1094907"/>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Figura a mano libera 49">
            <a:extLst>
              <a:ext uri="{FF2B5EF4-FFF2-40B4-BE49-F238E27FC236}">
                <a16:creationId xmlns:a16="http://schemas.microsoft.com/office/drawing/2014/main" id="{3AA87351-61B8-4AF2-B099-FB3F43A715CB}"/>
              </a:ext>
            </a:extLst>
          </p:cNvPr>
          <p:cNvSpPr/>
          <p:nvPr/>
        </p:nvSpPr>
        <p:spPr>
          <a:xfrm>
            <a:off x="1147562" y="466490"/>
            <a:ext cx="1970568" cy="615499"/>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Operatori di rete </a:t>
            </a:r>
          </a:p>
          <a:p>
            <a:pPr algn="ctr">
              <a:defRPr/>
            </a:pPr>
            <a:r>
              <a:rPr lang="it-IT" sz="1400" b="1" dirty="0">
                <a:solidFill>
                  <a:schemeClr val="tx1"/>
                </a:solidFill>
                <a:cs typeface="Segoe UI" pitchFamily="34" charset="0"/>
              </a:rPr>
              <a:t>fissa e mobile </a:t>
            </a:r>
            <a:r>
              <a:rPr lang="it-IT" sz="1400" b="1" baseline="-25000" dirty="0">
                <a:solidFill>
                  <a:schemeClr val="tx1"/>
                </a:solidFill>
                <a:cs typeface="Segoe UI" pitchFamily="34" charset="0"/>
              </a:rPr>
              <a:t>(1)</a:t>
            </a:r>
          </a:p>
        </p:txBody>
      </p:sp>
      <p:sp>
        <p:nvSpPr>
          <p:cNvPr id="65" name="Figura a mano libera 14">
            <a:extLst>
              <a:ext uri="{FF2B5EF4-FFF2-40B4-BE49-F238E27FC236}">
                <a16:creationId xmlns:a16="http://schemas.microsoft.com/office/drawing/2014/main" id="{C7183646-EEDD-4F9F-9887-CEDC55E6B74A}"/>
              </a:ext>
            </a:extLst>
          </p:cNvPr>
          <p:cNvSpPr/>
          <p:nvPr/>
        </p:nvSpPr>
        <p:spPr>
          <a:xfrm>
            <a:off x="1304846" y="4852117"/>
            <a:ext cx="1656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a:t>
            </a:r>
          </a:p>
          <a:p>
            <a:pPr algn="ctr">
              <a:defRPr/>
            </a:pPr>
            <a:r>
              <a:rPr lang="it-IT" sz="1000" dirty="0">
                <a:solidFill>
                  <a:schemeClr val="tx1"/>
                </a:solidFill>
                <a:cs typeface="Segoe UI" pitchFamily="34" charset="0"/>
              </a:rPr>
              <a:t>Espletamento</a:t>
            </a:r>
          </a:p>
        </p:txBody>
      </p:sp>
      <p:sp>
        <p:nvSpPr>
          <p:cNvPr id="66" name="Rettangolo con angoli arrotondati 65">
            <a:extLst>
              <a:ext uri="{FF2B5EF4-FFF2-40B4-BE49-F238E27FC236}">
                <a16:creationId xmlns:a16="http://schemas.microsoft.com/office/drawing/2014/main" id="{CB24B077-8C6D-487E-B4DA-83CDEB341517}"/>
              </a:ext>
            </a:extLst>
          </p:cNvPr>
          <p:cNvSpPr/>
          <p:nvPr/>
        </p:nvSpPr>
        <p:spPr>
          <a:xfrm>
            <a:off x="293504" y="6185010"/>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cxnSp>
        <p:nvCxnSpPr>
          <p:cNvPr id="32" name="Connettore 2 31">
            <a:extLst>
              <a:ext uri="{FF2B5EF4-FFF2-40B4-BE49-F238E27FC236}">
                <a16:creationId xmlns:a16="http://schemas.microsoft.com/office/drawing/2014/main" id="{02A6D0A3-52AA-41EB-81C3-10E66881D180}"/>
              </a:ext>
            </a:extLst>
          </p:cNvPr>
          <p:cNvCxnSpPr>
            <a:cxnSpLocks/>
            <a:stCxn id="70" idx="1"/>
            <a:endCxn id="66" idx="3"/>
          </p:cNvCxnSpPr>
          <p:nvPr/>
        </p:nvCxnSpPr>
        <p:spPr>
          <a:xfrm flipH="1">
            <a:off x="1016677" y="6290548"/>
            <a:ext cx="320828" cy="5364"/>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4" name="Elaborazione 83">
            <a:extLst>
              <a:ext uri="{FF2B5EF4-FFF2-40B4-BE49-F238E27FC236}">
                <a16:creationId xmlns:a16="http://schemas.microsoft.com/office/drawing/2014/main" id="{B800911F-790B-4B74-8F9F-323CD89BDBE3}"/>
              </a:ext>
            </a:extLst>
          </p:cNvPr>
          <p:cNvSpPr/>
          <p:nvPr/>
        </p:nvSpPr>
        <p:spPr>
          <a:xfrm>
            <a:off x="8100140" y="1092107"/>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0</a:t>
            </a:r>
          </a:p>
        </p:txBody>
      </p:sp>
      <p:sp>
        <p:nvSpPr>
          <p:cNvPr id="87" name="Elaborazione 86">
            <a:extLst>
              <a:ext uri="{FF2B5EF4-FFF2-40B4-BE49-F238E27FC236}">
                <a16:creationId xmlns:a16="http://schemas.microsoft.com/office/drawing/2014/main" id="{C999D820-485D-4A77-B0A2-A82229B1FD80}"/>
              </a:ext>
            </a:extLst>
          </p:cNvPr>
          <p:cNvSpPr/>
          <p:nvPr/>
        </p:nvSpPr>
        <p:spPr>
          <a:xfrm>
            <a:off x="7917578" y="1857321"/>
            <a:ext cx="727075"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1 </a:t>
            </a:r>
            <a:r>
              <a:rPr lang="it-IT" sz="1000" dirty="0">
                <a:solidFill>
                  <a:schemeClr val="tx1"/>
                </a:solidFill>
                <a:cs typeface="Segoe UI" pitchFamily="34" charset="0"/>
              </a:rPr>
              <a:t>≤ t</a:t>
            </a:r>
            <a:r>
              <a:rPr lang="it-IT" sz="1000" baseline="-25000" dirty="0">
                <a:solidFill>
                  <a:schemeClr val="tx1"/>
                </a:solidFill>
                <a:cs typeface="Segoe UI" pitchFamily="34" charset="0"/>
              </a:rPr>
              <a:t>0 </a:t>
            </a:r>
            <a:r>
              <a:rPr lang="it-IT" sz="1000" dirty="0">
                <a:solidFill>
                  <a:schemeClr val="tx1"/>
                </a:solidFill>
                <a:cs typeface="Segoe UI" pitchFamily="34" charset="0"/>
              </a:rPr>
              <a:t>+ 3</a:t>
            </a:r>
          </a:p>
        </p:txBody>
      </p:sp>
      <p:sp>
        <p:nvSpPr>
          <p:cNvPr id="88" name="Elaborazione 87">
            <a:extLst>
              <a:ext uri="{FF2B5EF4-FFF2-40B4-BE49-F238E27FC236}">
                <a16:creationId xmlns:a16="http://schemas.microsoft.com/office/drawing/2014/main" id="{B0C828A0-E8DF-4249-9C44-22E10CE7BC74}"/>
              </a:ext>
            </a:extLst>
          </p:cNvPr>
          <p:cNvSpPr/>
          <p:nvPr/>
        </p:nvSpPr>
        <p:spPr>
          <a:xfrm>
            <a:off x="7917578" y="2535378"/>
            <a:ext cx="727075"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1 </a:t>
            </a:r>
            <a:r>
              <a:rPr lang="it-IT" sz="1000" dirty="0">
                <a:solidFill>
                  <a:schemeClr val="tx1"/>
                </a:solidFill>
                <a:cs typeface="Segoe UI" pitchFamily="34" charset="0"/>
              </a:rPr>
              <a:t>≤ t</a:t>
            </a:r>
            <a:r>
              <a:rPr lang="it-IT" sz="1000" baseline="-25000" dirty="0">
                <a:solidFill>
                  <a:schemeClr val="tx1"/>
                </a:solidFill>
                <a:cs typeface="Segoe UI" pitchFamily="34" charset="0"/>
              </a:rPr>
              <a:t>0 </a:t>
            </a:r>
            <a:r>
              <a:rPr lang="it-IT" sz="1000" dirty="0">
                <a:solidFill>
                  <a:schemeClr val="tx1"/>
                </a:solidFill>
                <a:cs typeface="Segoe UI" pitchFamily="34" charset="0"/>
              </a:rPr>
              <a:t>+ 3</a:t>
            </a:r>
          </a:p>
        </p:txBody>
      </p:sp>
      <p:sp>
        <p:nvSpPr>
          <p:cNvPr id="37" name="Elaborazione 36">
            <a:extLst>
              <a:ext uri="{FF2B5EF4-FFF2-40B4-BE49-F238E27FC236}">
                <a16:creationId xmlns:a16="http://schemas.microsoft.com/office/drawing/2014/main" id="{1AA162CA-57A1-4BC2-866D-CA72180B894C}"/>
              </a:ext>
            </a:extLst>
          </p:cNvPr>
          <p:cNvSpPr/>
          <p:nvPr/>
        </p:nvSpPr>
        <p:spPr>
          <a:xfrm>
            <a:off x="7697041" y="4852118"/>
            <a:ext cx="1386839" cy="208640"/>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 ≤ t</a:t>
            </a:r>
            <a:r>
              <a:rPr lang="it-IT" sz="1000" baseline="-25000" dirty="0">
                <a:solidFill>
                  <a:schemeClr val="tx1"/>
                </a:solidFill>
                <a:cs typeface="Segoe UI" pitchFamily="34" charset="0"/>
              </a:rPr>
              <a:t>3 </a:t>
            </a:r>
            <a:r>
              <a:rPr lang="it-IT" sz="1000" dirty="0">
                <a:solidFill>
                  <a:schemeClr val="tx1"/>
                </a:solidFill>
                <a:cs typeface="Segoe UI" pitchFamily="34" charset="0"/>
              </a:rPr>
              <a:t>≤ DAC + 1</a:t>
            </a:r>
          </a:p>
        </p:txBody>
      </p:sp>
      <p:sp>
        <p:nvSpPr>
          <p:cNvPr id="38" name="Elaborazione 37">
            <a:extLst>
              <a:ext uri="{FF2B5EF4-FFF2-40B4-BE49-F238E27FC236}">
                <a16:creationId xmlns:a16="http://schemas.microsoft.com/office/drawing/2014/main" id="{AC6EC888-2304-43A7-98D1-6E78ADB7E8DB}"/>
              </a:ext>
            </a:extLst>
          </p:cNvPr>
          <p:cNvSpPr/>
          <p:nvPr/>
        </p:nvSpPr>
        <p:spPr>
          <a:xfrm>
            <a:off x="8925732" y="2156388"/>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KO</a:t>
            </a:r>
          </a:p>
        </p:txBody>
      </p:sp>
      <p:sp>
        <p:nvSpPr>
          <p:cNvPr id="40" name="Title 1">
            <a:extLst>
              <a:ext uri="{FF2B5EF4-FFF2-40B4-BE49-F238E27FC236}">
                <a16:creationId xmlns:a16="http://schemas.microsoft.com/office/drawing/2014/main" id="{300B62B8-C648-457C-AE86-ECA7F499E65D}"/>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Flusso di processo di NP per le NNG (1/4)</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2" name="Rettangolo 1">
            <a:extLst>
              <a:ext uri="{FF2B5EF4-FFF2-40B4-BE49-F238E27FC236}">
                <a16:creationId xmlns:a16="http://schemas.microsoft.com/office/drawing/2014/main" id="{3557F3B2-8F03-4130-8826-F4368765A4D2}"/>
              </a:ext>
            </a:extLst>
          </p:cNvPr>
          <p:cNvSpPr/>
          <p:nvPr/>
        </p:nvSpPr>
        <p:spPr>
          <a:xfrm>
            <a:off x="5342071" y="3217326"/>
            <a:ext cx="1656000" cy="576000"/>
          </a:xfrm>
          <a:prstGeom prst="rect">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Invio notifica automatica con indicazione della DAC</a:t>
            </a:r>
          </a:p>
        </p:txBody>
      </p:sp>
      <p:cxnSp>
        <p:nvCxnSpPr>
          <p:cNvPr id="6" name="Connettore 2 5">
            <a:extLst>
              <a:ext uri="{FF2B5EF4-FFF2-40B4-BE49-F238E27FC236}">
                <a16:creationId xmlns:a16="http://schemas.microsoft.com/office/drawing/2014/main" id="{3177449C-1E90-412D-9D88-38744B73A83E}"/>
              </a:ext>
            </a:extLst>
          </p:cNvPr>
          <p:cNvCxnSpPr>
            <a:cxnSpLocks/>
            <a:stCxn id="2" idx="1"/>
            <a:endCxn id="42" idx="3"/>
          </p:cNvCxnSpPr>
          <p:nvPr/>
        </p:nvCxnSpPr>
        <p:spPr>
          <a:xfrm flipH="1">
            <a:off x="3032846" y="3505326"/>
            <a:ext cx="2309225"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Rettangolo 41">
            <a:extLst>
              <a:ext uri="{FF2B5EF4-FFF2-40B4-BE49-F238E27FC236}">
                <a16:creationId xmlns:a16="http://schemas.microsoft.com/office/drawing/2014/main" id="{6321908C-4344-427B-A91F-7FD18B87F585}"/>
              </a:ext>
            </a:extLst>
          </p:cNvPr>
          <p:cNvSpPr/>
          <p:nvPr/>
        </p:nvSpPr>
        <p:spPr>
          <a:xfrm>
            <a:off x="1232846" y="3217326"/>
            <a:ext cx="1800000" cy="576000"/>
          </a:xfrm>
          <a:prstGeom prst="rect">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Predisposizione attività di modifica instradamento delle chiamate verso la NNG oggetto di portabilità</a:t>
            </a:r>
          </a:p>
        </p:txBody>
      </p:sp>
      <p:sp>
        <p:nvSpPr>
          <p:cNvPr id="48" name="Rettangolo 47">
            <a:extLst>
              <a:ext uri="{FF2B5EF4-FFF2-40B4-BE49-F238E27FC236}">
                <a16:creationId xmlns:a16="http://schemas.microsoft.com/office/drawing/2014/main" id="{1AA3054F-66FA-4E80-B0A7-842504B9FFE8}"/>
              </a:ext>
            </a:extLst>
          </p:cNvPr>
          <p:cNvSpPr/>
          <p:nvPr/>
        </p:nvSpPr>
        <p:spPr>
          <a:xfrm>
            <a:off x="1232846" y="3980607"/>
            <a:ext cx="1800000" cy="647124"/>
          </a:xfrm>
          <a:prstGeom prst="rect">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Configurazioni a DAC instradamenti verso la rete del Recipient</a:t>
            </a:r>
          </a:p>
        </p:txBody>
      </p:sp>
      <p:sp>
        <p:nvSpPr>
          <p:cNvPr id="50" name="Rettangolo 49">
            <a:extLst>
              <a:ext uri="{FF2B5EF4-FFF2-40B4-BE49-F238E27FC236}">
                <a16:creationId xmlns:a16="http://schemas.microsoft.com/office/drawing/2014/main" id="{5A8B70D2-DE55-492B-8ECA-4D7605F6AF0B}"/>
              </a:ext>
            </a:extLst>
          </p:cNvPr>
          <p:cNvSpPr/>
          <p:nvPr/>
        </p:nvSpPr>
        <p:spPr>
          <a:xfrm>
            <a:off x="9195793" y="3953725"/>
            <a:ext cx="1800000" cy="674006"/>
          </a:xfrm>
          <a:prstGeom prst="rect">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err="1">
                <a:solidFill>
                  <a:schemeClr val="tx1"/>
                </a:solidFill>
                <a:cs typeface="Segoe UI" pitchFamily="34" charset="0"/>
              </a:rPr>
              <a:t>Sconfigurazione</a:t>
            </a:r>
            <a:r>
              <a:rPr lang="it-IT" sz="1000" dirty="0">
                <a:solidFill>
                  <a:schemeClr val="tx1"/>
                </a:solidFill>
                <a:cs typeface="Segoe UI" pitchFamily="34" charset="0"/>
              </a:rPr>
              <a:t> a DAC della NNG dalla propria rete e instradamento vs Recipient </a:t>
            </a:r>
            <a:endParaRPr lang="it-IT" sz="1000" strike="sngStrike" dirty="0">
              <a:solidFill>
                <a:srgbClr val="FF3399"/>
              </a:solidFill>
              <a:cs typeface="Segoe UI" pitchFamily="34" charset="0"/>
            </a:endParaRPr>
          </a:p>
        </p:txBody>
      </p:sp>
      <p:sp>
        <p:nvSpPr>
          <p:cNvPr id="51" name="Rettangolo 50">
            <a:extLst>
              <a:ext uri="{FF2B5EF4-FFF2-40B4-BE49-F238E27FC236}">
                <a16:creationId xmlns:a16="http://schemas.microsoft.com/office/drawing/2014/main" id="{4838699A-6AFA-4A80-A00C-4A85D2579843}"/>
              </a:ext>
            </a:extLst>
          </p:cNvPr>
          <p:cNvSpPr/>
          <p:nvPr/>
        </p:nvSpPr>
        <p:spPr>
          <a:xfrm>
            <a:off x="5272502" y="4051731"/>
            <a:ext cx="1800000" cy="576000"/>
          </a:xfrm>
          <a:prstGeom prst="rect">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Configurazione a DAC della NNG sulla propria rete</a:t>
            </a:r>
          </a:p>
        </p:txBody>
      </p:sp>
      <p:cxnSp>
        <p:nvCxnSpPr>
          <p:cNvPr id="67" name="Connettore 1 38">
            <a:extLst>
              <a:ext uri="{FF2B5EF4-FFF2-40B4-BE49-F238E27FC236}">
                <a16:creationId xmlns:a16="http://schemas.microsoft.com/office/drawing/2014/main" id="{63717EFB-5B4D-4E19-A474-CE9F7333B758}"/>
              </a:ext>
            </a:extLst>
          </p:cNvPr>
          <p:cNvCxnSpPr>
            <a:cxnSpLocks/>
            <a:stCxn id="22" idx="7"/>
            <a:endCxn id="2" idx="0"/>
          </p:cNvCxnSpPr>
          <p:nvPr/>
        </p:nvCxnSpPr>
        <p:spPr>
          <a:xfrm>
            <a:off x="6170071" y="3020330"/>
            <a:ext cx="0" cy="196996"/>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nettore 1 38">
            <a:extLst>
              <a:ext uri="{FF2B5EF4-FFF2-40B4-BE49-F238E27FC236}">
                <a16:creationId xmlns:a16="http://schemas.microsoft.com/office/drawing/2014/main" id="{56AE84FA-C2A4-4E0B-A9B1-A42CF3BD46EE}"/>
              </a:ext>
            </a:extLst>
          </p:cNvPr>
          <p:cNvCxnSpPr>
            <a:cxnSpLocks/>
            <a:stCxn id="2" idx="2"/>
            <a:endCxn id="51" idx="0"/>
          </p:cNvCxnSpPr>
          <p:nvPr/>
        </p:nvCxnSpPr>
        <p:spPr>
          <a:xfrm>
            <a:off x="6170071" y="3793326"/>
            <a:ext cx="2431" cy="258405"/>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Connettore 1 38">
            <a:extLst>
              <a:ext uri="{FF2B5EF4-FFF2-40B4-BE49-F238E27FC236}">
                <a16:creationId xmlns:a16="http://schemas.microsoft.com/office/drawing/2014/main" id="{A3F1B5B4-F457-4235-A5FE-1E4A84638838}"/>
              </a:ext>
            </a:extLst>
          </p:cNvPr>
          <p:cNvCxnSpPr>
            <a:cxnSpLocks/>
            <a:stCxn id="50" idx="2"/>
            <a:endCxn id="54" idx="3"/>
          </p:cNvCxnSpPr>
          <p:nvPr/>
        </p:nvCxnSpPr>
        <p:spPr>
          <a:xfrm>
            <a:off x="10095793" y="4627731"/>
            <a:ext cx="0" cy="224386"/>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Connettore 2 77">
            <a:extLst>
              <a:ext uri="{FF2B5EF4-FFF2-40B4-BE49-F238E27FC236}">
                <a16:creationId xmlns:a16="http://schemas.microsoft.com/office/drawing/2014/main" id="{9A789EA0-19F3-4F58-9725-AE5430E6F55A}"/>
              </a:ext>
            </a:extLst>
          </p:cNvPr>
          <p:cNvCxnSpPr>
            <a:cxnSpLocks/>
            <a:stCxn id="42" idx="2"/>
            <a:endCxn id="48" idx="0"/>
          </p:cNvCxnSpPr>
          <p:nvPr/>
        </p:nvCxnSpPr>
        <p:spPr>
          <a:xfrm>
            <a:off x="2132846" y="3793326"/>
            <a:ext cx="0" cy="187281"/>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Connettore 2 84">
            <a:extLst>
              <a:ext uri="{FF2B5EF4-FFF2-40B4-BE49-F238E27FC236}">
                <a16:creationId xmlns:a16="http://schemas.microsoft.com/office/drawing/2014/main" id="{9FDAAC76-5D77-469D-B9DE-DC37EDDD7315}"/>
              </a:ext>
            </a:extLst>
          </p:cNvPr>
          <p:cNvCxnSpPr>
            <a:cxnSpLocks/>
            <a:stCxn id="60" idx="1"/>
            <a:endCxn id="65" idx="5"/>
          </p:cNvCxnSpPr>
          <p:nvPr/>
        </p:nvCxnSpPr>
        <p:spPr>
          <a:xfrm flipH="1">
            <a:off x="2865460" y="5104117"/>
            <a:ext cx="2581270"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3" name="Elaborazione 92">
            <a:extLst>
              <a:ext uri="{FF2B5EF4-FFF2-40B4-BE49-F238E27FC236}">
                <a16:creationId xmlns:a16="http://schemas.microsoft.com/office/drawing/2014/main" id="{CF5D3A1B-7473-4789-A145-68DFBA53FA6D}"/>
              </a:ext>
            </a:extLst>
          </p:cNvPr>
          <p:cNvSpPr/>
          <p:nvPr/>
        </p:nvSpPr>
        <p:spPr>
          <a:xfrm>
            <a:off x="3194970" y="4287561"/>
            <a:ext cx="929663" cy="208633"/>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p>
        </p:txBody>
      </p:sp>
      <p:sp>
        <p:nvSpPr>
          <p:cNvPr id="52" name="Elaborazione 51">
            <a:extLst>
              <a:ext uri="{FF2B5EF4-FFF2-40B4-BE49-F238E27FC236}">
                <a16:creationId xmlns:a16="http://schemas.microsoft.com/office/drawing/2014/main" id="{BDAD5078-A3F2-4724-A131-E40ECFEC9B55}"/>
              </a:ext>
            </a:extLst>
          </p:cNvPr>
          <p:cNvSpPr/>
          <p:nvPr/>
        </p:nvSpPr>
        <p:spPr>
          <a:xfrm>
            <a:off x="3551761" y="4847038"/>
            <a:ext cx="1386839" cy="208640"/>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 ≤ t</a:t>
            </a:r>
            <a:r>
              <a:rPr lang="it-IT" sz="1000" baseline="-25000" dirty="0">
                <a:solidFill>
                  <a:schemeClr val="tx1"/>
                </a:solidFill>
                <a:cs typeface="Segoe UI" pitchFamily="34" charset="0"/>
              </a:rPr>
              <a:t>3 </a:t>
            </a:r>
            <a:r>
              <a:rPr lang="it-IT" sz="1000" dirty="0">
                <a:solidFill>
                  <a:schemeClr val="tx1"/>
                </a:solidFill>
                <a:cs typeface="Segoe UI" pitchFamily="34" charset="0"/>
              </a:rPr>
              <a:t>≤ DAC + 1</a:t>
            </a:r>
          </a:p>
        </p:txBody>
      </p:sp>
      <p:pic>
        <p:nvPicPr>
          <p:cNvPr id="53" name="Elemento grafico 52" descr="Cronometro">
            <a:extLst>
              <a:ext uri="{FF2B5EF4-FFF2-40B4-BE49-F238E27FC236}">
                <a16:creationId xmlns:a16="http://schemas.microsoft.com/office/drawing/2014/main" id="{656EADCF-7A99-4773-BDE9-6876446F39A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92882" y="4173911"/>
            <a:ext cx="383985" cy="383985"/>
          </a:xfrm>
          <a:prstGeom prst="rect">
            <a:avLst/>
          </a:prstGeom>
        </p:spPr>
      </p:pic>
      <p:sp>
        <p:nvSpPr>
          <p:cNvPr id="57" name="Elaborazione 56">
            <a:extLst>
              <a:ext uri="{FF2B5EF4-FFF2-40B4-BE49-F238E27FC236}">
                <a16:creationId xmlns:a16="http://schemas.microsoft.com/office/drawing/2014/main" id="{219E2C84-296D-4293-9489-1A83766E58B8}"/>
              </a:ext>
            </a:extLst>
          </p:cNvPr>
          <p:cNvSpPr/>
          <p:nvPr/>
        </p:nvSpPr>
        <p:spPr>
          <a:xfrm>
            <a:off x="7192692" y="4231941"/>
            <a:ext cx="929663" cy="208633"/>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p>
        </p:txBody>
      </p:sp>
      <p:pic>
        <p:nvPicPr>
          <p:cNvPr id="59" name="Elemento grafico 58" descr="Cronometro">
            <a:extLst>
              <a:ext uri="{FF2B5EF4-FFF2-40B4-BE49-F238E27FC236}">
                <a16:creationId xmlns:a16="http://schemas.microsoft.com/office/drawing/2014/main" id="{7FFEB772-8F17-4D63-BA44-F5224C93DF1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90604" y="4118291"/>
            <a:ext cx="383985" cy="383985"/>
          </a:xfrm>
          <a:prstGeom prst="rect">
            <a:avLst/>
          </a:prstGeom>
        </p:spPr>
      </p:pic>
      <p:sp>
        <p:nvSpPr>
          <p:cNvPr id="61" name="Elaborazione 60">
            <a:extLst>
              <a:ext uri="{FF2B5EF4-FFF2-40B4-BE49-F238E27FC236}">
                <a16:creationId xmlns:a16="http://schemas.microsoft.com/office/drawing/2014/main" id="{39A4E0BD-C9D0-4128-81EF-5213B4FEEBF8}"/>
              </a:ext>
            </a:extLst>
          </p:cNvPr>
          <p:cNvSpPr/>
          <p:nvPr/>
        </p:nvSpPr>
        <p:spPr>
          <a:xfrm>
            <a:off x="11159648" y="4285078"/>
            <a:ext cx="929663" cy="208633"/>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p>
        </p:txBody>
      </p:sp>
      <p:pic>
        <p:nvPicPr>
          <p:cNvPr id="62" name="Elemento grafico 61" descr="Cronometro">
            <a:extLst>
              <a:ext uri="{FF2B5EF4-FFF2-40B4-BE49-F238E27FC236}">
                <a16:creationId xmlns:a16="http://schemas.microsoft.com/office/drawing/2014/main" id="{CACBFE6B-7F51-4BF5-A8B0-3059B02E5F2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057560" y="4171428"/>
            <a:ext cx="383985" cy="383985"/>
          </a:xfrm>
          <a:prstGeom prst="rect">
            <a:avLst/>
          </a:prstGeom>
        </p:spPr>
      </p:pic>
      <p:sp>
        <p:nvSpPr>
          <p:cNvPr id="70" name="Figura a mano libera 14">
            <a:extLst>
              <a:ext uri="{FF2B5EF4-FFF2-40B4-BE49-F238E27FC236}">
                <a16:creationId xmlns:a16="http://schemas.microsoft.com/office/drawing/2014/main" id="{BD3A97E3-A253-4894-BB44-2029B5F1404E}"/>
              </a:ext>
            </a:extLst>
          </p:cNvPr>
          <p:cNvSpPr/>
          <p:nvPr/>
        </p:nvSpPr>
        <p:spPr>
          <a:xfrm>
            <a:off x="1232846" y="6038548"/>
            <a:ext cx="1656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a:t>
            </a:r>
          </a:p>
          <a:p>
            <a:pPr algn="ctr">
              <a:defRPr/>
            </a:pPr>
            <a:r>
              <a:rPr lang="it-IT" sz="1000" dirty="0">
                <a:solidFill>
                  <a:schemeClr val="tx1"/>
                </a:solidFill>
                <a:cs typeface="Segoe UI" pitchFamily="34" charset="0"/>
              </a:rPr>
              <a:t>Espletamento</a:t>
            </a:r>
          </a:p>
        </p:txBody>
      </p:sp>
      <p:cxnSp>
        <p:nvCxnSpPr>
          <p:cNvPr id="36" name="Connettore a gomito 35">
            <a:extLst>
              <a:ext uri="{FF2B5EF4-FFF2-40B4-BE49-F238E27FC236}">
                <a16:creationId xmlns:a16="http://schemas.microsoft.com/office/drawing/2014/main" id="{25C5FA8C-C04E-454E-999F-BC3A494D553A}"/>
              </a:ext>
            </a:extLst>
          </p:cNvPr>
          <p:cNvCxnSpPr>
            <a:cxnSpLocks/>
            <a:stCxn id="60" idx="7"/>
            <a:endCxn id="70" idx="5"/>
          </p:cNvCxnSpPr>
          <p:nvPr/>
        </p:nvCxnSpPr>
        <p:spPr>
          <a:xfrm flipH="1">
            <a:off x="2793460" y="5356117"/>
            <a:ext cx="3376611" cy="934431"/>
          </a:xfrm>
          <a:prstGeom prst="bentConnector3">
            <a:avLst>
              <a:gd name="adj1" fmla="val -1063"/>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4" name="Figura a mano libera 49">
            <a:extLst>
              <a:ext uri="{FF2B5EF4-FFF2-40B4-BE49-F238E27FC236}">
                <a16:creationId xmlns:a16="http://schemas.microsoft.com/office/drawing/2014/main" id="{30027393-C9BC-491C-9A28-0B342A9D6F83}"/>
              </a:ext>
            </a:extLst>
          </p:cNvPr>
          <p:cNvSpPr/>
          <p:nvPr/>
        </p:nvSpPr>
        <p:spPr>
          <a:xfrm>
            <a:off x="1075562" y="5682451"/>
            <a:ext cx="1970568" cy="325163"/>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200" b="1" dirty="0">
                <a:solidFill>
                  <a:schemeClr val="tx1"/>
                </a:solidFill>
                <a:cs typeface="Segoe UI" pitchFamily="34" charset="0"/>
              </a:rPr>
              <a:t>Operatore assegnatario della numerazione</a:t>
            </a:r>
          </a:p>
        </p:txBody>
      </p:sp>
      <p:sp>
        <p:nvSpPr>
          <p:cNvPr id="76" name="Elaborazione 75">
            <a:extLst>
              <a:ext uri="{FF2B5EF4-FFF2-40B4-BE49-F238E27FC236}">
                <a16:creationId xmlns:a16="http://schemas.microsoft.com/office/drawing/2014/main" id="{D4F5EDDF-94E3-4207-92F0-8FCC56A8511C}"/>
              </a:ext>
            </a:extLst>
          </p:cNvPr>
          <p:cNvSpPr/>
          <p:nvPr/>
        </p:nvSpPr>
        <p:spPr>
          <a:xfrm>
            <a:off x="3551760" y="6030410"/>
            <a:ext cx="1386839" cy="208640"/>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 ≤ t</a:t>
            </a:r>
            <a:r>
              <a:rPr lang="it-IT" sz="1000" baseline="-25000" dirty="0">
                <a:solidFill>
                  <a:schemeClr val="tx1"/>
                </a:solidFill>
                <a:cs typeface="Segoe UI" pitchFamily="34" charset="0"/>
              </a:rPr>
              <a:t>3 </a:t>
            </a:r>
            <a:r>
              <a:rPr lang="it-IT" sz="1000" dirty="0">
                <a:solidFill>
                  <a:schemeClr val="tx1"/>
                </a:solidFill>
                <a:cs typeface="Segoe UI" pitchFamily="34" charset="0"/>
              </a:rPr>
              <a:t>≤ DAC + 1</a:t>
            </a:r>
          </a:p>
        </p:txBody>
      </p:sp>
      <p:sp>
        <p:nvSpPr>
          <p:cNvPr id="64" name="Ovale 63">
            <a:extLst>
              <a:ext uri="{FF2B5EF4-FFF2-40B4-BE49-F238E27FC236}">
                <a16:creationId xmlns:a16="http://schemas.microsoft.com/office/drawing/2014/main" id="{47ACF5E4-1575-4667-85F9-41CA542427FC}"/>
              </a:ext>
            </a:extLst>
          </p:cNvPr>
          <p:cNvSpPr/>
          <p:nvPr/>
        </p:nvSpPr>
        <p:spPr>
          <a:xfrm>
            <a:off x="8056813" y="1383155"/>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a:t>
            </a:r>
          </a:p>
        </p:txBody>
      </p:sp>
      <p:sp>
        <p:nvSpPr>
          <p:cNvPr id="71" name="Ovale 70">
            <a:extLst>
              <a:ext uri="{FF2B5EF4-FFF2-40B4-BE49-F238E27FC236}">
                <a16:creationId xmlns:a16="http://schemas.microsoft.com/office/drawing/2014/main" id="{BB86C8FE-BBDA-4B42-903A-E6A77D09A474}"/>
              </a:ext>
            </a:extLst>
          </p:cNvPr>
          <p:cNvSpPr/>
          <p:nvPr/>
        </p:nvSpPr>
        <p:spPr>
          <a:xfrm>
            <a:off x="8056812" y="2129008"/>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2</a:t>
            </a:r>
          </a:p>
        </p:txBody>
      </p:sp>
      <p:sp>
        <p:nvSpPr>
          <p:cNvPr id="72" name="Ovale 71">
            <a:extLst>
              <a:ext uri="{FF2B5EF4-FFF2-40B4-BE49-F238E27FC236}">
                <a16:creationId xmlns:a16="http://schemas.microsoft.com/office/drawing/2014/main" id="{E2C25714-FB67-47FA-90D4-EE1EA06F0FFD}"/>
              </a:ext>
            </a:extLst>
          </p:cNvPr>
          <p:cNvSpPr/>
          <p:nvPr/>
        </p:nvSpPr>
        <p:spPr>
          <a:xfrm>
            <a:off x="8056811" y="2855846"/>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2</a:t>
            </a:r>
          </a:p>
        </p:txBody>
      </p:sp>
      <p:sp>
        <p:nvSpPr>
          <p:cNvPr id="73" name="Ovale 72">
            <a:extLst>
              <a:ext uri="{FF2B5EF4-FFF2-40B4-BE49-F238E27FC236}">
                <a16:creationId xmlns:a16="http://schemas.microsoft.com/office/drawing/2014/main" id="{B526A367-ACE2-4E5C-966A-6938DB1F0C93}"/>
              </a:ext>
            </a:extLst>
          </p:cNvPr>
          <p:cNvSpPr/>
          <p:nvPr/>
        </p:nvSpPr>
        <p:spPr>
          <a:xfrm>
            <a:off x="8053475" y="5156388"/>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4</a:t>
            </a:r>
          </a:p>
        </p:txBody>
      </p:sp>
      <p:sp>
        <p:nvSpPr>
          <p:cNvPr id="75" name="Ovale 74">
            <a:extLst>
              <a:ext uri="{FF2B5EF4-FFF2-40B4-BE49-F238E27FC236}">
                <a16:creationId xmlns:a16="http://schemas.microsoft.com/office/drawing/2014/main" id="{D50DFDA1-1C5D-442C-9213-A420CFEEFBAD}"/>
              </a:ext>
            </a:extLst>
          </p:cNvPr>
          <p:cNvSpPr/>
          <p:nvPr/>
        </p:nvSpPr>
        <p:spPr>
          <a:xfrm>
            <a:off x="3964553" y="3566112"/>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3</a:t>
            </a:r>
          </a:p>
        </p:txBody>
      </p:sp>
      <p:sp>
        <p:nvSpPr>
          <p:cNvPr id="77" name="Ovale 76">
            <a:extLst>
              <a:ext uri="{FF2B5EF4-FFF2-40B4-BE49-F238E27FC236}">
                <a16:creationId xmlns:a16="http://schemas.microsoft.com/office/drawing/2014/main" id="{31FE6D93-DD9B-4237-96F5-5177CC9F914F}"/>
              </a:ext>
            </a:extLst>
          </p:cNvPr>
          <p:cNvSpPr/>
          <p:nvPr/>
        </p:nvSpPr>
        <p:spPr>
          <a:xfrm>
            <a:off x="3951766" y="5156388"/>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5</a:t>
            </a:r>
          </a:p>
        </p:txBody>
      </p:sp>
      <p:sp>
        <p:nvSpPr>
          <p:cNvPr id="79" name="Ovale 78">
            <a:extLst>
              <a:ext uri="{FF2B5EF4-FFF2-40B4-BE49-F238E27FC236}">
                <a16:creationId xmlns:a16="http://schemas.microsoft.com/office/drawing/2014/main" id="{F8785B46-3B86-42D8-A15B-F43B3DD647B9}"/>
              </a:ext>
            </a:extLst>
          </p:cNvPr>
          <p:cNvSpPr/>
          <p:nvPr/>
        </p:nvSpPr>
        <p:spPr>
          <a:xfrm>
            <a:off x="3964553" y="636646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6</a:t>
            </a:r>
          </a:p>
        </p:txBody>
      </p:sp>
      <p:sp>
        <p:nvSpPr>
          <p:cNvPr id="80" name="Elaborazione 79">
            <a:extLst>
              <a:ext uri="{FF2B5EF4-FFF2-40B4-BE49-F238E27FC236}">
                <a16:creationId xmlns:a16="http://schemas.microsoft.com/office/drawing/2014/main" id="{52198097-735E-4BAF-8507-711F3D4FF1B2}"/>
              </a:ext>
            </a:extLst>
          </p:cNvPr>
          <p:cNvSpPr/>
          <p:nvPr/>
        </p:nvSpPr>
        <p:spPr>
          <a:xfrm>
            <a:off x="3754690" y="3314112"/>
            <a:ext cx="727075" cy="130429"/>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2 </a:t>
            </a:r>
            <a:r>
              <a:rPr lang="it-IT" sz="1000" dirty="0">
                <a:solidFill>
                  <a:schemeClr val="tx1"/>
                </a:solidFill>
                <a:cs typeface="Segoe UI" pitchFamily="34" charset="0"/>
              </a:rPr>
              <a:t>≤ t</a:t>
            </a:r>
            <a:r>
              <a:rPr lang="it-IT" sz="1000" baseline="-25000" dirty="0">
                <a:solidFill>
                  <a:schemeClr val="tx1"/>
                </a:solidFill>
                <a:cs typeface="Segoe UI" pitchFamily="34" charset="0"/>
              </a:rPr>
              <a:t>0 </a:t>
            </a:r>
            <a:r>
              <a:rPr lang="it-IT" sz="1000" dirty="0">
                <a:solidFill>
                  <a:schemeClr val="tx1"/>
                </a:solidFill>
                <a:cs typeface="Segoe UI" pitchFamily="34" charset="0"/>
              </a:rPr>
              <a:t>+ 3</a:t>
            </a:r>
          </a:p>
        </p:txBody>
      </p:sp>
    </p:spTree>
    <p:extLst>
      <p:ext uri="{BB962C8B-B14F-4D97-AF65-F5344CB8AC3E}">
        <p14:creationId xmlns:p14="http://schemas.microsoft.com/office/powerpoint/2010/main" val="1605131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18782" y="624288"/>
            <a:ext cx="11142848" cy="3339376"/>
          </a:xfrm>
          <a:prstGeom prst="rect">
            <a:avLst/>
          </a:prstGeom>
          <a:noFill/>
        </p:spPr>
        <p:txBody>
          <a:bodyPr wrap="square" rtlCol="0">
            <a:spAutoFit/>
          </a:bodyPr>
          <a:lstStyle/>
          <a:p>
            <a:pPr algn="just">
              <a:spcBef>
                <a:spcPts val="600"/>
              </a:spcBef>
            </a:pPr>
            <a:r>
              <a:rPr lang="it-IT" b="1" dirty="0">
                <a:solidFill>
                  <a:srgbClr val="EB0028"/>
                </a:solidFill>
                <a:latin typeface="+mj-lt"/>
                <a:cs typeface="Segoe UI" pitchFamily="34" charset="0"/>
              </a:rPr>
              <a:t>Precisazioni</a:t>
            </a:r>
            <a:endParaRPr lang="it-IT" sz="1600" b="1" dirty="0">
              <a:solidFill>
                <a:srgbClr val="EB0028"/>
              </a:solidFill>
              <a:latin typeface="+mj-lt"/>
              <a:cs typeface="Segoe UI" pitchFamily="34" charset="0"/>
            </a:endParaRPr>
          </a:p>
          <a:p>
            <a:pPr algn="just">
              <a:spcBef>
                <a:spcPts val="600"/>
              </a:spcBef>
            </a:pPr>
            <a:endParaRPr lang="it-IT" b="1" dirty="0">
              <a:solidFill>
                <a:srgbClr val="FF0000"/>
              </a:solidFill>
              <a:latin typeface="+mj-lt"/>
            </a:endParaRPr>
          </a:p>
          <a:p>
            <a:pPr marL="228600" indent="-228600" algn="just">
              <a:spcBef>
                <a:spcPts val="600"/>
              </a:spcBef>
              <a:buFont typeface="+mj-lt"/>
              <a:buAutoNum type="arabicParenR"/>
            </a:pPr>
            <a:r>
              <a:rPr lang="it-IT" sz="1400" dirty="0">
                <a:latin typeface="TIM Sans" panose="02020503040602060503" pitchFamily="18" charset="0"/>
              </a:rPr>
              <a:t>Operatori di rete fissa e mobile che dispongono di nodi di Rete Intelligente che eseguono l’instradamento </a:t>
            </a:r>
          </a:p>
          <a:p>
            <a:pPr marL="228600" indent="-228600" algn="just">
              <a:spcBef>
                <a:spcPts val="600"/>
              </a:spcBef>
              <a:buFont typeface="+mj-lt"/>
              <a:buAutoNum type="arabicParenR"/>
            </a:pPr>
            <a:r>
              <a:rPr lang="it-IT" sz="1400" dirty="0">
                <a:latin typeface="TIM Sans" panose="02020503040602060503" pitchFamily="18" charset="0"/>
              </a:rPr>
              <a:t>Il </a:t>
            </a:r>
            <a:r>
              <a:rPr lang="it-IT" sz="1400" dirty="0" err="1">
                <a:latin typeface="TIM Sans" panose="02020503040602060503" pitchFamily="18" charset="0"/>
              </a:rPr>
              <a:t>Recipient</a:t>
            </a:r>
            <a:r>
              <a:rPr lang="it-IT" sz="1400" dirty="0">
                <a:latin typeface="TIM Sans" panose="02020503040602060503" pitchFamily="18" charset="0"/>
              </a:rPr>
              <a:t> indica nel tracciato record la DAC, che deve essere:</a:t>
            </a:r>
          </a:p>
          <a:p>
            <a:pPr marL="742950" lvl="1" indent="-285750" algn="just">
              <a:spcBef>
                <a:spcPts val="600"/>
              </a:spcBef>
              <a:buFont typeface="Arial" panose="020B0604020202020204" pitchFamily="34" charset="0"/>
              <a:buChar char="•"/>
            </a:pPr>
            <a:r>
              <a:rPr lang="it-IT" sz="1400" dirty="0">
                <a:latin typeface="TIM Sans" panose="02020503040602060503" pitchFamily="18" charset="0"/>
              </a:rPr>
              <a:t>≥ t</a:t>
            </a:r>
            <a:r>
              <a:rPr lang="it-IT" sz="1400" baseline="-25000" dirty="0">
                <a:latin typeface="TIM Sans" panose="02020503040602060503" pitchFamily="18" charset="0"/>
              </a:rPr>
              <a:t>0</a:t>
            </a:r>
            <a:r>
              <a:rPr lang="it-IT" sz="1400" dirty="0">
                <a:latin typeface="TIM Sans" panose="02020503040602060503" pitchFamily="18" charset="0"/>
              </a:rPr>
              <a:t> + 9 gg lavorativi per casi semplici</a:t>
            </a:r>
          </a:p>
          <a:p>
            <a:pPr marL="742950" lvl="1" indent="-285750" algn="just">
              <a:spcBef>
                <a:spcPts val="600"/>
              </a:spcBef>
              <a:buFont typeface="Arial" panose="020B0604020202020204" pitchFamily="34" charset="0"/>
              <a:buChar char="•"/>
            </a:pPr>
            <a:r>
              <a:rPr lang="it-IT" sz="1400" dirty="0">
                <a:latin typeface="TIM Sans" panose="02020503040602060503" pitchFamily="18" charset="0"/>
              </a:rPr>
              <a:t>≥ t</a:t>
            </a:r>
            <a:r>
              <a:rPr lang="it-IT" sz="1400" baseline="-25000" dirty="0">
                <a:latin typeface="TIM Sans" panose="02020503040602060503" pitchFamily="18" charset="0"/>
              </a:rPr>
              <a:t>0</a:t>
            </a:r>
            <a:r>
              <a:rPr lang="it-IT" sz="1400" dirty="0">
                <a:latin typeface="TIM Sans" panose="02020503040602060503" pitchFamily="18" charset="0"/>
              </a:rPr>
              <a:t> + 30 gg lavorativi per casi complessi</a:t>
            </a:r>
            <a:endParaRPr lang="it-IT" sz="1400" dirty="0">
              <a:solidFill>
                <a:srgbClr val="FF3399"/>
              </a:solidFill>
              <a:latin typeface="TIM Sans" panose="02020503040602060503" pitchFamily="18" charset="0"/>
            </a:endParaRPr>
          </a:p>
          <a:p>
            <a:pPr marL="228600" indent="-228600" algn="just">
              <a:spcBef>
                <a:spcPts val="600"/>
              </a:spcBef>
              <a:buFont typeface="+mj-lt"/>
              <a:buAutoNum type="arabicParenR"/>
              <a:defRPr/>
            </a:pPr>
            <a:r>
              <a:rPr lang="it-IT" sz="1400" dirty="0">
                <a:latin typeface="TIM Sans" panose="02020503040602060503" pitchFamily="18" charset="0"/>
                <a:cs typeface="Segoe UI" pitchFamily="34" charset="0"/>
              </a:rPr>
              <a:t>Il </a:t>
            </a:r>
            <a:r>
              <a:rPr lang="it-IT" sz="1400" dirty="0" err="1">
                <a:latin typeface="TIM Sans" panose="02020503040602060503" pitchFamily="18" charset="0"/>
                <a:cs typeface="Segoe UI" pitchFamily="34" charset="0"/>
              </a:rPr>
              <a:t>Donating</a:t>
            </a:r>
            <a:r>
              <a:rPr lang="it-IT" sz="1400" dirty="0">
                <a:latin typeface="TIM Sans" panose="02020503040602060503" pitchFamily="18" charset="0"/>
                <a:cs typeface="Segoe UI" pitchFamily="34" charset="0"/>
              </a:rPr>
              <a:t> deve gestire richieste di NP ricevute anche su numerazione cessata nello stato «cessazione in </a:t>
            </a:r>
            <a:r>
              <a:rPr lang="it-IT" sz="1400" dirty="0" err="1">
                <a:latin typeface="TIM Sans" panose="02020503040602060503" pitchFamily="18" charset="0"/>
                <a:cs typeface="Segoe UI" pitchFamily="34" charset="0"/>
              </a:rPr>
              <a:t>wait</a:t>
            </a:r>
            <a:r>
              <a:rPr lang="it-IT" sz="1400" dirty="0">
                <a:latin typeface="TIM Sans" panose="02020503040602060503" pitchFamily="18" charset="0"/>
                <a:cs typeface="Segoe UI" pitchFamily="34" charset="0"/>
              </a:rPr>
              <a:t>» (cfr. Allegato 4). Allo scadere del tempo di </a:t>
            </a:r>
            <a:r>
              <a:rPr lang="it-IT" sz="1400" dirty="0" err="1">
                <a:latin typeface="TIM Sans" panose="02020503040602060503" pitchFamily="18" charset="0"/>
                <a:cs typeface="Segoe UI" pitchFamily="34" charset="0"/>
              </a:rPr>
              <a:t>wait</a:t>
            </a:r>
            <a:r>
              <a:rPr lang="it-IT" sz="1400" dirty="0">
                <a:latin typeface="TIM Sans" panose="02020503040602060503" pitchFamily="18" charset="0"/>
                <a:cs typeface="Segoe UI" pitchFamily="34" charset="0"/>
              </a:rPr>
              <a:t>, Il </a:t>
            </a:r>
            <a:r>
              <a:rPr lang="it-IT" sz="1400" dirty="0" err="1">
                <a:latin typeface="TIM Sans" panose="02020503040602060503" pitchFamily="18" charset="0"/>
                <a:cs typeface="Segoe UI" pitchFamily="34" charset="0"/>
              </a:rPr>
              <a:t>Donating</a:t>
            </a:r>
            <a:r>
              <a:rPr lang="it-IT" sz="1400" dirty="0">
                <a:latin typeface="TIM Sans" panose="02020503040602060503" pitchFamily="18" charset="0"/>
                <a:cs typeface="Segoe UI" pitchFamily="34" charset="0"/>
              </a:rPr>
              <a:t> deve richiedere la </a:t>
            </a:r>
            <a:r>
              <a:rPr lang="it-IT" sz="1400" dirty="0" err="1">
                <a:latin typeface="TIM Sans" panose="02020503040602060503" pitchFamily="18" charset="0"/>
                <a:cs typeface="Segoe UI" pitchFamily="34" charset="0"/>
              </a:rPr>
              <a:t>sconfigurazione</a:t>
            </a:r>
            <a:r>
              <a:rPr lang="it-IT" sz="1400" dirty="0">
                <a:latin typeface="TIM Sans" panose="02020503040602060503" pitchFamily="18" charset="0"/>
                <a:cs typeface="Segoe UI" pitchFamily="34" charset="0"/>
              </a:rPr>
              <a:t>/cessazione solo in caso di completamento della NP con esito negativo (non deve restituirla in caso di NP in corso o di NP espletata con esito positivo).</a:t>
            </a:r>
          </a:p>
          <a:p>
            <a:pPr marL="228600" indent="-228600" algn="just">
              <a:spcBef>
                <a:spcPts val="600"/>
              </a:spcBef>
              <a:buFont typeface="+mj-lt"/>
              <a:buAutoNum type="arabicParenR"/>
              <a:defRPr/>
            </a:pPr>
            <a:r>
              <a:rPr lang="it-IT" sz="1400" dirty="0">
                <a:latin typeface="TIM Sans" panose="02020503040602060503" pitchFamily="18" charset="0"/>
                <a:cs typeface="Segoe UI" pitchFamily="34" charset="0"/>
              </a:rPr>
              <a:t>Il Donating deve inviare al Recipient la notifica di espletamento anche in caso di numerazione cessata nello stato «cessazione in </a:t>
            </a:r>
            <a:r>
              <a:rPr lang="it-IT" sz="1400" dirty="0" err="1">
                <a:latin typeface="TIM Sans" panose="02020503040602060503" pitchFamily="18" charset="0"/>
                <a:cs typeface="Segoe UI" pitchFamily="34" charset="0"/>
              </a:rPr>
              <a:t>wait</a:t>
            </a:r>
            <a:r>
              <a:rPr lang="it-IT" sz="1400" dirty="0">
                <a:latin typeface="TIM Sans" panose="02020503040602060503" pitchFamily="18" charset="0"/>
                <a:cs typeface="Segoe UI" pitchFamily="34" charset="0"/>
              </a:rPr>
              <a:t>» (cfr. Allegato 4). In questo caso il Donating non deve effettuare alcuna attività di deconfigurazione in quanto la numerazione è già cessata.</a:t>
            </a:r>
          </a:p>
        </p:txBody>
      </p:sp>
      <p:sp>
        <p:nvSpPr>
          <p:cNvPr id="5" name="Title 1">
            <a:extLst>
              <a:ext uri="{FF2B5EF4-FFF2-40B4-BE49-F238E27FC236}">
                <a16:creationId xmlns:a16="http://schemas.microsoft.com/office/drawing/2014/main" id="{CB5466B4-463E-457C-AD3A-85AA5477A4C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Flusso di processo di NP per le NNG (2/4)</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Tree>
    <p:extLst>
      <p:ext uri="{BB962C8B-B14F-4D97-AF65-F5344CB8AC3E}">
        <p14:creationId xmlns:p14="http://schemas.microsoft.com/office/powerpoint/2010/main" val="3604041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285226" y="591297"/>
            <a:ext cx="10950040" cy="4022640"/>
          </a:xfrm>
          <a:prstGeom prst="rect">
            <a:avLst/>
          </a:prstGeom>
          <a:noFill/>
        </p:spPr>
        <p:txBody>
          <a:bodyPr wrap="square" rtlCol="0">
            <a:spAutoFit/>
          </a:bodyPr>
          <a:lstStyle/>
          <a:p>
            <a:pPr defTabSz="685800">
              <a:lnSpc>
                <a:spcPct val="90000"/>
              </a:lnSpc>
              <a:spcBef>
                <a:spcPct val="0"/>
              </a:spcBef>
              <a:defRPr/>
            </a:pPr>
            <a:r>
              <a:rPr lang="it-IT" b="1" dirty="0">
                <a:solidFill>
                  <a:srgbClr val="EB0028"/>
                </a:solidFill>
                <a:latin typeface="+mj-lt"/>
                <a:cs typeface="Segoe UI" pitchFamily="34" charset="0"/>
              </a:rPr>
              <a:t>Tempi di processo </a:t>
            </a:r>
          </a:p>
          <a:p>
            <a:pPr defTabSz="685800">
              <a:lnSpc>
                <a:spcPct val="90000"/>
              </a:lnSpc>
              <a:spcBef>
                <a:spcPct val="0"/>
              </a:spcBef>
              <a:defRPr/>
            </a:pPr>
            <a:endParaRPr lang="it-IT" b="1" dirty="0">
              <a:solidFill>
                <a:srgbClr val="EB0028"/>
              </a:solidFill>
              <a:latin typeface="TIM Sans" panose="00000500000000000000" pitchFamily="2" charset="0"/>
              <a:ea typeface="ＭＳ Ｐゴシック"/>
              <a:cs typeface="Arial"/>
            </a:endParaRPr>
          </a:p>
          <a:p>
            <a:pPr marL="342900" indent="-342900" algn="just">
              <a:spcBef>
                <a:spcPts val="600"/>
              </a:spcBef>
              <a:buFont typeface="+mj-lt"/>
              <a:buAutoNum type="arabicPeriod"/>
            </a:pPr>
            <a:r>
              <a:rPr lang="it-IT" sz="1400" dirty="0">
                <a:latin typeface="TIM Sans" panose="02020503040602060503" pitchFamily="18" charset="0"/>
                <a:cs typeface="Segoe UI" pitchFamily="34" charset="0"/>
              </a:rPr>
              <a:t>Tutti i tempi sono espressi in giorni lavorativi</a:t>
            </a:r>
          </a:p>
          <a:p>
            <a:pPr marL="342900" indent="-342900" algn="just">
              <a:spcBef>
                <a:spcPts val="600"/>
              </a:spcBef>
              <a:buFont typeface="+mj-lt"/>
              <a:buAutoNum type="arabicPeriod"/>
            </a:pPr>
            <a:r>
              <a:rPr lang="it-IT" sz="1400" dirty="0">
                <a:latin typeface="TIM Sans" panose="02020503040602060503" pitchFamily="18" charset="0"/>
                <a:cs typeface="Segoe UI" pitchFamily="34" charset="0"/>
              </a:rPr>
              <a:t>t</a:t>
            </a:r>
            <a:r>
              <a:rPr lang="it-IT" sz="1400" baseline="-25000" dirty="0">
                <a:latin typeface="TIM Sans" panose="02020503040602060503" pitchFamily="18" charset="0"/>
                <a:cs typeface="Segoe UI" pitchFamily="34" charset="0"/>
              </a:rPr>
              <a:t>0  </a:t>
            </a:r>
            <a:r>
              <a:rPr lang="it-IT" sz="1400" dirty="0">
                <a:latin typeface="TIM Sans" panose="02020503040602060503" pitchFamily="18" charset="0"/>
                <a:cs typeface="Segoe UI" pitchFamily="34" charset="0"/>
              </a:rPr>
              <a:t>= invio della richiesta di NP delle NNG. </a:t>
            </a:r>
            <a:r>
              <a:rPr lang="it-IT" sz="1400" dirty="0">
                <a:latin typeface="+mj-lt"/>
              </a:rPr>
              <a:t>Se il </a:t>
            </a:r>
            <a:r>
              <a:rPr lang="it-IT" sz="1400" dirty="0" err="1">
                <a:latin typeface="+mj-lt"/>
              </a:rPr>
              <a:t>Recipient</a:t>
            </a:r>
            <a:r>
              <a:rPr lang="it-IT" sz="1400" dirty="0">
                <a:latin typeface="+mj-lt"/>
              </a:rPr>
              <a:t> invia la richiesta di NP dopo le </a:t>
            </a:r>
            <a:r>
              <a:rPr lang="it-IT" sz="1400" b="1" dirty="0">
                <a:latin typeface="+mj-lt"/>
              </a:rPr>
              <a:t>ore 19:00 </a:t>
            </a:r>
            <a:r>
              <a:rPr lang="it-IT" sz="1400" dirty="0">
                <a:latin typeface="+mj-lt"/>
              </a:rPr>
              <a:t>, si considera come giorno  t</a:t>
            </a:r>
            <a:r>
              <a:rPr lang="it-IT" sz="1400" baseline="-25000" dirty="0">
                <a:latin typeface="+mj-lt"/>
              </a:rPr>
              <a:t>0 </a:t>
            </a:r>
            <a:r>
              <a:rPr lang="it-IT" sz="1400" dirty="0">
                <a:latin typeface="+mj-lt"/>
              </a:rPr>
              <a:t> il giorno lavorativo successivo a quello dell’invio. </a:t>
            </a:r>
          </a:p>
          <a:p>
            <a:pPr marL="342900" indent="-342900" algn="just">
              <a:spcBef>
                <a:spcPts val="600"/>
              </a:spcBef>
              <a:buFont typeface="+mj-lt"/>
              <a:buAutoNum type="arabicPeriod"/>
            </a:pPr>
            <a:r>
              <a:rPr lang="it-IT" sz="1400" dirty="0">
                <a:latin typeface="+mj-lt"/>
                <a:cs typeface="Segoe UI" pitchFamily="34" charset="0"/>
              </a:rPr>
              <a:t>t</a:t>
            </a:r>
            <a:r>
              <a:rPr lang="it-IT" sz="1400" baseline="-25000" dirty="0">
                <a:latin typeface="+mj-lt"/>
                <a:cs typeface="Segoe UI" pitchFamily="34" charset="0"/>
              </a:rPr>
              <a:t>1 </a:t>
            </a:r>
            <a:r>
              <a:rPr lang="it-IT" sz="1400" dirty="0">
                <a:latin typeface="+mj-lt"/>
                <a:cs typeface="Segoe UI" pitchFamily="34" charset="0"/>
              </a:rPr>
              <a:t>≤</a:t>
            </a:r>
            <a:r>
              <a:rPr lang="it-IT" sz="1400" baseline="-25000" dirty="0">
                <a:latin typeface="+mj-lt"/>
                <a:cs typeface="Segoe UI" pitchFamily="34" charset="0"/>
              </a:rPr>
              <a:t> </a:t>
            </a:r>
            <a:r>
              <a:rPr lang="it-IT" sz="1400" dirty="0">
                <a:latin typeface="+mj-lt"/>
                <a:cs typeface="Segoe UI" pitchFamily="34" charset="0"/>
              </a:rPr>
              <a:t>t</a:t>
            </a:r>
            <a:r>
              <a:rPr lang="it-IT" sz="1400" baseline="-25000" dirty="0">
                <a:latin typeface="+mj-lt"/>
                <a:cs typeface="Segoe UI" pitchFamily="34" charset="0"/>
              </a:rPr>
              <a:t>0</a:t>
            </a:r>
            <a:r>
              <a:rPr lang="it-IT" sz="1400" dirty="0">
                <a:latin typeface="+mj-lt"/>
                <a:cs typeface="Segoe UI" pitchFamily="34" charset="0"/>
              </a:rPr>
              <a:t>+3 =  invio esito verifiche formali e tecniche </a:t>
            </a:r>
          </a:p>
          <a:p>
            <a:pPr marL="342900" indent="-342900" algn="just">
              <a:spcBef>
                <a:spcPts val="600"/>
              </a:spcBef>
              <a:buFont typeface="+mj-lt"/>
              <a:buAutoNum type="arabicPeriod"/>
            </a:pPr>
            <a:r>
              <a:rPr lang="it-IT" sz="1400" dirty="0">
                <a:latin typeface="+mj-lt"/>
                <a:cs typeface="Segoe UI" pitchFamily="34" charset="0"/>
              </a:rPr>
              <a:t>t</a:t>
            </a:r>
            <a:r>
              <a:rPr lang="it-IT" sz="1400" baseline="-25000" dirty="0">
                <a:latin typeface="+mj-lt"/>
                <a:cs typeface="Segoe UI" pitchFamily="34" charset="0"/>
              </a:rPr>
              <a:t>2  </a:t>
            </a:r>
            <a:r>
              <a:rPr lang="it-IT" sz="1400" dirty="0">
                <a:latin typeface="+mj-lt"/>
                <a:cs typeface="Segoe UI" pitchFamily="34" charset="0"/>
              </a:rPr>
              <a:t>≤ t</a:t>
            </a:r>
            <a:r>
              <a:rPr lang="it-IT" sz="1400" baseline="-25000" dirty="0">
                <a:latin typeface="+mj-lt"/>
                <a:cs typeface="Segoe UI" pitchFamily="34" charset="0"/>
              </a:rPr>
              <a:t>0 </a:t>
            </a:r>
            <a:r>
              <a:rPr lang="it-IT" sz="1400" dirty="0">
                <a:latin typeface="+mj-lt"/>
                <a:cs typeface="Segoe UI" pitchFamily="34" charset="0"/>
              </a:rPr>
              <a:t>+ 3 = invio della </a:t>
            </a:r>
            <a:r>
              <a:rPr lang="it-IT" sz="1400" dirty="0" err="1">
                <a:latin typeface="+mj-lt"/>
                <a:cs typeface="Segoe UI" pitchFamily="34" charset="0"/>
              </a:rPr>
              <a:t>prenotifica</a:t>
            </a:r>
            <a:r>
              <a:rPr lang="it-IT" sz="1400" dirty="0">
                <a:latin typeface="+mj-lt"/>
                <a:cs typeface="Segoe UI" pitchFamily="34" charset="0"/>
              </a:rPr>
              <a:t> dal Recipient a tutti gli Operatori di rete fissa e mobile</a:t>
            </a:r>
          </a:p>
          <a:p>
            <a:pPr marL="342900" indent="-342900" algn="just">
              <a:spcBef>
                <a:spcPts val="600"/>
              </a:spcBef>
              <a:buFont typeface="+mj-lt"/>
              <a:buAutoNum type="arabicPeriod"/>
            </a:pPr>
            <a:r>
              <a:rPr lang="it-IT" sz="1400" dirty="0">
                <a:latin typeface="TIM Sans" panose="02020503040602060503" pitchFamily="18" charset="0"/>
                <a:cs typeface="Segoe UI" pitchFamily="34" charset="0"/>
              </a:rPr>
              <a:t>La DAC indicata dal Recipient nell’ordine di NPNG deve essere:</a:t>
            </a:r>
          </a:p>
          <a:p>
            <a:pPr marL="800100" lvl="1" indent="-342900" algn="just">
              <a:spcBef>
                <a:spcPts val="600"/>
              </a:spcBef>
              <a:buFont typeface="+mj-lt"/>
              <a:buAutoNum type="alphaLcParenR"/>
            </a:pPr>
            <a:r>
              <a:rPr lang="it-IT" sz="1400" dirty="0">
                <a:latin typeface="TIM Sans" panose="02020503040602060503" pitchFamily="18" charset="0"/>
                <a:cs typeface="Segoe UI" pitchFamily="34" charset="0"/>
              </a:rPr>
              <a:t>DAC ≥ t</a:t>
            </a:r>
            <a:r>
              <a:rPr lang="it-IT" sz="1400" baseline="-25000" dirty="0">
                <a:latin typeface="TIM Sans" panose="02020503040602060503" pitchFamily="18" charset="0"/>
                <a:cs typeface="Segoe UI" pitchFamily="34" charset="0"/>
              </a:rPr>
              <a:t>0</a:t>
            </a:r>
            <a:r>
              <a:rPr lang="it-IT" sz="1400" dirty="0">
                <a:latin typeface="TIM Sans" panose="02020503040602060503" pitchFamily="18" charset="0"/>
                <a:cs typeface="Segoe UI" pitchFamily="34" charset="0"/>
              </a:rPr>
              <a:t> + 9 gg lavorativi per i casi semplici (tipo servizio 0 e 1)</a:t>
            </a:r>
          </a:p>
          <a:p>
            <a:pPr marL="800100" lvl="1" indent="-342900" algn="just">
              <a:spcBef>
                <a:spcPts val="600"/>
              </a:spcBef>
              <a:buFont typeface="+mj-lt"/>
              <a:buAutoNum type="alphaLcParenR"/>
            </a:pPr>
            <a:r>
              <a:rPr lang="it-IT" sz="1400" dirty="0">
                <a:latin typeface="TIM Sans" panose="02020503040602060503" pitchFamily="18" charset="0"/>
                <a:cs typeface="Segoe UI" pitchFamily="34" charset="0"/>
              </a:rPr>
              <a:t>DAC ≥ t</a:t>
            </a:r>
            <a:r>
              <a:rPr lang="it-IT" sz="1400" baseline="-25000" dirty="0">
                <a:latin typeface="TIM Sans" panose="02020503040602060503" pitchFamily="18" charset="0"/>
                <a:cs typeface="Segoe UI" pitchFamily="34" charset="0"/>
              </a:rPr>
              <a:t>0</a:t>
            </a:r>
            <a:r>
              <a:rPr lang="it-IT" sz="1400" dirty="0">
                <a:latin typeface="TIM Sans" panose="02020503040602060503" pitchFamily="18" charset="0"/>
                <a:cs typeface="Segoe UI" pitchFamily="34" charset="0"/>
              </a:rPr>
              <a:t> + 30</a:t>
            </a:r>
            <a:r>
              <a:rPr lang="it-IT" sz="1400" dirty="0">
                <a:solidFill>
                  <a:srgbClr val="FF3399"/>
                </a:solidFill>
                <a:latin typeface="TIM Sans" panose="02020503040602060503" pitchFamily="18" charset="0"/>
                <a:cs typeface="Segoe UI" pitchFamily="34" charset="0"/>
              </a:rPr>
              <a:t> </a:t>
            </a:r>
            <a:r>
              <a:rPr lang="it-IT" sz="1400" dirty="0">
                <a:latin typeface="TIM Sans" panose="02020503040602060503" pitchFamily="18" charset="0"/>
                <a:cs typeface="Segoe UI" pitchFamily="34" charset="0"/>
              </a:rPr>
              <a:t>gg lavorativi per i casi complessi (tipo servizio 2)</a:t>
            </a:r>
          </a:p>
          <a:p>
            <a:pPr marL="342900" marR="0" lvl="0" indent="-342900" algn="just" fontAlgn="auto">
              <a:lnSpc>
                <a:spcPct val="100000"/>
              </a:lnSpc>
              <a:spcBef>
                <a:spcPts val="600"/>
              </a:spcBef>
              <a:buClrTx/>
              <a:buSzTx/>
              <a:buFont typeface="+mj-lt"/>
              <a:buAutoNum type="arabicPeriod"/>
              <a:tabLst/>
              <a:defRPr/>
            </a:pPr>
            <a:r>
              <a:rPr lang="it-IT" sz="1400" dirty="0">
                <a:latin typeface="TIM Sans" panose="02020503040602060503" pitchFamily="18" charset="0"/>
                <a:cs typeface="Segoe UI" pitchFamily="34" charset="0"/>
                <a:sym typeface="Wingdings" panose="05000000000000000000" pitchFamily="2" charset="2"/>
              </a:rPr>
              <a:t>Il  giorno della DAC gli operatori eseguono la NP secondo le seguenti fasce orarie:</a:t>
            </a:r>
          </a:p>
          <a:p>
            <a:pPr marL="914400" lvl="1" indent="-185738" algn="just">
              <a:spcBef>
                <a:spcPts val="600"/>
              </a:spcBef>
              <a:buFont typeface="Arial" panose="020B0604020202020204" pitchFamily="34" charset="0"/>
              <a:buChar char="•"/>
              <a:defRPr/>
            </a:pPr>
            <a:r>
              <a:rPr lang="it-IT" sz="1400" dirty="0">
                <a:latin typeface="+mj-lt"/>
                <a:cs typeface="Segoe UI" pitchFamily="34" charset="0"/>
                <a:sym typeface="Wingdings" panose="05000000000000000000" pitchFamily="2" charset="2"/>
              </a:rPr>
              <a:t>il </a:t>
            </a:r>
            <a:r>
              <a:rPr lang="it-IT" sz="1400" dirty="0" err="1">
                <a:latin typeface="+mj-lt"/>
                <a:cs typeface="Segoe UI" pitchFamily="34" charset="0"/>
                <a:sym typeface="Wingdings" panose="05000000000000000000" pitchFamily="2" charset="2"/>
              </a:rPr>
              <a:t>Recipient</a:t>
            </a:r>
            <a:r>
              <a:rPr lang="it-IT" sz="1400" dirty="0">
                <a:latin typeface="+mj-lt"/>
                <a:cs typeface="Segoe UI" pitchFamily="34" charset="0"/>
                <a:sym typeface="Wingdings" panose="05000000000000000000" pitchFamily="2" charset="2"/>
              </a:rPr>
              <a:t> tra le 6.00 e le 11:00 </a:t>
            </a:r>
          </a:p>
          <a:p>
            <a:pPr marL="914400" lvl="1" indent="-185738" algn="just">
              <a:spcBef>
                <a:spcPts val="600"/>
              </a:spcBef>
              <a:buFont typeface="Arial" panose="020B0604020202020204" pitchFamily="34" charset="0"/>
              <a:buChar char="•"/>
              <a:defRPr/>
            </a:pPr>
            <a:r>
              <a:rPr lang="it-IT" sz="1400" dirty="0">
                <a:latin typeface="+mj-lt"/>
                <a:cs typeface="Segoe UI" pitchFamily="34" charset="0"/>
                <a:sym typeface="Wingdings" panose="05000000000000000000" pitchFamily="2" charset="2"/>
              </a:rPr>
              <a:t>gli operatori di rete fissa e mobile tra le 11.00 e le 14:00 </a:t>
            </a:r>
          </a:p>
          <a:p>
            <a:pPr marL="914400" lvl="1" indent="-185738" algn="just">
              <a:spcBef>
                <a:spcPts val="600"/>
              </a:spcBef>
              <a:buFont typeface="Arial" panose="020B0604020202020204" pitchFamily="34" charset="0"/>
              <a:buChar char="•"/>
              <a:defRPr/>
            </a:pPr>
            <a:r>
              <a:rPr lang="it-IT" sz="1400" dirty="0">
                <a:latin typeface="+mj-lt"/>
                <a:cs typeface="Segoe UI" pitchFamily="34" charset="0"/>
                <a:sym typeface="Wingdings" panose="05000000000000000000" pitchFamily="2" charset="2"/>
              </a:rPr>
              <a:t>il </a:t>
            </a:r>
            <a:r>
              <a:rPr lang="it-IT" sz="1400" dirty="0" err="1">
                <a:latin typeface="+mj-lt"/>
                <a:cs typeface="Segoe UI" pitchFamily="34" charset="0"/>
                <a:sym typeface="Wingdings" panose="05000000000000000000" pitchFamily="2" charset="2"/>
              </a:rPr>
              <a:t>Donating</a:t>
            </a:r>
            <a:r>
              <a:rPr lang="it-IT" sz="1400" dirty="0">
                <a:latin typeface="+mj-lt"/>
                <a:cs typeface="Segoe UI" pitchFamily="34" charset="0"/>
                <a:sym typeface="Wingdings" panose="05000000000000000000" pitchFamily="2" charset="2"/>
              </a:rPr>
              <a:t> tra le 14.00 e le 16:00</a:t>
            </a:r>
            <a:endParaRPr lang="it-IT" sz="1400" dirty="0">
              <a:latin typeface="+mj-lt"/>
            </a:endParaRPr>
          </a:p>
        </p:txBody>
      </p:sp>
      <p:sp>
        <p:nvSpPr>
          <p:cNvPr id="9" name="Title 1">
            <a:extLst>
              <a:ext uri="{FF2B5EF4-FFF2-40B4-BE49-F238E27FC236}">
                <a16:creationId xmlns:a16="http://schemas.microsoft.com/office/drawing/2014/main" id="{1D5AACC2-9A89-4DAB-91BF-6DDB53E646A4}"/>
              </a:ext>
            </a:extLst>
          </p:cNvPr>
          <p:cNvSpPr txBox="1">
            <a:spLocks/>
          </p:cNvSpPr>
          <p:nvPr/>
        </p:nvSpPr>
        <p:spPr bwMode="auto">
          <a:xfrm>
            <a:off x="383877" y="148054"/>
            <a:ext cx="8086356" cy="28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Flusso di processo di NP per le NNG (3/4)</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Tree>
    <p:extLst>
      <p:ext uri="{BB962C8B-B14F-4D97-AF65-F5344CB8AC3E}">
        <p14:creationId xmlns:p14="http://schemas.microsoft.com/office/powerpoint/2010/main" val="1623711309"/>
      </p:ext>
    </p:extLst>
  </p:cSld>
  <p:clrMapOvr>
    <a:masterClrMapping/>
  </p:clrMapOvr>
</p:sld>
</file>

<file path=ppt/theme/theme1.xml><?xml version="1.0" encoding="utf-8"?>
<a:theme xmlns:a="http://schemas.openxmlformats.org/drawingml/2006/main" name="3_Master - Cover 2 SMART3">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2" id="{FBFCADBC-6697-42DD-A769-60BB7DD73C06}" vid="{D39F4138-B6F5-43FC-9E77-FB24300A3FCD}"/>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4.xml><?xml version="1.0" encoding="utf-8"?>
<a:theme xmlns:a="http://schemas.openxmlformats.org/drawingml/2006/main" name="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5.xml><?xml version="1.0" encoding="utf-8"?>
<a:theme xmlns:a="http://schemas.openxmlformats.org/drawingml/2006/main" name="1_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6.xml><?xml version="1.0" encoding="utf-8"?>
<a:theme xmlns:a="http://schemas.openxmlformats.org/drawingml/2006/main" name="1_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7.xml><?xml version="1.0" encoding="utf-8"?>
<a:theme xmlns:a="http://schemas.openxmlformats.org/drawingml/2006/main" name="1_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1928A4D5A028645B1E3DD8C5B58D26C" ma:contentTypeVersion="5" ma:contentTypeDescription="Create a new document." ma:contentTypeScope="" ma:versionID="1f0c3e5ca05159326ce2371d1c7ff0df">
  <xsd:schema xmlns:xsd="http://www.w3.org/2001/XMLSchema" xmlns:xs="http://www.w3.org/2001/XMLSchema" xmlns:p="http://schemas.microsoft.com/office/2006/metadata/properties" xmlns:ns3="82d1457a-94b3-44a0-8d8b-7f554eee38ce" xmlns:ns4="b31a109a-9550-45a7-83c0-4f7bf5228237" targetNamespace="http://schemas.microsoft.com/office/2006/metadata/properties" ma:root="true" ma:fieldsID="92dd931d0780f17c896bd99a30e62f37" ns3:_="" ns4:_="">
    <xsd:import namespace="82d1457a-94b3-44a0-8d8b-7f554eee38ce"/>
    <xsd:import namespace="b31a109a-9550-45a7-83c0-4f7bf522823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d1457a-94b3-44a0-8d8b-7f554eee38c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31a109a-9550-45a7-83c0-4f7bf522823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8A76979-01E0-4DF7-96DE-FC4A9D8CB0F6}">
  <ds:schemaRefs>
    <ds:schemaRef ds:uri="http://schemas.microsoft.com/sharepoint/v3/contenttype/forms"/>
  </ds:schemaRefs>
</ds:datastoreItem>
</file>

<file path=customXml/itemProps2.xml><?xml version="1.0" encoding="utf-8"?>
<ds:datastoreItem xmlns:ds="http://schemas.openxmlformats.org/officeDocument/2006/customXml" ds:itemID="{1F44426E-935F-48BB-8134-18A03DDAB0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d1457a-94b3-44a0-8d8b-7f554eee38ce"/>
    <ds:schemaRef ds:uri="b31a109a-9550-45a7-83c0-4f7bf52282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4C7A37B-C9B1-4591-9744-F5E9C4DE877E}">
  <ds:schemaRefs>
    <ds:schemaRef ds:uri="http://schemas.microsoft.com/office/2006/documentManagement/types"/>
    <ds:schemaRef ds:uri="http://schemas.microsoft.com/office/infopath/2007/PartnerControls"/>
    <ds:schemaRef ds:uri="b31a109a-9550-45a7-83c0-4f7bf5228237"/>
    <ds:schemaRef ds:uri="http://purl.org/dc/elements/1.1/"/>
    <ds:schemaRef ds:uri="http://schemas.microsoft.com/office/2006/metadata/properties"/>
    <ds:schemaRef ds:uri="82d1457a-94b3-44a0-8d8b-7f554eee38ce"/>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New Template TIM_4 3</Template>
  <TotalTime>0</TotalTime>
  <Words>2124</Words>
  <Application>Microsoft Office PowerPoint</Application>
  <PresentationFormat>Widescreen</PresentationFormat>
  <Paragraphs>207</Paragraphs>
  <Slides>11</Slides>
  <Notes>10</Notes>
  <HiddenSlides>0</HiddenSlides>
  <MMClips>0</MMClips>
  <ScaleCrop>false</ScaleCrop>
  <HeadingPairs>
    <vt:vector size="6" baseType="variant">
      <vt:variant>
        <vt:lpstr>Caratteri utilizzati</vt:lpstr>
      </vt:variant>
      <vt:variant>
        <vt:i4>9</vt:i4>
      </vt:variant>
      <vt:variant>
        <vt:lpstr>Tema</vt:lpstr>
      </vt:variant>
      <vt:variant>
        <vt:i4>7</vt:i4>
      </vt:variant>
      <vt:variant>
        <vt:lpstr>Titoli diapositive</vt:lpstr>
      </vt:variant>
      <vt:variant>
        <vt:i4>11</vt:i4>
      </vt:variant>
    </vt:vector>
  </HeadingPairs>
  <TitlesOfParts>
    <vt:vector size="27" baseType="lpstr">
      <vt:lpstr>Calibri</vt:lpstr>
      <vt:lpstr>Calibri Light</vt:lpstr>
      <vt:lpstr>TIM Sans Light</vt:lpstr>
      <vt:lpstr>Franklin Gothic Medium</vt:lpstr>
      <vt:lpstr>TIM Sans Medium</vt:lpstr>
      <vt:lpstr>Wingdings</vt:lpstr>
      <vt:lpstr>Arial</vt:lpstr>
      <vt:lpstr>Franklin Gothic Book</vt:lpstr>
      <vt:lpstr>TIM Sans</vt:lpstr>
      <vt:lpstr>3_Master - Cover 2 SMART3</vt:lpstr>
      <vt:lpstr>Personalizza struttura</vt:lpstr>
      <vt:lpstr>Best in class</vt:lpstr>
      <vt:lpstr>Master - Cover 4</vt:lpstr>
      <vt:lpstr>1_Master - Cover 4</vt:lpstr>
      <vt:lpstr>1_Best in class</vt:lpstr>
      <vt:lpstr>1_Personalizza struttura</vt:lpstr>
      <vt:lpstr>    24 novembre 2022    DELIBERA N. 103/21/CIR Integrazioni e modifiche alla procedura di  Number Portability delle  Numerazioni Non geografiche   Tavolo tecnico con gli Operatori  Allegato 1  Processi e diagrammi di flusso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2017-09-05T15:42:02Z</dcterms:created>
  <dcterms:modified xsi:type="dcterms:W3CDTF">2022-11-28T14:48:01Z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59f705-2ba0-454b-9cfc-6ce5bcaac040_Enabled">
    <vt:lpwstr>True</vt:lpwstr>
  </property>
  <property fmtid="{D5CDD505-2E9C-101B-9397-08002B2CF9AE}" pid="3" name="MSIP_Label_0359f705-2ba0-454b-9cfc-6ce5bcaac040_SiteId">
    <vt:lpwstr>68283f3b-8487-4c86-adb3-a5228f18b893</vt:lpwstr>
  </property>
  <property fmtid="{D5CDD505-2E9C-101B-9397-08002B2CF9AE}" pid="4" name="MSIP_Label_0359f705-2ba0-454b-9cfc-6ce5bcaac040_Owner">
    <vt:lpwstr>Luca.CORDELLI@vodafone.com</vt:lpwstr>
  </property>
  <property fmtid="{D5CDD505-2E9C-101B-9397-08002B2CF9AE}" pid="5" name="MSIP_Label_0359f705-2ba0-454b-9cfc-6ce5bcaac040_SetDate">
    <vt:lpwstr>2019-07-01T09:29:33.8465900Z</vt:lpwstr>
  </property>
  <property fmtid="{D5CDD505-2E9C-101B-9397-08002B2CF9AE}" pid="6" name="MSIP_Label_0359f705-2ba0-454b-9cfc-6ce5bcaac040_Name">
    <vt:lpwstr>C2 General</vt:lpwstr>
  </property>
  <property fmtid="{D5CDD505-2E9C-101B-9397-08002B2CF9AE}" pid="7" name="MSIP_Label_0359f705-2ba0-454b-9cfc-6ce5bcaac040_Application">
    <vt:lpwstr>Microsoft Azure Information Protection</vt:lpwstr>
  </property>
  <property fmtid="{D5CDD505-2E9C-101B-9397-08002B2CF9AE}" pid="8" name="MSIP_Label_0359f705-2ba0-454b-9cfc-6ce5bcaac040_Extended_MSFT_Method">
    <vt:lpwstr>Automatic</vt:lpwstr>
  </property>
  <property fmtid="{D5CDD505-2E9C-101B-9397-08002B2CF9AE}" pid="9" name="ContentTypeId">
    <vt:lpwstr>0x010100F1928A4D5A028645B1E3DD8C5B58D26C</vt:lpwstr>
  </property>
  <property fmtid="{D5CDD505-2E9C-101B-9397-08002B2CF9AE}" pid="10" name="MSIP_Label_d5e397fc-1581-4f20-a09a-f1b2dd53ab2e_Enabled">
    <vt:lpwstr>true</vt:lpwstr>
  </property>
  <property fmtid="{D5CDD505-2E9C-101B-9397-08002B2CF9AE}" pid="11" name="MSIP_Label_d5e397fc-1581-4f20-a09a-f1b2dd53ab2e_SetDate">
    <vt:lpwstr>2021-07-08T09:02:12Z</vt:lpwstr>
  </property>
  <property fmtid="{D5CDD505-2E9C-101B-9397-08002B2CF9AE}" pid="12" name="MSIP_Label_d5e397fc-1581-4f20-a09a-f1b2dd53ab2e_Method">
    <vt:lpwstr>Privileged</vt:lpwstr>
  </property>
  <property fmtid="{D5CDD505-2E9C-101B-9397-08002B2CF9AE}" pid="13" name="MSIP_Label_d5e397fc-1581-4f20-a09a-f1b2dd53ab2e_Name">
    <vt:lpwstr>PUBBLICO</vt:lpwstr>
  </property>
  <property fmtid="{D5CDD505-2E9C-101B-9397-08002B2CF9AE}" pid="14" name="MSIP_Label_d5e397fc-1581-4f20-a09a-f1b2dd53ab2e_SiteId">
    <vt:lpwstr>6815f468-021c-48f2-a6b2-d65c8e979dfb</vt:lpwstr>
  </property>
  <property fmtid="{D5CDD505-2E9C-101B-9397-08002B2CF9AE}" pid="15" name="MSIP_Label_d5e397fc-1581-4f20-a09a-f1b2dd53ab2e_ActionId">
    <vt:lpwstr>b9eb0619-f754-45cc-822d-22828929c07d</vt:lpwstr>
  </property>
  <property fmtid="{D5CDD505-2E9C-101B-9397-08002B2CF9AE}" pid="16" name="MSIP_Label_d5e397fc-1581-4f20-a09a-f1b2dd53ab2e_ContentBits">
    <vt:lpwstr>0</vt:lpwstr>
  </property>
</Properties>
</file>