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4"/>
    <p:sldMasterId id="2147483745" r:id="rId5"/>
    <p:sldMasterId id="2147483727" r:id="rId6"/>
    <p:sldMasterId id="2147483733" r:id="rId7"/>
    <p:sldMasterId id="2147483737" r:id="rId8"/>
    <p:sldMasterId id="2147483739" r:id="rId9"/>
    <p:sldMasterId id="2147483757" r:id="rId10"/>
  </p:sldMasterIdLst>
  <p:notesMasterIdLst>
    <p:notesMasterId r:id="rId13"/>
  </p:notesMasterIdLst>
  <p:handoutMasterIdLst>
    <p:handoutMasterId r:id="rId14"/>
  </p:handoutMasterIdLst>
  <p:sldIdLst>
    <p:sldId id="1544" r:id="rId11"/>
    <p:sldId id="1562" r:id="rId12"/>
  </p:sldIdLst>
  <p:sldSz cx="12192000" cy="6858000"/>
  <p:notesSz cx="6797675" cy="9926638"/>
  <p:custDataLst>
    <p:tags r:id="rId15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119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2" name="Autore" initials="A" lastIdx="1" clrIdx="9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66"/>
    <a:srgbClr val="3399FF"/>
    <a:srgbClr val="99FF99"/>
    <a:srgbClr val="248EFF"/>
    <a:srgbClr val="FF00FF"/>
    <a:srgbClr val="54D09E"/>
    <a:srgbClr val="98CCFF"/>
    <a:srgbClr val="FFFFFF"/>
    <a:srgbClr val="DCE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3883" autoAdjust="0"/>
  </p:normalViewPr>
  <p:slideViewPr>
    <p:cSldViewPr snapToGrid="0">
      <p:cViewPr varScale="1">
        <p:scale>
          <a:sx n="60" d="100"/>
          <a:sy n="60" d="100"/>
        </p:scale>
        <p:origin x="1196" y="52"/>
      </p:cViewPr>
      <p:guideLst>
        <p:guide orient="horz" pos="3748"/>
        <p:guide orient="horz" pos="5"/>
        <p:guide orient="horz" pos="1525"/>
        <p:guide orient="horz" pos="119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Master" Target="slideMasters/slideMaster7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19/11/2019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4880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F2F4B-2126-47C8-80D7-031BAE7D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094764-1B33-4343-B57B-ABFA68C4F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D95E3C-DAE5-4CA4-B525-6E72B47FB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07E90E-10C8-4197-97F3-28B942D3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E517FB-88EA-4733-A2CC-5C10FFD2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AA9E29-9DD4-477A-AFE6-63AD819F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44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90232-6306-4670-8BA7-186A619F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F664A3-9663-4A62-B569-4AF6583C5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476AB-AC8B-4FB2-AE52-54E878B5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E1EA6-FE93-459D-A6E7-01E8736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B0F8E3-2EEF-424A-A8B8-6EE6F30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25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072D0E-5207-46CF-AD13-381844B6B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87C6ED-85D1-48A0-892B-57BF2909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3CA5C-7FD1-40A8-943B-90EB5A65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989951-CD4D-4082-8B17-0DCE48A7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425BF-3503-4874-B689-4700265F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65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896533" y="6308645"/>
            <a:ext cx="685867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A69D641-4FB8-465D-B7DE-0666EE80818D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26056" y="6356351"/>
            <a:ext cx="10474467" cy="365125"/>
          </a:xfrm>
          <a:prstGeom prst="rect">
            <a:avLst/>
          </a:prstGeom>
        </p:spPr>
        <p:txBody>
          <a:bodyPr/>
          <a:lstStyle>
            <a:lvl1pPr algn="ctr">
              <a:defRPr sz="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>
                <a:latin typeface="Arial" pitchFamily="34" charset="0"/>
              </a:rPr>
              <a:t>Allegato 1 - Annesso 2 - ACCORDO TRA METROWEB E TELECOM ITALIA PER LA FORNITURA E L’INSTALLAZIONE DI SEGMENTI </a:t>
            </a:r>
            <a:r>
              <a:rPr lang="it-IT" dirty="0" err="1">
                <a:latin typeface="Arial" pitchFamily="34" charset="0"/>
              </a:rPr>
              <a:t>VERTIOperatoriLI</a:t>
            </a:r>
            <a:endParaRPr lang="it-IT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67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9AA80-BD83-4AD2-AE57-7E9814199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D295EC-1387-420B-BBF6-05A86754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E2DD8E-804C-4A78-86A7-838F8941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0064C-6E2A-4831-A264-BD7FC230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C48A54-1088-47AE-96B3-DB00324D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41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20008-EAB3-4C69-83C0-A8838722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9B97E-8CF2-444F-8942-18807BA2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CFDE3-4378-42EF-9373-F86D7263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840720-2C01-4FDA-9C6D-BB82B10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2A5E1-CDD5-48C9-BE9F-A8A7E56DF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0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414BD-69BA-4230-B262-A5DC621C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6DD919-A63A-452B-8B20-A1C6E9159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91582-5B35-49BE-BBE7-F2B95245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891D73-7A46-4321-A704-31257698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352E5-C8B3-4EC7-9690-07F0FD4A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80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2A533-F015-4C84-87AA-409C75AD3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2CFC8B-D088-4AD2-850F-940E9211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C125A2-4BE6-492A-B597-5915B0EA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6B8FF-0410-4051-82DD-A5246398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9CCEA2-BC39-49B4-9588-F926568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659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CFF33A-BDA6-4E90-A0FC-CBC3169A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82FA54-48CE-498D-AF33-4FFB85534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638AD95-1459-478E-850E-B25C2C00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F8D8A0-F4C9-40B3-A51B-79F0EC0A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6DA74E-0526-44E8-A34B-F98F1BCA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0F76B6-C3CA-43A5-9606-B38CCB72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963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89BCD-33B7-4F52-9EB6-8B01F22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F931B-A194-4994-8532-F6C69C8B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A7C07AB-F857-47B0-A0FD-526D15161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61FF91-B17C-482D-991B-6BBE026F1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95DF2C5-71C4-441A-89CA-4F2D9B6DA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5304B4-B7C1-4F6A-97A0-55D8FB69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09F10-176D-4636-A29C-6EA0EB0E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AD64AF-7E93-4492-B56B-15ABA79F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673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06DD6-CEFB-498F-8E0A-B51248D0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B9EF93-6C5F-47D6-8938-90BBDC06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8096567-C086-4BB0-8FE5-8502B99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0E75AF-E98D-4444-8AD3-FF78C6F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92B1E2-4B97-4B42-A7BB-B2281E56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8E83D-82A2-421F-99E7-15350FB2B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7288ED-3FAA-4272-9058-A4E558A0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511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D395A1-FA4D-4903-97CE-AF72CA6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E6C18F-2D94-4098-B167-8D688B21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9417BB-F425-4ED1-B72E-0089AAED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E98EC-16D5-43D4-B281-D7603888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14A9FA-E7CF-4A9E-B971-D1877D5C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96D700-ED98-4EC1-94E0-25705CD1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6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36612-FC3A-44DC-ADB9-2FEAB859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13DAFB-E295-41FF-BFAA-783E680F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A5BDC4-85A8-45A6-ABF7-51A8B6B6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6B497C-15AB-40D3-8A61-77F6182E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90B6F4-D458-4307-807B-0C2AAE9A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C9A747-B806-4B20-B79F-9BCBE9BE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926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2F748-7EDC-4B7A-859D-9CA45AC18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809F35-1FEA-41DA-97AB-42ED67B84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B36A0-3FE8-4BA9-841E-21A8105D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E4B2EE-BBEE-4EAC-8328-8010C7EB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01CD4-0119-4CA7-8EF6-B84BD1B4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139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E2FD53-5256-4DAB-A361-FB59116BD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849BE7-CCE2-4F88-9373-72C235FB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F0716-ED9B-41EC-9FE4-3818650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775084-B4A0-46BA-9725-3C21A3AB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5F8ECF-CBA9-4E1F-9D57-06BA2C8F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56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D55793-2D15-4FE7-B75B-71438A2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B9A1DD-D407-4A9F-B353-991F69BB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8981-51DF-43A3-A06C-5AE61A0B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3C1E3-348A-41DD-9871-2DCCB442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CC644-0C89-4C6D-B29E-69985AA9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2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44CB8-F70F-4C2F-A100-92B4F46B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4E061-9153-4D65-827D-358DD666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B98988-44F4-4F61-9BDA-45F33975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F65389-86B4-4EF5-AC2A-A98FCC8B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A86C07-C493-416A-ABFD-C7964A31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199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80886-1C5C-4B63-9519-65C6D6AC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139EA4-2C6C-4D14-868E-C2987692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7CF2C0-1BC6-4B69-BF87-5E225EE7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968562-600D-4C50-A4B7-E34B219F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AF8E7-6A26-4075-A936-9E8FAB27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F607FA-4654-4DD7-ADE0-FB38D8D9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41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54620-8D76-4539-A9A0-7F678093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E4CC1C-4C02-42E7-801A-B59685A57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70709C-204E-44D9-B40D-40F00506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FC210-D6FF-45CF-8B25-F8E0FB468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F4BE666-819D-48E5-8319-6F0E45D6D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0AD94F-261C-42AD-8295-695C47C00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D107FC0-08C1-4349-A1D5-4592264F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6983C6-9C0B-4A46-A4F9-2FB9A5AF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9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7344A-47EA-4ACB-80D1-B8C6D12F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414D20B-16FC-4B5B-8C59-A34B0416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E2DE4-932D-4CD0-AD44-327CF470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B14820-9DB2-4517-976E-91AC5EA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19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12F2007-8F18-4033-B3B7-05A719C0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D9ADCB-60F0-4B61-9B2E-802CC0F3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62C1CB-A281-437C-8CED-AAAB6A0A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35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62347-8D9B-49B3-9E55-9CCB0DD3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2FA8FD-8AA0-41E4-AC00-97378E7D6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11282-D93E-4F06-B825-CAC9C50F0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9426E-C8AA-4427-8502-C4BA5C3A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0C9236-3B30-4456-86AA-81BB17F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9ED2D-33F6-4D0D-846C-C601007E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04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3.vml"/><Relationship Id="rId7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.bin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4.v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tags" Target="../tags/tag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5.v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tags" Target="../tags/tag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heme" Target="../theme/them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vmlDrawing" Target="../drawings/vmlDrawing6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vmlDrawing" Target="../drawings/vmlDrawing7.v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7.bin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ags" Target="../tags/tag1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ags" Target="../tags/tag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7640492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ggetto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1380775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Diapositiva think-cell" r:id="rId16" imgW="351" imgH="363" progId="TCLayout.ActiveDocument.1">
                  <p:embed/>
                </p:oleObj>
              </mc:Choice>
              <mc:Fallback>
                <p:oleObj name="Diapositiva think-cell" r:id="rId16" imgW="351" imgH="363" progId="TCLayout.ActiveDocument.1">
                  <p:embed/>
                  <p:pic>
                    <p:nvPicPr>
                      <p:cNvPr id="8" name="Oggetto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5BCB6A-8297-4FE0-A912-4F61C458C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D1E53B-A200-47E1-B758-4ACAD7F9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953F8-A580-46E2-9EB7-575A5361D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06E181-5583-435A-8961-E42AC868A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14A73-88FD-424A-9B5B-8150F5809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16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298399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Diapositiva think-cell" r:id="rId6" imgW="351" imgH="363" progId="TCLayout.ActiveDocument.1">
                  <p:embed/>
                </p:oleObj>
              </mc:Choice>
              <mc:Fallback>
                <p:oleObj name="Diapositiva think-cell" r:id="rId6" imgW="351" imgH="363" progId="TCLayout.ActiveDocument.1">
                  <p:embed/>
                  <p:pic>
                    <p:nvPicPr>
                      <p:cNvPr id="3" name="Oggetto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199" b="1" i="0" baseline="0" dirty="0">
              <a:latin typeface="TIM Sans" panose="020B0604020202020204" charset="0"/>
              <a:ea typeface="ＭＳ Ｐゴシック" panose="020B0600070205080204" pitchFamily="34" charset="-128"/>
              <a:cs typeface="Arial" panose="020B0604020202020204" pitchFamily="34" charset="0"/>
              <a:sym typeface="TIM Sans" panose="020B0604020202020204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2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Wholesale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875433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304744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3670738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4" name="Diapositiva think-cell" r:id="rId7" imgW="351" imgH="363" progId="TCLayout.ActiveDocument.1">
                  <p:embed/>
                </p:oleObj>
              </mc:Choice>
              <mc:Fallback>
                <p:oleObj name="Diapositiva think-cell" r:id="rId7" imgW="351" imgH="363" progId="TCLayout.ActiveDocument.1">
                  <p:embed/>
                  <p:pic>
                    <p:nvPicPr>
                      <p:cNvPr id="3" name="Oggetto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200" b="1" i="0" baseline="0" dirty="0">
              <a:latin typeface="TIM Sans" panose="020B0604020202020204" charset="0"/>
              <a:ea typeface="ＭＳ Ｐゴシック" panose="020B0600070205080204" pitchFamily="34" charset="-128"/>
              <a:cs typeface="Arial" panose="020B0604020202020204" pitchFamily="34" charset="0"/>
              <a:sym typeface="TIM Sans" panose="020B0604020202020204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B8290C65-FC92-4E69-9986-BE8A2A38900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808689" y="6351588"/>
            <a:ext cx="5561711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Wholesale diversi da TIM – Allegato 6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2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ggetto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4021149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7" name="Diapositiva think-cell" r:id="rId16" imgW="351" imgH="363" progId="TCLayout.ActiveDocument.1">
                  <p:embed/>
                </p:oleObj>
              </mc:Choice>
              <mc:Fallback>
                <p:oleObj name="Diapositiva think-cell" r:id="rId16" imgW="351" imgH="363" progId="TCLayout.ActiveDocument.1">
                  <p:embed/>
                  <p:pic>
                    <p:nvPicPr>
                      <p:cNvPr id="8" name="Oggetto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F0813C-C9BE-4321-BB3E-77B63C157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AAAA8D-14E1-4A0D-A7F7-9DF01E9E1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CC37D1-BA53-4C88-8659-55C2149FB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B11525-376D-4A20-BFD5-C1A23A18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DAACC4-9ADC-4668-8416-88D45595B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">
            <a:extLst>
              <a:ext uri="{FF2B5EF4-FFF2-40B4-BE49-F238E27FC236}">
                <a16:creationId xmlns:a16="http://schemas.microsoft.com/office/drawing/2014/main" id="{4EDDF656-5B4A-49DF-95CA-0DAFA29F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4134009"/>
            <a:ext cx="6951406" cy="576096"/>
          </a:xfrm>
        </p:spPr>
        <p:txBody>
          <a:bodyPr/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sz="1800" b="0" dirty="0">
                <a:solidFill>
                  <a:srgbClr val="002060"/>
                </a:solidFill>
              </a:rPr>
              <a:t>Roma, 15 novembre 2019</a:t>
            </a:r>
            <a:br>
              <a:rPr lang="it-IT" sz="1800" b="0" dirty="0">
                <a:solidFill>
                  <a:srgbClr val="002060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Procedure di passaggio  dei clienti di operatori di rete fissa che utilizzano reti FTTH di operatori Wholesale diversi da TIM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Allegato 7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sz="2000" dirty="0">
                <a:solidFill>
                  <a:srgbClr val="FF0000"/>
                </a:solidFill>
              </a:rPr>
              <a:t>Tabella Codici COS per la fase di avvio</a:t>
            </a:r>
            <a:br>
              <a:rPr lang="en-US" sz="2000" dirty="0">
                <a:solidFill>
                  <a:srgbClr val="FF0000"/>
                </a:solidFill>
              </a:rPr>
            </a:b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93270" y="161562"/>
            <a:ext cx="10571579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dirty="0">
                <a:solidFill>
                  <a:srgbClr val="FF0000"/>
                </a:solidFill>
              </a:rPr>
              <a:t>Tabella dei codici del COS per la fase di avvio del processo di migrazione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426759" y="907759"/>
            <a:ext cx="11338481" cy="504248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b="1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600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BDA906CB-6B8B-4439-8423-EA595B380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463296"/>
              </p:ext>
            </p:extLst>
          </p:nvPr>
        </p:nvGraphicFramePr>
        <p:xfrm>
          <a:off x="1922107" y="1849483"/>
          <a:ext cx="7859846" cy="3448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381">
                  <a:extLst>
                    <a:ext uri="{9D8B030D-6E8A-4147-A177-3AD203B41FA5}">
                      <a16:colId xmlns:a16="http://schemas.microsoft.com/office/drawing/2014/main" val="3397705870"/>
                    </a:ext>
                  </a:extLst>
                </a:gridCol>
                <a:gridCol w="2551814">
                  <a:extLst>
                    <a:ext uri="{9D8B030D-6E8A-4147-A177-3AD203B41FA5}">
                      <a16:colId xmlns:a16="http://schemas.microsoft.com/office/drawing/2014/main" val="181900779"/>
                    </a:ext>
                  </a:extLst>
                </a:gridCol>
                <a:gridCol w="2498651">
                  <a:extLst>
                    <a:ext uri="{9D8B030D-6E8A-4147-A177-3AD203B41FA5}">
                      <a16:colId xmlns:a16="http://schemas.microsoft.com/office/drawing/2014/main" val="735866347"/>
                    </a:ext>
                  </a:extLst>
                </a:gridCol>
              </a:tblGrid>
              <a:tr h="481812">
                <a:tc>
                  <a:txBody>
                    <a:bodyPr/>
                    <a:lstStyle/>
                    <a:p>
                      <a:r>
                        <a:rPr lang="it-IT" dirty="0"/>
                        <a:t>Operatore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Primi 2 caratteri del COS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Terzo carattere del COS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82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Fiber (GPON Attivo)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16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 Fiber (GPON Passivo)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068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Fastweb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FW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89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Fastweb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FW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146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it-IT" sz="135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Unidata</a:t>
                      </a:r>
                      <a:endParaRPr lang="it-IT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520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it-IT" sz="135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Unidata</a:t>
                      </a:r>
                      <a:endParaRPr lang="it-IT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213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5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733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5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lang="it-IT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Fiber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285294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395DAD09-64E1-4705-ABF8-7BAC4BEE07B0}"/>
              </a:ext>
            </a:extLst>
          </p:cNvPr>
          <p:cNvSpPr txBox="1"/>
          <p:nvPr/>
        </p:nvSpPr>
        <p:spPr>
          <a:xfrm>
            <a:off x="557784" y="695484"/>
            <a:ext cx="9610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+mj-lt"/>
              </a:rPr>
              <a:t>Nella seguente tabella sono riportati i codici degli Operatori che nel corso dei lavori del tavolo tecnico </a:t>
            </a:r>
          </a:p>
          <a:p>
            <a:r>
              <a:rPr lang="it-IT" sz="1600" dirty="0">
                <a:latin typeface="+mj-lt"/>
              </a:rPr>
              <a:t>del processo di migrazione  hanno dichiarato di offrire servizi wholesale FTTH su reti diverse da TIM.  </a:t>
            </a:r>
          </a:p>
          <a:p>
            <a:r>
              <a:rPr lang="it-IT" sz="1600" dirty="0">
                <a:latin typeface="+mj-lt"/>
              </a:rPr>
              <a:t>La pubblicazione e l’aggiornamento di tale tabella è a cura </a:t>
            </a:r>
            <a:r>
              <a:rPr lang="it-IT" sz="1600" dirty="0" err="1">
                <a:latin typeface="+mj-lt"/>
              </a:rPr>
              <a:t>AGCOm</a:t>
            </a:r>
            <a:r>
              <a:rPr lang="it-IT" sz="16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97254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xI3rXFHiUZPDA64vua0k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PLGIKXPny3y9lShwilDD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2279rA_qouhfboZXnOZ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GbOTnDJ8UqCJE4fGTC4c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4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5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7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D5FF31-8CAE-4D4D-9F4C-FEC913BA8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C7A37B-C9B1-4591-9744-F5E9C4DE877E}">
  <ds:schemaRefs>
    <ds:schemaRef ds:uri="b31a109a-9550-45a7-83c0-4f7bf5228237"/>
    <ds:schemaRef ds:uri="http://purl.org/dc/elements/1.1/"/>
    <ds:schemaRef ds:uri="http://schemas.microsoft.com/office/2006/metadata/properties"/>
    <ds:schemaRef ds:uri="82d1457a-94b3-44a0-8d8b-7f554eee38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A76979-01E0-4DF7-96DE-FC4A9D8CB0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107</Words>
  <Application>Microsoft Office PowerPoint</Application>
  <PresentationFormat>Widescreen</PresentationFormat>
  <Paragraphs>37</Paragraphs>
  <Slides>2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7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19" baseType="lpstr">
      <vt:lpstr>MS PGothic</vt:lpstr>
      <vt:lpstr>MS PGothic</vt:lpstr>
      <vt:lpstr>Arial</vt:lpstr>
      <vt:lpstr>Calibri</vt:lpstr>
      <vt:lpstr>Calibri Light</vt:lpstr>
      <vt:lpstr>Franklin Gothic Medium</vt:lpstr>
      <vt:lpstr>TIM Sans</vt:lpstr>
      <vt:lpstr>TIM Sans Light</vt:lpstr>
      <vt:lpstr>TIM Sans Medium</vt:lpstr>
      <vt:lpstr>3_Master - Cover 2 SMART3</vt:lpstr>
      <vt:lpstr>Personalizza struttura</vt:lpstr>
      <vt:lpstr>Best in class</vt:lpstr>
      <vt:lpstr>Master - Cover 4</vt:lpstr>
      <vt:lpstr>1_Master - Cover 4</vt:lpstr>
      <vt:lpstr>1_Best in class</vt:lpstr>
      <vt:lpstr>1_Personalizza struttura</vt:lpstr>
      <vt:lpstr>Diapositiva think-cell</vt:lpstr>
      <vt:lpstr>     Roma, 15 novembre 2019   Procedure di passaggio  dei clienti di operatori di rete fissa che utilizzano reti FTTH di operatori Wholesale diversi da TIM   Allegato 7  Tabella Codici COS per la fase di avvio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2019-11-19T16:59:40Z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Luca.CORDELLI@vodafone.com</vt:lpwstr>
  </property>
  <property fmtid="{D5CDD505-2E9C-101B-9397-08002B2CF9AE}" pid="5" name="MSIP_Label_0359f705-2ba0-454b-9cfc-6ce5bcaac040_SetDate">
    <vt:lpwstr>2019-07-01T09:29:33.8465900Z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  <property fmtid="{D5CDD505-2E9C-101B-9397-08002B2CF9AE}" pid="10" name="ContentTypeId">
    <vt:lpwstr>0x010100F1928A4D5A028645B1E3DD8C5B58D26C</vt:lpwstr>
  </property>
</Properties>
</file>