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7" r:id="rId4"/>
    <p:sldMasterId id="2147483727" r:id="rId5"/>
    <p:sldMasterId id="2147483756" r:id="rId6"/>
    <p:sldMasterId id="2147483744" r:id="rId7"/>
    <p:sldMasterId id="2147483733" r:id="rId8"/>
    <p:sldMasterId id="2147483737" r:id="rId9"/>
    <p:sldMasterId id="2147483739" r:id="rId10"/>
    <p:sldMasterId id="2147483771" r:id="rId11"/>
  </p:sldMasterIdLst>
  <p:notesMasterIdLst>
    <p:notesMasterId r:id="rId27"/>
  </p:notesMasterIdLst>
  <p:handoutMasterIdLst>
    <p:handoutMasterId r:id="rId28"/>
  </p:handoutMasterIdLst>
  <p:sldIdLst>
    <p:sldId id="1571" r:id="rId12"/>
    <p:sldId id="1594" r:id="rId13"/>
    <p:sldId id="1549" r:id="rId14"/>
    <p:sldId id="1572" r:id="rId15"/>
    <p:sldId id="1597" r:id="rId16"/>
    <p:sldId id="1598" r:id="rId17"/>
    <p:sldId id="1565" r:id="rId18"/>
    <p:sldId id="1591" r:id="rId19"/>
    <p:sldId id="1579" r:id="rId20"/>
    <p:sldId id="1580" r:id="rId21"/>
    <p:sldId id="1596" r:id="rId22"/>
    <p:sldId id="1585" r:id="rId23"/>
    <p:sldId id="1592" r:id="rId24"/>
    <p:sldId id="1590" r:id="rId25"/>
    <p:sldId id="1574" r:id="rId26"/>
  </p:sldIdLst>
  <p:sldSz cx="12192000" cy="6858000"/>
  <p:notesSz cx="6797675" cy="9926638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libri Light" panose="020F0302020204030204" pitchFamily="34" charset="0"/>
      <p:regular r:id="rId33"/>
      <p:italic r:id="rId34"/>
    </p:embeddedFont>
    <p:embeddedFont>
      <p:font typeface="Franklin Gothic Medium" panose="020B0603020102020204" pitchFamily="34" charset="0"/>
      <p:regular r:id="rId35"/>
      <p:italic r:id="rId36"/>
    </p:embeddedFont>
    <p:embeddedFont>
      <p:font typeface="MS PGothic" panose="020B0600070205080204" pitchFamily="34" charset="-128"/>
      <p:regular r:id="rId37"/>
    </p:embeddedFont>
    <p:embeddedFont>
      <p:font typeface="MS PGothic" panose="020B0600070205080204" pitchFamily="34" charset="-128"/>
      <p:regular r:id="rId37"/>
    </p:embeddedFont>
    <p:embeddedFont>
      <p:font typeface="TIM Sans" panose="02020503040602060503" pitchFamily="18" charset="0"/>
      <p:regular r:id="rId38"/>
      <p:bold r:id="rId39"/>
      <p:italic r:id="rId40"/>
      <p:boldItalic r:id="rId41"/>
    </p:embeddedFont>
    <p:embeddedFont>
      <p:font typeface="TIM Sans Light" panose="02020503040602060503" pitchFamily="18" charset="0"/>
      <p:regular r:id="rId42"/>
      <p:italic r:id="rId43"/>
    </p:embeddedFont>
    <p:embeddedFont>
      <p:font typeface="TIM Sans Medium" panose="02020503040602060503" pitchFamily="18" charset="0"/>
      <p:regular r:id="rId44"/>
      <p:italic r:id="rId45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119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0" name="Autore" initials="A" lastIdx="1" clrIdx="8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248EFF"/>
    <a:srgbClr val="0099FF"/>
    <a:srgbClr val="FFFFFF"/>
    <a:srgbClr val="00478D"/>
    <a:srgbClr val="B4D28C"/>
    <a:srgbClr val="EB0028"/>
    <a:srgbClr val="FFFF99"/>
    <a:srgbClr val="FFFFCC"/>
    <a:srgbClr val="DC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3899" autoAdjust="0"/>
  </p:normalViewPr>
  <p:slideViewPr>
    <p:cSldViewPr snapToGrid="0">
      <p:cViewPr varScale="1">
        <p:scale>
          <a:sx n="64" d="100"/>
          <a:sy n="64" d="100"/>
        </p:scale>
        <p:origin x="1036" y="56"/>
      </p:cViewPr>
      <p:guideLst>
        <p:guide orient="horz" pos="3748"/>
        <p:guide orient="horz" pos="5"/>
        <p:guide orient="horz" pos="1525"/>
        <p:guide orient="horz" pos="119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11/19/2019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19/11/2019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340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36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A66FB-BC1E-422A-A001-390866B61104}" type="slidenum">
              <a:rPr lang="it-IT" smtClean="0"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39384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6663110-B2FD-4693-85D4-35D48009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1E468D1-ACAA-4DE1-97D9-89AF2E02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5AA5E5-D6D7-4B32-B6C3-0415F8E27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81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E99BDA-5470-42EE-BAD7-706B3732F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F0363A-596A-4715-ACC8-4CE4D1943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578C728-EAD0-4A1D-86ED-0C12F414F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D14CEF-FBCB-48F0-8EEB-E7380691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A4D6991-0802-4E62-91CD-7C7C038A4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BBCD9B5-3105-42DA-9328-778588D84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0372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755497-D4FB-4CB4-85E3-BCA9873F3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1539F00-EF39-485C-A916-5A8AB31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9089134-6490-4463-BC11-D1D5AB4874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35DFE5-325E-435A-8A45-AF763A290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C9AC14E-433E-43BE-A754-868EAB74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E807096-4B8C-4B9B-A23F-D1F24AA4D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947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B2D77F-5C61-4605-B91C-30B776D29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4E86266-6580-4AAA-857F-AC89497DB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8E1C3F-A818-4B5E-B1ED-2552AB2DF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4C6CCB9-9531-4B08-A9DA-643A9A436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58CDEA-6220-4058-8477-872A72798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8972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5771EE5-C4BD-43AE-8BC9-83B3647CFF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D8C8042-007D-4F02-889F-A6E83EA71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D14884-E960-4896-AFB0-BBB06D071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2D7BF2-D4EA-4223-B5CC-147DDC18F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935DDE-BEFC-4E77-AB42-19AE84235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4069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5DE5D3-191E-4CC6-A8A0-3F22A767E2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4763D90-2E98-4566-B57C-153ACD5986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8E3113-C0E8-49F5-96AC-BDC6392E6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C1A7B7-CDEE-4D1B-BCC1-C74BDC809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761659-9CF8-4735-83F0-966E45C40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1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C55732-CB28-4D86-85E4-4FA6D785B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C06E58-570E-429C-8482-C0ED39439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87ED12-B52B-4E43-9CFD-E69D542A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8F469F-6109-428D-A527-C58B54C28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29DDF5-D493-4D4F-8064-F9A2F7A3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81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A63255-59E4-44CF-A8BD-2D63BBCAE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B06F6DC-7A60-4506-8B99-0A11B39BE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4D48A9-9BF4-4246-9DDD-2D405316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BAD48B-29F0-4E31-B734-B9B0BF687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094824-FC7C-4067-8563-CEF1947FE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498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BE2A71-A6F7-4FEF-BAE0-737ABB03A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CF13B9-0F59-4BF4-860F-313BE3AF2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6B01C6E-EF06-47D3-AA05-7147B076D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6E0D9D5-D30D-4147-B600-937880839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8B25052-0EE8-4722-AAD4-1A1EB919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8DCC35-6CB8-4700-95A4-FEA42175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60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A6DDB5-2314-4FCE-A291-08C2BE41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45A95A-976B-4015-9353-AAE948760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73864B6-E9BC-4992-8BF6-CC36F9713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9DF8CDB-ACA8-4456-A81E-C2A46AC8EB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68DFCC7-9584-4270-8795-C2D7F65AD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05FE701-FE30-4CFB-A34D-C474B0547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54557B3-259D-48D7-9C48-7852E4E6A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6E37573-BF3A-4BA7-97F4-97BD1CCA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28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9D1BE4-061A-4769-9360-7609268E0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3386109-327D-4B52-BE56-6F324F92E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DC48DD5-9310-4D86-8FCE-2EEE0DA77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4EA4935-6216-4067-A9FA-977179965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943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28297C1-28E7-4576-A0F0-5050E39EF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B4012AF-7358-4DDF-B9EC-784DED03A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CC13C0-41C8-4E2B-98DE-2190F41A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0923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070AE7-F687-401E-8A16-D4087F4AA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2CB903-C4C4-44DF-A98D-27C22712E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96652A5-287F-4474-B785-DFD8BE82A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5B712B-03B1-4186-95B8-64F114665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F367A0E-982D-485D-8FBD-3398A5060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D047C4-9ACF-4397-85A3-399388AD4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728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116484-FF15-4AB7-B11D-C66063BDD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25A4FA3-7B0A-4BE9-8D3C-055F9164F9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C006180-2A8F-4A02-A913-E46E38C03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212F535-7230-47F9-8168-1391F95B5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E63241-E483-433F-9254-1B2CA12C5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0814A31-8FF0-4B05-A8A4-822DEA62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2634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AA988C-F456-4890-A04D-FA2CE5486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AA2CEC5-E237-40E0-9896-17A9E7B11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DA4CAD2-EF5D-44EF-8B40-ED6143981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60E017-E22D-47F2-8002-F79463CF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5CF95C-A03E-4335-A51A-22E7DC2AD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4505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5FC3E02-EDD4-4F7E-96B3-70B6A1874C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45C8362-9F7C-44B6-8A6F-85BBD8F4F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45B39E-A79E-4024-A8F4-1EA070B5B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4F43EB-CC73-456E-B5BE-F079E71B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84A700-257A-458D-A592-DB3C2F03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517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896533" y="6308645"/>
            <a:ext cx="685867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A69D641-4FB8-465D-B7DE-0666EE80818D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3"/>
          </p:nvPr>
        </p:nvSpPr>
        <p:spPr>
          <a:xfrm>
            <a:off x="326056" y="6356351"/>
            <a:ext cx="10474467" cy="365125"/>
          </a:xfrm>
          <a:prstGeom prst="rect">
            <a:avLst/>
          </a:prstGeom>
        </p:spPr>
        <p:txBody>
          <a:bodyPr/>
          <a:lstStyle>
            <a:lvl1pPr algn="ctr">
              <a:defRPr sz="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>
                <a:latin typeface="Arial" pitchFamily="34" charset="0"/>
              </a:rPr>
              <a:t>Allegato 1 - Annesso 2 - ACCORDO TRA METROWEB E TELECOM ITALIA PER LA FORNITURA E L’INSTALLAZIONE DI SEGMENTI </a:t>
            </a:r>
            <a:r>
              <a:rPr lang="it-IT" dirty="0" err="1">
                <a:latin typeface="Arial" pitchFamily="34" charset="0"/>
              </a:rPr>
              <a:t>VERTIOperatoriLI</a:t>
            </a:r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6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848731" y="6428642"/>
            <a:ext cx="1344084" cy="3317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7BC6D-C4A7-4AA2-A542-D7B76999AD1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7713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  <a:ex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03755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5425134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4588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58B2DA-AA25-409C-9E5F-9689349C90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C858CC2-FF30-400F-BD5C-3EADE6B796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3AF342-5618-4C1B-ADA6-F7D4B73CC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4A278C-AAEC-4901-9D9C-D67C354C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AA109B-E6F5-4D8D-89F1-8520C56C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5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7F29CA-E436-45D6-817A-17C89F8C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E97C9E-EEB6-4DE2-AF20-80053C54D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2B3958-3BF5-4D86-9935-CECE09C52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3B4E57-CFE0-48EF-B166-F8BE3DAA6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C0750D-BABD-400E-B1CF-E96CAA4A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014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3BA78A-01D1-4A51-95D6-00C62AFFE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09CA38A-2023-499D-A4BB-E9DB1C4A6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D769CC-B5D7-4736-964A-E4665CD3C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E3D611-3278-4977-A71B-0E0392E7E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8DA4D9-2EEA-4E45-A7EE-4A3C6A1B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714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61631E-9947-48C1-A3D6-F3B300C4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F947BD-5571-4315-896B-0A9A107381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2CF5212-F7C5-4DC1-88C3-E812BCDBA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DD43BE3-1C08-4EA2-BD3C-0B21996D5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1732CA4-5571-4534-95C6-26F8D5F9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C0A5167-FFB8-4D13-89A6-00A76C7D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7878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89B33A-7B5A-4E55-AB2F-99886D7A4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428F51-81E8-4C9B-A8E9-9377EC34C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69447C6-D5B6-4E4C-BD87-4BB09758C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9AF1ACB-98A6-4D57-8DEC-CF04A0CEF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8985E3F-1EF6-4775-A36B-4C0D3C491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E03E7B8-E9E7-43B1-BBC8-874C6370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F335755-E408-444D-9559-C54A2E385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8F5D281-2688-478B-90DF-1F05C1988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631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A6F3EE-492C-4789-BE5D-780AAABF8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7D223DC-B6AA-4B7B-B693-00732E53C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DAAB0C2-E205-480C-9E55-4BDB950C5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B079DB9-4D86-4E3A-B930-79B48D6E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1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2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5" r:id="rId2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421D8F9-3C20-44F5-B5BF-98D36D11B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0433318-4F14-4481-80D9-BE5B07518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6486F2-033B-4947-95D5-947300516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61986-AF4D-45F7-9CB6-3B9491D9D468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1185634-C3EA-4E10-8B49-630619385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29931D-BF81-4BED-9CDA-DA16B5CB29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650BE-57D7-49AE-8A8B-A7BD267553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657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5ADCBB7-F87C-4A08-852B-7A33CCB45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2D17C3-504B-4570-A76E-8D2BEC0C4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C6ED3E9-6D28-4619-A84D-344CF3C7AC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52681-55B4-4CF7-9D4F-9D44EF90F01B}" type="datetimeFigureOut">
              <a:rPr lang="it-IT" smtClean="0"/>
              <a:t>19/11/2019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8350F5-C47C-486D-A9FF-CF9D0A653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BEA3C3-7C3C-493F-ABD0-0D925211A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0FBD1-05F0-43CE-8D8A-2288D854A0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87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B8290C65-FC92-4E69-9986-BE8A2A38900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08689" y="6351588"/>
            <a:ext cx="5561711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  <a:extLst/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B8290C65-FC92-4E69-9986-BE8A2A38900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08689" y="6351588"/>
            <a:ext cx="5561711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2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525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image" Target="../media/image2.jpe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519055" y="4581764"/>
            <a:ext cx="8128001" cy="918282"/>
          </a:xfrm>
        </p:spPr>
        <p:txBody>
          <a:bodyPr>
            <a:noAutofit/>
          </a:bodyPr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 </a:t>
            </a: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sz="1800" b="0" dirty="0">
                <a:solidFill>
                  <a:srgbClr val="002060"/>
                </a:solidFill>
              </a:rPr>
              <a:t>Roma</a:t>
            </a:r>
            <a:r>
              <a:rPr lang="it-IT" sz="1800" b="0">
                <a:solidFill>
                  <a:srgbClr val="002060"/>
                </a:solidFill>
              </a:rPr>
              <a:t>, 15 novembre 2019</a:t>
            </a:r>
            <a:br>
              <a:rPr lang="it-IT" sz="1800" b="0" dirty="0">
                <a:solidFill>
                  <a:srgbClr val="002060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Procedure di passaggio  dei clienti di operatori di rete fissa che utilizzano reti FTTH di operatori Wholesale diversi da TIM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2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sz="2400" dirty="0" err="1">
                <a:solidFill>
                  <a:srgbClr val="FF0000"/>
                </a:solidFill>
              </a:rPr>
              <a:t>Sottoprocessi</a:t>
            </a:r>
            <a:r>
              <a:rPr lang="it-IT" sz="2400" dirty="0">
                <a:solidFill>
                  <a:srgbClr val="FF0000"/>
                </a:solidFill>
              </a:rPr>
              <a:t>:</a:t>
            </a:r>
            <a:br>
              <a:rPr lang="it-IT" sz="2000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- Sospensione per allocazione risorse fisiche e logiche </a:t>
            </a:r>
            <a:br>
              <a:rPr lang="it-IT" sz="2000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- Policy di Contatto</a:t>
            </a:r>
            <a:br>
              <a:rPr lang="it-IT" sz="2000" dirty="0">
                <a:solidFill>
                  <a:srgbClr val="FF0000"/>
                </a:solidFill>
              </a:rPr>
            </a:br>
            <a:r>
              <a:rPr lang="it-IT" sz="2000" dirty="0">
                <a:solidFill>
                  <a:srgbClr val="FF0000"/>
                </a:solidFill>
              </a:rPr>
              <a:t>- </a:t>
            </a:r>
            <a:r>
              <a:rPr lang="it-IT" altLang="it-IT" sz="2000" dirty="0">
                <a:solidFill>
                  <a:srgbClr val="FF0000"/>
                </a:solidFill>
              </a:rPr>
              <a:t>Policy sospensioni/rimodulazioni on field</a:t>
            </a:r>
            <a:br>
              <a:rPr lang="it-IT" altLang="it-IT" sz="2000" dirty="0">
                <a:solidFill>
                  <a:srgbClr val="FF0000"/>
                </a:solidFill>
              </a:rPr>
            </a:br>
            <a:r>
              <a:rPr lang="it-IT" altLang="it-IT" sz="2000" dirty="0">
                <a:solidFill>
                  <a:srgbClr val="FF0000"/>
                </a:solidFill>
              </a:rPr>
              <a:t>- Rimodulazione DAC a cura Operatore Wholesale di Rete Recipient</a:t>
            </a:r>
            <a:br>
              <a:rPr lang="it-IT" altLang="it-IT" sz="2000" dirty="0">
                <a:solidFill>
                  <a:srgbClr val="FF0000"/>
                </a:solidFill>
              </a:rPr>
            </a:b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98" y="572155"/>
            <a:ext cx="10990241" cy="4247317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Qualora non si ottenga risposta da nessuno dei recapiti indicati nella richiesta di migrazione oppure il cliente rifiuti di prendere appuntamento l’ordine viene sospeso con causali cliente ad hoc. </a:t>
            </a:r>
            <a:endParaRPr lang="it-IT" altLang="it-IT" sz="1400" strike="sngStrik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L’Operatore A contatta il cliente finale e fissa la data/ora di appuntamento.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L’Operatore B verifica che l’Operatore A/A1 abbia inviato la notifica di de-sospensione entro il time out. Se tale notifica non arriva entro il time out l’ordine viene chiuso in KO.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L’Operatore A </a:t>
            </a:r>
            <a:r>
              <a:rPr lang="it-IT" altLang="it-IT" sz="1400" dirty="0" err="1">
                <a:solidFill>
                  <a:schemeClr val="tx1"/>
                </a:solidFill>
                <a:cs typeface="Arial" panose="020B0604020202020204" pitchFamily="34" charset="0"/>
              </a:rPr>
              <a:t>desospende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 comunicando all’Operatore B la data/ora dell’appuntamento preso. Tale data è dispositiva e segue le regole di definizione della rimodulazione della DAC. Ciò significa che l’Operatore B effettuerà l’intervento presso la sede del cliente finale alla data comunicata dall’Operatore A senza necessità di ricontattare nuovamente il cliente  stesso. Qualora l’Operatore B nel corso dello svolgimento del processo riscontri l’impossibilità di effettuare l’intervento alla data dispositiva, procederà a ricontattare il cliente (eseguendo la policy di contatto «standard» o concordata con l’Operatore Recipient) e a rimodulare la data di appuntamento secondo il processo di rimodulazione a cura dell’Operatore B definito nel </a:t>
            </a:r>
            <a:r>
              <a:rPr lang="it-IT" altLang="it-IT" sz="1400" dirty="0" err="1">
                <a:solidFill>
                  <a:schemeClr val="tx1"/>
                </a:solidFill>
                <a:cs typeface="Arial" panose="020B0604020202020204" pitchFamily="34" charset="0"/>
              </a:rPr>
              <a:t>sottoprocesso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 4 del presente documento.</a:t>
            </a:r>
            <a:r>
              <a:rPr lang="it-IT" altLang="it-IT" sz="1400" strike="sngStrike" dirty="0">
                <a:solidFill>
                  <a:srgbClr val="FF3399"/>
                </a:solidFill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4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La policy di contatto definita nel presente documento prevede che l’Operatore B accolga  una seconda richiesta del cliente di essere contattato in un determinato orario purché la richiesta ricada entro il tempo massimo previsto per l’esecuzione della policy.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endParaRPr lang="it-IT" altLang="it-IT" sz="1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0">
              <a:spcBef>
                <a:spcPts val="600"/>
              </a:spcBef>
              <a:buNone/>
            </a:pPr>
            <a:endParaRPr lang="it-IT" altLang="it-IT" sz="14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313AFA2-A9DA-4CEE-A523-BF425B17340C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2: </a:t>
            </a:r>
            <a:r>
              <a:rPr lang="it-IT" altLang="it-IT" sz="2400" dirty="0"/>
              <a:t>Policy di contatto (3/3)</a:t>
            </a:r>
          </a:p>
          <a:p>
            <a:pPr marL="457200" indent="-457200">
              <a:buFont typeface="+mj-lt"/>
              <a:buAutoNum type="arabicPeriod"/>
            </a:pPr>
            <a:endParaRPr lang="it-IT" sz="2400" dirty="0">
              <a:solidFill>
                <a:srgbClr val="EB00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2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>
            <a:extLst>
              <a:ext uri="{FF2B5EF4-FFF2-40B4-BE49-F238E27FC236}">
                <a16:creationId xmlns:a16="http://schemas.microsoft.com/office/drawing/2014/main" id="{BBCDFD5D-A4F8-48EE-94F1-7B27E81E6BCA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3: </a:t>
            </a:r>
            <a:r>
              <a:rPr lang="it-IT" altLang="it-IT" sz="2400" dirty="0">
                <a:solidFill>
                  <a:srgbClr val="EB0028"/>
                </a:solidFill>
              </a:rPr>
              <a:t>Policy sospensioni/rimodulazioni on field (1/2)</a:t>
            </a:r>
          </a:p>
          <a:p>
            <a:endParaRPr lang="it-IT" sz="2400" dirty="0">
              <a:solidFill>
                <a:srgbClr val="EB0028"/>
              </a:solidFill>
            </a:endParaRPr>
          </a:p>
        </p:txBody>
      </p:sp>
      <p:sp>
        <p:nvSpPr>
          <p:cNvPr id="25" name="Text Box 10">
            <a:extLst>
              <a:ext uri="{FF2B5EF4-FFF2-40B4-BE49-F238E27FC236}">
                <a16:creationId xmlns:a16="http://schemas.microsoft.com/office/drawing/2014/main" id="{5594A8E4-CAF8-432A-B7B0-0832D6FA1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3221" y="956169"/>
            <a:ext cx="124576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800" b="1">
                <a:solidFill>
                  <a:schemeClr val="bg1"/>
                </a:solidFill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dirty="0"/>
              <a:t>Policy sospensioni/ rimodulazioni on </a:t>
            </a:r>
            <a:r>
              <a:rPr lang="it-IT" altLang="it-IT" dirty="0" err="1"/>
              <a:t>field</a:t>
            </a:r>
            <a:r>
              <a:rPr lang="it-IT" altLang="it-IT" dirty="0"/>
              <a:t> </a:t>
            </a:r>
          </a:p>
        </p:txBody>
      </p:sp>
      <p:sp>
        <p:nvSpPr>
          <p:cNvPr id="26" name="Rettangolo 27">
            <a:extLst>
              <a:ext uri="{FF2B5EF4-FFF2-40B4-BE49-F238E27FC236}">
                <a16:creationId xmlns:a16="http://schemas.microsoft.com/office/drawing/2014/main" id="{7796B52A-CDCA-4E3D-B736-DD2B85471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025" y="5061669"/>
            <a:ext cx="1008000" cy="396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(4)</a:t>
            </a:r>
          </a:p>
        </p:txBody>
      </p:sp>
      <p:cxnSp>
        <p:nvCxnSpPr>
          <p:cNvPr id="28" name="Connettore 4 97">
            <a:extLst>
              <a:ext uri="{FF2B5EF4-FFF2-40B4-BE49-F238E27FC236}">
                <a16:creationId xmlns:a16="http://schemas.microsoft.com/office/drawing/2014/main" id="{C385FEA1-DE64-4B46-8765-C194B6C96F0B}"/>
              </a:ext>
            </a:extLst>
          </p:cNvPr>
          <p:cNvCxnSpPr>
            <a:cxnSpLocks/>
            <a:stCxn id="133" idx="3"/>
            <a:endCxn id="120" idx="1"/>
          </p:cNvCxnSpPr>
          <p:nvPr/>
        </p:nvCxnSpPr>
        <p:spPr bwMode="auto">
          <a:xfrm flipV="1">
            <a:off x="6199989" y="5260922"/>
            <a:ext cx="370649" cy="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AcnBodyText_ID_46">
            <a:extLst>
              <a:ext uri="{FF2B5EF4-FFF2-40B4-BE49-F238E27FC236}">
                <a16:creationId xmlns:a16="http://schemas.microsoft.com/office/drawing/2014/main" id="{465BB6B5-D108-4D8B-9D6E-40A313D0D793}"/>
              </a:ext>
            </a:extLst>
          </p:cNvPr>
          <p:cNvSpPr>
            <a:spLocks noGrp="1" noChangeArrowheads="1"/>
          </p:cNvSpPr>
          <p:nvPr>
            <p:custDataLst>
              <p:tags r:id="rId1"/>
            </p:custDataLst>
          </p:nvPr>
        </p:nvSpPr>
        <p:spPr bwMode="auto">
          <a:xfrm>
            <a:off x="5744273" y="999669"/>
            <a:ext cx="1465928" cy="33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ts val="800"/>
              </a:lnSpc>
              <a:spcBef>
                <a:spcPct val="20000"/>
              </a:spcBef>
              <a:defRPr/>
            </a:pPr>
            <a:r>
              <a:rPr lang="it-IT" sz="800" b="1" u="sng" kern="0" dirty="0"/>
              <a:t>Causa cliente</a:t>
            </a:r>
            <a:endParaRPr lang="it-IT" sz="800" kern="0" dirty="0"/>
          </a:p>
          <a:p>
            <a:pPr algn="ctr" eaLnBrk="0" hangingPunct="0">
              <a:lnSpc>
                <a:spcPts val="800"/>
              </a:lnSpc>
              <a:spcBef>
                <a:spcPct val="20000"/>
              </a:spcBef>
              <a:defRPr/>
            </a:pPr>
            <a:r>
              <a:rPr lang="it-IT" sz="800" b="1" kern="0" dirty="0"/>
              <a:t>(irreperibile, rinuncia o impedimento momentaneo)</a:t>
            </a:r>
            <a:endParaRPr lang="it-IT" sz="800" kern="0" dirty="0"/>
          </a:p>
        </p:txBody>
      </p:sp>
      <p:sp>
        <p:nvSpPr>
          <p:cNvPr id="64" name="Rettangolo 27">
            <a:extLst>
              <a:ext uri="{FF2B5EF4-FFF2-40B4-BE49-F238E27FC236}">
                <a16:creationId xmlns:a16="http://schemas.microsoft.com/office/drawing/2014/main" id="{8F14AE70-6D88-4C96-8238-08FF6A4A5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025" y="1362850"/>
            <a:ext cx="1224000" cy="612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a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cura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4°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Referente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dell’Operatore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A per causa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90" name="AcnBodyText_ID_46">
            <a:extLst>
              <a:ext uri="{FF2B5EF4-FFF2-40B4-BE49-F238E27FC236}">
                <a16:creationId xmlns:a16="http://schemas.microsoft.com/office/drawing/2014/main" id="{58996EA8-3746-45B0-BA2B-D8C31ED378B2}"/>
              </a:ext>
            </a:extLst>
          </p:cNvPr>
          <p:cNvSpPr>
            <a:spLocks noGrp="1" noChangeArrowheads="1"/>
          </p:cNvSpPr>
          <p:nvPr>
            <p:custDataLst>
              <p:tags r:id="rId2"/>
            </p:custDataLst>
          </p:nvPr>
        </p:nvSpPr>
        <p:spPr bwMode="auto">
          <a:xfrm>
            <a:off x="1146826" y="2683646"/>
            <a:ext cx="25465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94" name="AcnBodyText_ID_46">
            <a:extLst>
              <a:ext uri="{FF2B5EF4-FFF2-40B4-BE49-F238E27FC236}">
                <a16:creationId xmlns:a16="http://schemas.microsoft.com/office/drawing/2014/main" id="{92ABFB1A-F57C-4648-8420-BD64A563493F}"/>
              </a:ext>
            </a:extLst>
          </p:cNvPr>
          <p:cNvSpPr>
            <a:spLocks noGrp="1" noChangeArrowheads="1"/>
          </p:cNvSpPr>
          <p:nvPr>
            <p:custDataLst>
              <p:tags r:id="rId3"/>
            </p:custDataLst>
          </p:nvPr>
        </p:nvSpPr>
        <p:spPr bwMode="auto">
          <a:xfrm>
            <a:off x="5135118" y="5670725"/>
            <a:ext cx="22327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97" name="AcnBodyText_ID_46">
            <a:extLst>
              <a:ext uri="{FF2B5EF4-FFF2-40B4-BE49-F238E27FC236}">
                <a16:creationId xmlns:a16="http://schemas.microsoft.com/office/drawing/2014/main" id="{CFE350DA-7A56-496F-BDC4-6E70FDA2A03E}"/>
              </a:ext>
            </a:extLst>
          </p:cNvPr>
          <p:cNvSpPr>
            <a:spLocks noGrp="1" noChangeArrowheads="1"/>
          </p:cNvSpPr>
          <p:nvPr>
            <p:custDataLst>
              <p:tags r:id="rId4"/>
            </p:custDataLst>
          </p:nvPr>
        </p:nvSpPr>
        <p:spPr bwMode="auto">
          <a:xfrm>
            <a:off x="6117338" y="5391628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112" name="AutoShape 50">
            <a:extLst>
              <a:ext uri="{FF2B5EF4-FFF2-40B4-BE49-F238E27FC236}">
                <a16:creationId xmlns:a16="http://schemas.microsoft.com/office/drawing/2014/main" id="{62AD6BE6-3AF2-4C71-A462-F9FDB5FB7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9852" y="1470850"/>
            <a:ext cx="1620000" cy="396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Tipologia di </a:t>
            </a:r>
            <a:r>
              <a:rPr lang="it-IT" altLang="it-IT" sz="800" b="1">
                <a:latin typeface="TIM Sans" panose="02020503040602060503" pitchFamily="18" charset="0"/>
                <a:cs typeface="Arial" panose="020B0604020202020204" pitchFamily="34" charset="0"/>
              </a:rPr>
              <a:t>problematica? (10)</a:t>
            </a:r>
            <a:endParaRPr lang="it-IT" altLang="it-IT" sz="800" b="1" dirty="0">
              <a:solidFill>
                <a:srgbClr val="C00000"/>
              </a:solidFill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29" name="AutoShape 50">
            <a:extLst>
              <a:ext uri="{FF2B5EF4-FFF2-40B4-BE49-F238E27FC236}">
                <a16:creationId xmlns:a16="http://schemas.microsoft.com/office/drawing/2014/main" id="{C76CEB5A-E548-4506-A013-BF21208C2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025" y="2202967"/>
            <a:ext cx="1440000" cy="432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Risolta la problematica con il cliente?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(2)</a:t>
            </a:r>
          </a:p>
        </p:txBody>
      </p:sp>
      <p:sp>
        <p:nvSpPr>
          <p:cNvPr id="133" name="AutoShape 50">
            <a:extLst>
              <a:ext uri="{FF2B5EF4-FFF2-40B4-BE49-F238E27FC236}">
                <a16:creationId xmlns:a16="http://schemas.microsoft.com/office/drawing/2014/main" id="{0E29C540-AACE-4482-906A-0EC322E85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989" y="5010020"/>
            <a:ext cx="1620000" cy="501805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Ricevuta </a:t>
            </a:r>
            <a:b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</a:b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de-sospensione con esito positivo entro il time out?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(6)</a:t>
            </a:r>
          </a:p>
        </p:txBody>
      </p:sp>
      <p:cxnSp>
        <p:nvCxnSpPr>
          <p:cNvPr id="180" name="Connettore 4 6">
            <a:extLst>
              <a:ext uri="{FF2B5EF4-FFF2-40B4-BE49-F238E27FC236}">
                <a16:creationId xmlns:a16="http://schemas.microsoft.com/office/drawing/2014/main" id="{29FCA099-513D-489E-9056-7D7955517BD3}"/>
              </a:ext>
            </a:extLst>
          </p:cNvPr>
          <p:cNvCxnSpPr>
            <a:cxnSpLocks noChangeShapeType="1"/>
            <a:stCxn id="133" idx="2"/>
            <a:endCxn id="107" idx="0"/>
          </p:cNvCxnSpPr>
          <p:nvPr/>
        </p:nvCxnSpPr>
        <p:spPr bwMode="auto">
          <a:xfrm rot="16200000" flipH="1">
            <a:off x="5207402" y="5694411"/>
            <a:ext cx="367763" cy="2589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4" name="Picture 2" descr="Risultati immagini per immagini di clessidre">
            <a:extLst>
              <a:ext uri="{FF2B5EF4-FFF2-40B4-BE49-F238E27FC236}">
                <a16:creationId xmlns:a16="http://schemas.microsoft.com/office/drawing/2014/main" id="{A6D9A1C7-02B6-4295-B369-14AB72777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69196" y="5570835"/>
            <a:ext cx="202194" cy="29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" name="Text Box 51">
            <a:extLst>
              <a:ext uri="{FF2B5EF4-FFF2-40B4-BE49-F238E27FC236}">
                <a16:creationId xmlns:a16="http://schemas.microsoft.com/office/drawing/2014/main" id="{B3335FEC-2BED-4791-BE40-F7768EC0E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5728" y="5586463"/>
            <a:ext cx="7589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Time  out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5 giorni</a:t>
            </a:r>
          </a:p>
        </p:txBody>
      </p:sp>
      <p:sp>
        <p:nvSpPr>
          <p:cNvPr id="82" name="Text Box 12">
            <a:extLst>
              <a:ext uri="{FF2B5EF4-FFF2-40B4-BE49-F238E27FC236}">
                <a16:creationId xmlns:a16="http://schemas.microsoft.com/office/drawing/2014/main" id="{6D352A80-47F6-45AA-AAF6-D8FC40BF2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166" y="1068103"/>
            <a:ext cx="792165" cy="1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it-IT" altLang="it-IT" sz="901" b="1" baseline="-250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6 </a:t>
            </a: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= DAC</a:t>
            </a:r>
          </a:p>
        </p:txBody>
      </p:sp>
      <p:sp>
        <p:nvSpPr>
          <p:cNvPr id="92" name="AutoShape 27">
            <a:extLst>
              <a:ext uri="{FF2B5EF4-FFF2-40B4-BE49-F238E27FC236}">
                <a16:creationId xmlns:a16="http://schemas.microsoft.com/office/drawing/2014/main" id="{FECA9711-4F1E-4968-81B6-36D04A372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025" y="4490106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causa cliente</a:t>
            </a:r>
          </a:p>
        </p:txBody>
      </p:sp>
      <p:sp>
        <p:nvSpPr>
          <p:cNvPr id="134" name="AcnBodyText_ID_46">
            <a:extLst>
              <a:ext uri="{FF2B5EF4-FFF2-40B4-BE49-F238E27FC236}">
                <a16:creationId xmlns:a16="http://schemas.microsoft.com/office/drawing/2014/main" id="{73CB3D7C-68E9-41DC-925B-F17EAE2AADCC}"/>
              </a:ext>
            </a:extLst>
          </p:cNvPr>
          <p:cNvSpPr>
            <a:spLocks noGrp="1" noChangeArrowheads="1"/>
          </p:cNvSpPr>
          <p:nvPr>
            <p:custDataLst>
              <p:tags r:id="rId5"/>
            </p:custDataLst>
          </p:nvPr>
        </p:nvSpPr>
        <p:spPr bwMode="auto">
          <a:xfrm>
            <a:off x="8463900" y="971128"/>
            <a:ext cx="1362423" cy="39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it-IT" sz="800" b="1" u="sng" kern="0" dirty="0">
                <a:solidFill>
                  <a:srgbClr val="000000"/>
                </a:solidFill>
              </a:rPr>
              <a:t>Causa tecnica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it-IT" sz="800" b="1" kern="0" dirty="0">
                <a:solidFill>
                  <a:srgbClr val="000000"/>
                </a:solidFill>
              </a:rPr>
              <a:t>(impedimento momentaneo, tecnico o </a:t>
            </a:r>
            <a:r>
              <a:rPr lang="it-IT" sz="800" b="1" kern="0" dirty="0"/>
              <a:t>operativo)</a:t>
            </a:r>
          </a:p>
        </p:txBody>
      </p:sp>
      <p:sp>
        <p:nvSpPr>
          <p:cNvPr id="70" name="AutoShape 50">
            <a:extLst>
              <a:ext uri="{FF2B5EF4-FFF2-40B4-BE49-F238E27FC236}">
                <a16:creationId xmlns:a16="http://schemas.microsoft.com/office/drawing/2014/main" id="{844B0884-1597-48B1-92A8-BC64B9C67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197" y="3611190"/>
            <a:ext cx="1727656" cy="504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700" b="1" dirty="0">
                <a:latin typeface="TIM Sans" panose="02020503040602060503" pitchFamily="18" charset="0"/>
                <a:cs typeface="Arial" panose="020B0604020202020204" pitchFamily="34" charset="0"/>
              </a:rPr>
              <a:t>Fissato dal 4° referente </a:t>
            </a:r>
            <a:r>
              <a:rPr lang="en-US" sz="700" b="1" dirty="0" err="1">
                <a:latin typeface="TIM Sans" panose="02020503040602060503" pitchFamily="18" charset="0"/>
                <a:cs typeface="Arial" panose="020B0604020202020204" pitchFamily="34" charset="0"/>
              </a:rPr>
              <a:t>dell’Operatore</a:t>
            </a:r>
            <a:r>
              <a:rPr lang="en-US" sz="700" b="1" dirty="0">
                <a:latin typeface="TIM Sans" panose="02020503040602060503" pitchFamily="18" charset="0"/>
                <a:cs typeface="Arial" panose="020B0604020202020204" pitchFamily="34" charset="0"/>
              </a:rPr>
              <a:t> A</a:t>
            </a:r>
            <a:r>
              <a:rPr lang="it-IT" altLang="it-IT" sz="700" b="1" dirty="0">
                <a:latin typeface="TIM Sans" panose="02020503040602060503" pitchFamily="18" charset="0"/>
                <a:cs typeface="Arial" panose="020B0604020202020204" pitchFamily="34" charset="0"/>
              </a:rPr>
              <a:t> il nuovo appuntamento con il  cliente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?</a:t>
            </a:r>
            <a:endParaRPr lang="it-IT" alt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99" name="AcnBodyText_ID_46">
            <a:extLst>
              <a:ext uri="{FF2B5EF4-FFF2-40B4-BE49-F238E27FC236}">
                <a16:creationId xmlns:a16="http://schemas.microsoft.com/office/drawing/2014/main" id="{0617C4E5-17BA-4A97-A270-04FB9173BA9B}"/>
              </a:ext>
            </a:extLst>
          </p:cNvPr>
          <p:cNvSpPr>
            <a:spLocks noGrp="1" noChangeArrowheads="1"/>
          </p:cNvSpPr>
          <p:nvPr>
            <p:custDataLst>
              <p:tags r:id="rId6"/>
            </p:custDataLst>
          </p:nvPr>
        </p:nvSpPr>
        <p:spPr bwMode="auto">
          <a:xfrm>
            <a:off x="2141467" y="2480690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it-IT" sz="800" b="1" kern="0" dirty="0">
                <a:solidFill>
                  <a:srgbClr val="000000"/>
                </a:solidFill>
              </a:rPr>
              <a:t>SÌ</a:t>
            </a:r>
          </a:p>
        </p:txBody>
      </p:sp>
      <p:sp>
        <p:nvSpPr>
          <p:cNvPr id="100" name="AutoShape 50">
            <a:extLst>
              <a:ext uri="{FF2B5EF4-FFF2-40B4-BE49-F238E27FC236}">
                <a16:creationId xmlns:a16="http://schemas.microsoft.com/office/drawing/2014/main" id="{33574836-402F-4C83-8C5D-4861A0E5E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025" y="2887835"/>
            <a:ext cx="1440000" cy="540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700" b="1" dirty="0">
                <a:latin typeface="TIM Sans" panose="02020503040602060503" pitchFamily="18" charset="0"/>
                <a:cs typeface="Arial" panose="020B0604020202020204" pitchFamily="34" charset="0"/>
              </a:rPr>
              <a:t>Previsto nuovo appuntamento a cura 4°referente </a:t>
            </a:r>
            <a:r>
              <a:rPr lang="en-US" sz="700" b="1" dirty="0" err="1">
                <a:latin typeface="TIM Sans" panose="02020503040602060503" pitchFamily="18" charset="0"/>
                <a:cs typeface="Arial" panose="020B0604020202020204" pitchFamily="34" charset="0"/>
              </a:rPr>
              <a:t>dell’Operatore</a:t>
            </a:r>
            <a:r>
              <a:rPr lang="en-US" sz="700" b="1" dirty="0">
                <a:latin typeface="TIM Sans" panose="02020503040602060503" pitchFamily="18" charset="0"/>
                <a:cs typeface="Arial" panose="020B0604020202020204" pitchFamily="34" charset="0"/>
              </a:rPr>
              <a:t> A</a:t>
            </a:r>
            <a:r>
              <a:rPr lang="it-IT" altLang="it-IT" sz="700" b="1" dirty="0">
                <a:latin typeface="TIM Sans" panose="02020503040602060503" pitchFamily="18" charset="0"/>
                <a:cs typeface="Arial" panose="020B0604020202020204" pitchFamily="34" charset="0"/>
              </a:rPr>
              <a:t>? </a:t>
            </a:r>
            <a:r>
              <a:rPr lang="it-IT" altLang="it-IT" sz="700" dirty="0">
                <a:latin typeface="TIM Sans" panose="02020503040602060503" pitchFamily="18" charset="0"/>
                <a:cs typeface="Arial" panose="020B0604020202020204" pitchFamily="34" charset="0"/>
              </a:rPr>
              <a:t>(3)</a:t>
            </a:r>
          </a:p>
        </p:txBody>
      </p:sp>
      <p:sp>
        <p:nvSpPr>
          <p:cNvPr id="104" name="AcnBodyText_ID_46">
            <a:extLst>
              <a:ext uri="{FF2B5EF4-FFF2-40B4-BE49-F238E27FC236}">
                <a16:creationId xmlns:a16="http://schemas.microsoft.com/office/drawing/2014/main" id="{639C2851-C544-4EF4-AE85-CB7C0534BF3E}"/>
              </a:ext>
            </a:extLst>
          </p:cNvPr>
          <p:cNvSpPr>
            <a:spLocks noGrp="1" noChangeArrowheads="1"/>
          </p:cNvSpPr>
          <p:nvPr>
            <p:custDataLst>
              <p:tags r:id="rId7"/>
            </p:custDataLst>
          </p:nvPr>
        </p:nvSpPr>
        <p:spPr bwMode="auto">
          <a:xfrm>
            <a:off x="1133816" y="3469679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105" name="AcnBodyText_ID_46">
            <a:extLst>
              <a:ext uri="{FF2B5EF4-FFF2-40B4-BE49-F238E27FC236}">
                <a16:creationId xmlns:a16="http://schemas.microsoft.com/office/drawing/2014/main" id="{9DF7F2AF-E924-4FD7-8A2E-E8F41492CB40}"/>
              </a:ext>
            </a:extLst>
          </p:cNvPr>
          <p:cNvSpPr>
            <a:spLocks noGrp="1" noChangeArrowheads="1"/>
          </p:cNvSpPr>
          <p:nvPr>
            <p:custDataLst>
              <p:tags r:id="rId8"/>
            </p:custDataLst>
          </p:nvPr>
        </p:nvSpPr>
        <p:spPr bwMode="auto">
          <a:xfrm>
            <a:off x="426182" y="3193900"/>
            <a:ext cx="33304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cxnSp>
        <p:nvCxnSpPr>
          <p:cNvPr id="106" name="Connettore 4 97">
            <a:extLst>
              <a:ext uri="{FF2B5EF4-FFF2-40B4-BE49-F238E27FC236}">
                <a16:creationId xmlns:a16="http://schemas.microsoft.com/office/drawing/2014/main" id="{604D3AE6-0FD7-4E51-A13A-3A9621E04E60}"/>
              </a:ext>
            </a:extLst>
          </p:cNvPr>
          <p:cNvCxnSpPr>
            <a:cxnSpLocks/>
            <a:stCxn id="100" idx="1"/>
            <a:endCxn id="141" idx="2"/>
          </p:cNvCxnSpPr>
          <p:nvPr/>
        </p:nvCxnSpPr>
        <p:spPr bwMode="auto">
          <a:xfrm rot="10800000" flipH="1" flipV="1">
            <a:off x="716024" y="3157835"/>
            <a:ext cx="636323" cy="1192822"/>
          </a:xfrm>
          <a:prstGeom prst="bentConnector3">
            <a:avLst>
              <a:gd name="adj1" fmla="val -35925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AcnBodyText_ID_46">
            <a:extLst>
              <a:ext uri="{FF2B5EF4-FFF2-40B4-BE49-F238E27FC236}">
                <a16:creationId xmlns:a16="http://schemas.microsoft.com/office/drawing/2014/main" id="{1306B820-B8BB-4E69-AB91-EA707ECB5C36}"/>
              </a:ext>
            </a:extLst>
          </p:cNvPr>
          <p:cNvSpPr>
            <a:spLocks noGrp="1" noChangeArrowheads="1"/>
          </p:cNvSpPr>
          <p:nvPr>
            <p:custDataLst>
              <p:tags r:id="rId9"/>
            </p:custDataLst>
          </p:nvPr>
        </p:nvSpPr>
        <p:spPr bwMode="auto">
          <a:xfrm>
            <a:off x="2169687" y="3930997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cxnSp>
        <p:nvCxnSpPr>
          <p:cNvPr id="111" name="Connettore 4 97">
            <a:extLst>
              <a:ext uri="{FF2B5EF4-FFF2-40B4-BE49-F238E27FC236}">
                <a16:creationId xmlns:a16="http://schemas.microsoft.com/office/drawing/2014/main" id="{D5A0634F-4633-43D8-B6D1-DA2244FF4EDE}"/>
              </a:ext>
            </a:extLst>
          </p:cNvPr>
          <p:cNvCxnSpPr>
            <a:cxnSpLocks/>
            <a:stCxn id="70" idx="2"/>
            <a:endCxn id="141" idx="0"/>
          </p:cNvCxnSpPr>
          <p:nvPr/>
        </p:nvCxnSpPr>
        <p:spPr bwMode="auto">
          <a:xfrm rot="16200000" flipH="1">
            <a:off x="1347242" y="4203972"/>
            <a:ext cx="179553" cy="198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AcnBodyText_ID_46">
            <a:extLst>
              <a:ext uri="{FF2B5EF4-FFF2-40B4-BE49-F238E27FC236}">
                <a16:creationId xmlns:a16="http://schemas.microsoft.com/office/drawing/2014/main" id="{92064CAD-7950-495F-9A43-330295B417AF}"/>
              </a:ext>
            </a:extLst>
          </p:cNvPr>
          <p:cNvSpPr>
            <a:spLocks noGrp="1" noChangeArrowheads="1"/>
          </p:cNvSpPr>
          <p:nvPr>
            <p:custDataLst>
              <p:tags r:id="rId10"/>
            </p:custDataLst>
          </p:nvPr>
        </p:nvSpPr>
        <p:spPr bwMode="auto">
          <a:xfrm>
            <a:off x="1128026" y="4160053"/>
            <a:ext cx="25465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130" name="Rettangolo 27">
            <a:extLst>
              <a:ext uri="{FF2B5EF4-FFF2-40B4-BE49-F238E27FC236}">
                <a16:creationId xmlns:a16="http://schemas.microsoft.com/office/drawing/2014/main" id="{701F8558-75E0-458D-A3AF-A160ECF60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5626" y="4512039"/>
            <a:ext cx="1352910" cy="347329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Sospensione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causa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139" name="Connettore 4 97">
            <a:extLst>
              <a:ext uri="{FF2B5EF4-FFF2-40B4-BE49-F238E27FC236}">
                <a16:creationId xmlns:a16="http://schemas.microsoft.com/office/drawing/2014/main" id="{CA129822-D0C1-418D-84F1-9A0BAE0B7CCA}"/>
              </a:ext>
            </a:extLst>
          </p:cNvPr>
          <p:cNvCxnSpPr>
            <a:cxnSpLocks/>
            <a:stCxn id="130" idx="1"/>
            <a:endCxn id="151" idx="3"/>
          </p:cNvCxnSpPr>
          <p:nvPr/>
        </p:nvCxnSpPr>
        <p:spPr bwMode="auto">
          <a:xfrm rot="10800000" flipV="1">
            <a:off x="3388870" y="4685704"/>
            <a:ext cx="1326757" cy="30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Connettore 4 97">
            <a:extLst>
              <a:ext uri="{FF2B5EF4-FFF2-40B4-BE49-F238E27FC236}">
                <a16:creationId xmlns:a16="http://schemas.microsoft.com/office/drawing/2014/main" id="{7A0C2CA7-C454-4DC4-A462-F1477171DE40}"/>
              </a:ext>
            </a:extLst>
          </p:cNvPr>
          <p:cNvCxnSpPr>
            <a:cxnSpLocks/>
            <a:stCxn id="130" idx="2"/>
            <a:endCxn id="133" idx="0"/>
          </p:cNvCxnSpPr>
          <p:nvPr/>
        </p:nvCxnSpPr>
        <p:spPr bwMode="auto">
          <a:xfrm rot="5400000">
            <a:off x="5315709" y="4933648"/>
            <a:ext cx="150652" cy="209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AutoShape 27">
            <a:extLst>
              <a:ext uri="{FF2B5EF4-FFF2-40B4-BE49-F238E27FC236}">
                <a16:creationId xmlns:a16="http://schemas.microsoft.com/office/drawing/2014/main" id="{7BBC1028-079E-4B40-9BCE-C981F534E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869" y="5040469"/>
            <a:ext cx="1008000" cy="432000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Notifica de-sospensione (5)</a:t>
            </a:r>
          </a:p>
        </p:txBody>
      </p:sp>
      <p:sp>
        <p:nvSpPr>
          <p:cNvPr id="141" name="Oval 14">
            <a:extLst>
              <a:ext uri="{FF2B5EF4-FFF2-40B4-BE49-F238E27FC236}">
                <a16:creationId xmlns:a16="http://schemas.microsoft.com/office/drawing/2014/main" id="{20CDE75E-0418-4517-A213-5C36ABCCD5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52348" y="4294743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sp>
        <p:nvSpPr>
          <p:cNvPr id="158" name="Rettangolo 27">
            <a:extLst>
              <a:ext uri="{FF2B5EF4-FFF2-40B4-BE49-F238E27FC236}">
                <a16:creationId xmlns:a16="http://schemas.microsoft.com/office/drawing/2014/main" id="{0F7B0628-93B9-4BC6-8683-BD2EAC3D3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3568" y="2255834"/>
            <a:ext cx="1047220" cy="347329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Ripresa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attività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b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</a:b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a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cura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tecnico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96" name="AutoShape 64">
            <a:extLst>
              <a:ext uri="{FF2B5EF4-FFF2-40B4-BE49-F238E27FC236}">
                <a16:creationId xmlns:a16="http://schemas.microsoft.com/office/drawing/2014/main" id="{9AEF2357-D1CA-4D40-9CCD-D8C15F34B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4557" y="2318837"/>
            <a:ext cx="191240" cy="233072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4</a:t>
            </a:r>
          </a:p>
        </p:txBody>
      </p:sp>
      <p:sp>
        <p:nvSpPr>
          <p:cNvPr id="163" name="Rettangolo 27">
            <a:extLst>
              <a:ext uri="{FF2B5EF4-FFF2-40B4-BE49-F238E27FC236}">
                <a16:creationId xmlns:a16="http://schemas.microsoft.com/office/drawing/2014/main" id="{24994837-00FB-4D77-B2EB-34F4B2979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677" y="3636674"/>
            <a:ext cx="1053110" cy="469916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Rimodulazione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appuntamento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e DAC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09" name="AutoShape 64">
            <a:extLst>
              <a:ext uri="{FF2B5EF4-FFF2-40B4-BE49-F238E27FC236}">
                <a16:creationId xmlns:a16="http://schemas.microsoft.com/office/drawing/2014/main" id="{479B22AB-12BD-4E0A-AB25-CB9240FA1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5877" y="373351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7</a:t>
            </a:r>
          </a:p>
        </p:txBody>
      </p:sp>
      <p:sp>
        <p:nvSpPr>
          <p:cNvPr id="177" name="AutoShape 50">
            <a:extLst>
              <a:ext uri="{FF2B5EF4-FFF2-40B4-BE49-F238E27FC236}">
                <a16:creationId xmlns:a16="http://schemas.microsoft.com/office/drawing/2014/main" id="{30868111-97D4-4E33-815F-77940048D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8753" y="4168759"/>
            <a:ext cx="1872000" cy="441528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Problema risolto </a:t>
            </a:r>
            <a:r>
              <a:rPr 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entro il time out?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(9)</a:t>
            </a:r>
          </a:p>
        </p:txBody>
      </p:sp>
      <p:pic>
        <p:nvPicPr>
          <p:cNvPr id="182" name="Picture 2" descr="Risultati immagini per immagini di clessidre">
            <a:extLst>
              <a:ext uri="{FF2B5EF4-FFF2-40B4-BE49-F238E27FC236}">
                <a16:creationId xmlns:a16="http://schemas.microsoft.com/office/drawing/2014/main" id="{C74D5082-DBEF-41B7-BE72-4E9D75907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0967" y="4205373"/>
            <a:ext cx="198994" cy="29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" name="Text Box 51">
            <a:extLst>
              <a:ext uri="{FF2B5EF4-FFF2-40B4-BE49-F238E27FC236}">
                <a16:creationId xmlns:a16="http://schemas.microsoft.com/office/drawing/2014/main" id="{B02DC78C-280E-434E-BECC-9F069BF50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87354" y="4598609"/>
            <a:ext cx="7589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Time  out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5 giorni</a:t>
            </a:r>
          </a:p>
        </p:txBody>
      </p:sp>
      <p:sp>
        <p:nvSpPr>
          <p:cNvPr id="189" name="AcnBodyText_ID_46">
            <a:extLst>
              <a:ext uri="{FF2B5EF4-FFF2-40B4-BE49-F238E27FC236}">
                <a16:creationId xmlns:a16="http://schemas.microsoft.com/office/drawing/2014/main" id="{11DCFD68-13AA-4531-90E3-BDC83AE33F3E}"/>
              </a:ext>
            </a:extLst>
          </p:cNvPr>
          <p:cNvSpPr>
            <a:spLocks noGrp="1" noChangeArrowheads="1"/>
          </p:cNvSpPr>
          <p:nvPr>
            <p:custDataLst>
              <p:tags r:id="rId11"/>
            </p:custDataLst>
          </p:nvPr>
        </p:nvSpPr>
        <p:spPr bwMode="auto">
          <a:xfrm>
            <a:off x="9826323" y="2094439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190" name="Rettangolo 27">
            <a:extLst>
              <a:ext uri="{FF2B5EF4-FFF2-40B4-BE49-F238E27FC236}">
                <a16:creationId xmlns:a16="http://schemas.microsoft.com/office/drawing/2014/main" id="{63D3656D-120B-4671-86EB-80E37F562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8002" y="3569374"/>
            <a:ext cx="1368000" cy="396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Rimozione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impedimento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91" name="AutoShape 50">
            <a:extLst>
              <a:ext uri="{FF2B5EF4-FFF2-40B4-BE49-F238E27FC236}">
                <a16:creationId xmlns:a16="http://schemas.microsoft.com/office/drawing/2014/main" id="{3D1B75F3-3111-48BF-9D03-716C64BAD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5166" y="1470850"/>
            <a:ext cx="1656000" cy="396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Previsto 4° Referente dell’Operatore A?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 (7)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endParaRPr lang="it-IT" alt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192" name="Connettore 4 97">
            <a:extLst>
              <a:ext uri="{FF2B5EF4-FFF2-40B4-BE49-F238E27FC236}">
                <a16:creationId xmlns:a16="http://schemas.microsoft.com/office/drawing/2014/main" id="{E48211AB-0CA3-4AE8-8213-211DC8D3F5C4}"/>
              </a:ext>
            </a:extLst>
          </p:cNvPr>
          <p:cNvCxnSpPr>
            <a:cxnSpLocks/>
            <a:stCxn id="191" idx="2"/>
            <a:endCxn id="195" idx="0"/>
          </p:cNvCxnSpPr>
          <p:nvPr/>
        </p:nvCxnSpPr>
        <p:spPr bwMode="auto">
          <a:xfrm rot="16200000" flipH="1">
            <a:off x="10584224" y="1555791"/>
            <a:ext cx="333217" cy="955333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" name="AcnBodyText_ID_46">
            <a:extLst>
              <a:ext uri="{FF2B5EF4-FFF2-40B4-BE49-F238E27FC236}">
                <a16:creationId xmlns:a16="http://schemas.microsoft.com/office/drawing/2014/main" id="{A756F6BD-BCC5-496E-B41A-6033529CFFE0}"/>
              </a:ext>
            </a:extLst>
          </p:cNvPr>
          <p:cNvSpPr>
            <a:spLocks noGrp="1" noChangeArrowheads="1"/>
          </p:cNvSpPr>
          <p:nvPr>
            <p:custDataLst>
              <p:tags r:id="rId12"/>
            </p:custDataLst>
          </p:nvPr>
        </p:nvSpPr>
        <p:spPr bwMode="auto">
          <a:xfrm>
            <a:off x="10456042" y="2088786"/>
            <a:ext cx="33304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195" name="Rettangolo 27">
            <a:extLst>
              <a:ext uri="{FF2B5EF4-FFF2-40B4-BE49-F238E27FC236}">
                <a16:creationId xmlns:a16="http://schemas.microsoft.com/office/drawing/2014/main" id="{6E496636-F8E6-4A6D-9DBA-3242B80F4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4499" y="2200067"/>
            <a:ext cx="1008000" cy="396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endParaRPr lang="en-US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96" name="Rettangolo 27">
            <a:extLst>
              <a:ext uri="{FF2B5EF4-FFF2-40B4-BE49-F238E27FC236}">
                <a16:creationId xmlns:a16="http://schemas.microsoft.com/office/drawing/2014/main" id="{AD43BDA2-B01F-47FC-8E78-B9DAB3B4C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8248" y="2999589"/>
            <a:ext cx="1368000" cy="396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Sospensione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causa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tecnica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(8)</a:t>
            </a:r>
          </a:p>
        </p:txBody>
      </p:sp>
      <p:cxnSp>
        <p:nvCxnSpPr>
          <p:cNvPr id="197" name="Connettore 4 97">
            <a:extLst>
              <a:ext uri="{FF2B5EF4-FFF2-40B4-BE49-F238E27FC236}">
                <a16:creationId xmlns:a16="http://schemas.microsoft.com/office/drawing/2014/main" id="{EE930328-60FA-43BA-B67C-D60832C25FDB}"/>
              </a:ext>
            </a:extLst>
          </p:cNvPr>
          <p:cNvCxnSpPr>
            <a:cxnSpLocks/>
            <a:stCxn id="195" idx="2"/>
            <a:endCxn id="199" idx="6"/>
          </p:cNvCxnSpPr>
          <p:nvPr/>
        </p:nvCxnSpPr>
        <p:spPr bwMode="auto">
          <a:xfrm rot="5400000">
            <a:off x="10681431" y="2273467"/>
            <a:ext cx="224469" cy="869669"/>
          </a:xfrm>
          <a:prstGeom prst="bentConnector2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Connettore 4 97">
            <a:extLst>
              <a:ext uri="{FF2B5EF4-FFF2-40B4-BE49-F238E27FC236}">
                <a16:creationId xmlns:a16="http://schemas.microsoft.com/office/drawing/2014/main" id="{41A42611-3CA8-47DB-8FEE-68F311B695A4}"/>
              </a:ext>
            </a:extLst>
          </p:cNvPr>
          <p:cNvCxnSpPr>
            <a:cxnSpLocks/>
            <a:stCxn id="191" idx="2"/>
            <a:endCxn id="117" idx="0"/>
          </p:cNvCxnSpPr>
          <p:nvPr/>
        </p:nvCxnSpPr>
        <p:spPr bwMode="auto">
          <a:xfrm rot="5400000">
            <a:off x="9602835" y="1529735"/>
            <a:ext cx="333217" cy="1007446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" name="Oval 14">
            <a:extLst>
              <a:ext uri="{FF2B5EF4-FFF2-40B4-BE49-F238E27FC236}">
                <a16:creationId xmlns:a16="http://schemas.microsoft.com/office/drawing/2014/main" id="{E0F6B360-934C-4DC3-8441-06927CA1B1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87502" y="2764622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203" name="Connettore 4 97">
            <a:extLst>
              <a:ext uri="{FF2B5EF4-FFF2-40B4-BE49-F238E27FC236}">
                <a16:creationId xmlns:a16="http://schemas.microsoft.com/office/drawing/2014/main" id="{5FDBFAE6-2641-4E1A-AE3B-D4D2BD0E617D}"/>
              </a:ext>
            </a:extLst>
          </p:cNvPr>
          <p:cNvCxnSpPr>
            <a:cxnSpLocks/>
            <a:stCxn id="117" idx="2"/>
            <a:endCxn id="199" idx="2"/>
          </p:cNvCxnSpPr>
          <p:nvPr/>
        </p:nvCxnSpPr>
        <p:spPr bwMode="auto">
          <a:xfrm rot="16200000" flipH="1">
            <a:off x="9614377" y="2247410"/>
            <a:ext cx="224469" cy="921782"/>
          </a:xfrm>
          <a:prstGeom prst="bentConnector2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" name="AutoShape 27">
            <a:extLst>
              <a:ext uri="{FF2B5EF4-FFF2-40B4-BE49-F238E27FC236}">
                <a16:creationId xmlns:a16="http://schemas.microsoft.com/office/drawing/2014/main" id="{8BABEC33-3511-4C0D-9BFF-E871D8B5F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025" y="5641676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causa tecnica</a:t>
            </a:r>
          </a:p>
        </p:txBody>
      </p:sp>
      <p:cxnSp>
        <p:nvCxnSpPr>
          <p:cNvPr id="222" name="Connettore 4 97">
            <a:extLst>
              <a:ext uri="{FF2B5EF4-FFF2-40B4-BE49-F238E27FC236}">
                <a16:creationId xmlns:a16="http://schemas.microsoft.com/office/drawing/2014/main" id="{0E7DC84B-8486-4BD8-89C6-9565E3AA715C}"/>
              </a:ext>
            </a:extLst>
          </p:cNvPr>
          <p:cNvCxnSpPr>
            <a:cxnSpLocks/>
            <a:stCxn id="177" idx="1"/>
            <a:endCxn id="128" idx="3"/>
          </p:cNvCxnSpPr>
          <p:nvPr/>
        </p:nvCxnSpPr>
        <p:spPr bwMode="auto">
          <a:xfrm rot="10800000">
            <a:off x="9122809" y="4388547"/>
            <a:ext cx="215944" cy="976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3" name="AcnBodyText_ID_46">
            <a:extLst>
              <a:ext uri="{FF2B5EF4-FFF2-40B4-BE49-F238E27FC236}">
                <a16:creationId xmlns:a16="http://schemas.microsoft.com/office/drawing/2014/main" id="{8465DA88-FCB0-4F96-A68B-5CF2547C0726}"/>
              </a:ext>
            </a:extLst>
          </p:cNvPr>
          <p:cNvSpPr>
            <a:spLocks noGrp="1" noChangeArrowheads="1"/>
          </p:cNvSpPr>
          <p:nvPr>
            <p:custDataLst>
              <p:tags r:id="rId13"/>
            </p:custDataLst>
          </p:nvPr>
        </p:nvSpPr>
        <p:spPr bwMode="auto">
          <a:xfrm flipH="1">
            <a:off x="8970157" y="4179709"/>
            <a:ext cx="67713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227" name="AcnBodyText_ID_46">
            <a:extLst>
              <a:ext uri="{FF2B5EF4-FFF2-40B4-BE49-F238E27FC236}">
                <a16:creationId xmlns:a16="http://schemas.microsoft.com/office/drawing/2014/main" id="{ED0144F3-16B6-4CDA-82FB-96EBA6B9B0C8}"/>
              </a:ext>
            </a:extLst>
          </p:cNvPr>
          <p:cNvSpPr>
            <a:spLocks noGrp="1" noChangeArrowheads="1"/>
          </p:cNvSpPr>
          <p:nvPr>
            <p:custDataLst>
              <p:tags r:id="rId14"/>
            </p:custDataLst>
          </p:nvPr>
        </p:nvSpPr>
        <p:spPr bwMode="auto">
          <a:xfrm>
            <a:off x="10289112" y="4656063"/>
            <a:ext cx="27211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238" name="AutoShape 64">
            <a:extLst>
              <a:ext uri="{FF2B5EF4-FFF2-40B4-BE49-F238E27FC236}">
                <a16:creationId xmlns:a16="http://schemas.microsoft.com/office/drawing/2014/main" id="{35559A40-203E-4484-9E06-993102473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0250" y="3054243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6</a:t>
            </a:r>
          </a:p>
        </p:txBody>
      </p:sp>
      <p:sp>
        <p:nvSpPr>
          <p:cNvPr id="240" name="AutoShape 64">
            <a:extLst>
              <a:ext uri="{FF2B5EF4-FFF2-40B4-BE49-F238E27FC236}">
                <a16:creationId xmlns:a16="http://schemas.microsoft.com/office/drawing/2014/main" id="{A4036EEB-4CFA-4645-886E-D8F09B237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441" y="5704393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6</a:t>
            </a:r>
          </a:p>
        </p:txBody>
      </p:sp>
      <p:sp>
        <p:nvSpPr>
          <p:cNvPr id="244" name="AutoShape 64">
            <a:extLst>
              <a:ext uri="{FF2B5EF4-FFF2-40B4-BE49-F238E27FC236}">
                <a16:creationId xmlns:a16="http://schemas.microsoft.com/office/drawing/2014/main" id="{8372A278-83AF-49FA-B9DE-56BA11D75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0628" y="6147940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7</a:t>
            </a:r>
          </a:p>
        </p:txBody>
      </p:sp>
      <p:sp>
        <p:nvSpPr>
          <p:cNvPr id="107" name="AutoShape 64">
            <a:extLst>
              <a:ext uri="{FF2B5EF4-FFF2-40B4-BE49-F238E27FC236}">
                <a16:creationId xmlns:a16="http://schemas.microsoft.com/office/drawing/2014/main" id="{FBB2AA2D-6AFC-428F-8F69-A4F910566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8277" y="587958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5</a:t>
            </a:r>
          </a:p>
        </p:txBody>
      </p:sp>
      <p:sp>
        <p:nvSpPr>
          <p:cNvPr id="113" name="Rettangolo 27">
            <a:extLst>
              <a:ext uri="{FF2B5EF4-FFF2-40B4-BE49-F238E27FC236}">
                <a16:creationId xmlns:a16="http://schemas.microsoft.com/office/drawing/2014/main" id="{2C90805B-1E2A-4A1D-891D-1819A0CCF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3568" y="1433892"/>
            <a:ext cx="1047219" cy="469916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4°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referente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Operatore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A 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(1)</a:t>
            </a:r>
          </a:p>
        </p:txBody>
      </p:sp>
      <p:sp>
        <p:nvSpPr>
          <p:cNvPr id="117" name="Rettangolo 27">
            <a:extLst>
              <a:ext uri="{FF2B5EF4-FFF2-40B4-BE49-F238E27FC236}">
                <a16:creationId xmlns:a16="http://schemas.microsoft.com/office/drawing/2014/main" id="{4D689495-3CB3-4AE1-A231-65623B7BF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7720" y="2200067"/>
            <a:ext cx="1296000" cy="396000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4°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referente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Operatore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A 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(7)</a:t>
            </a:r>
          </a:p>
        </p:txBody>
      </p:sp>
      <p:sp>
        <p:nvSpPr>
          <p:cNvPr id="120" name="AutoShape 64">
            <a:extLst>
              <a:ext uri="{FF2B5EF4-FFF2-40B4-BE49-F238E27FC236}">
                <a16:creationId xmlns:a16="http://schemas.microsoft.com/office/drawing/2014/main" id="{858570C7-83CB-4CAE-A20D-B45B3A3CA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0638" y="5122809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7</a:t>
            </a:r>
          </a:p>
        </p:txBody>
      </p:sp>
      <p:sp>
        <p:nvSpPr>
          <p:cNvPr id="128" name="AutoShape 64">
            <a:extLst>
              <a:ext uri="{FF2B5EF4-FFF2-40B4-BE49-F238E27FC236}">
                <a16:creationId xmlns:a16="http://schemas.microsoft.com/office/drawing/2014/main" id="{27D7FEF9-2327-473C-B74D-436DB4FCB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4208" y="4250434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5</a:t>
            </a: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B2AD5F58-C322-4C36-9EC6-B5F942EC6FB4}"/>
              </a:ext>
            </a:extLst>
          </p:cNvPr>
          <p:cNvSpPr txBox="1"/>
          <p:nvPr/>
        </p:nvSpPr>
        <p:spPr>
          <a:xfrm>
            <a:off x="3753519" y="525350"/>
            <a:ext cx="7987607" cy="40100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950">
                <a:solidFill>
                  <a:srgbClr val="C00000"/>
                </a:solidFill>
              </a:defRPr>
            </a:lvl1pPr>
          </a:lstStyle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Wholesale</a:t>
            </a:r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Rete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Recipient</a:t>
            </a:r>
            <a:endParaRPr lang="it-IT" sz="1003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2" name="Rettangolo 131">
            <a:extLst>
              <a:ext uri="{FF2B5EF4-FFF2-40B4-BE49-F238E27FC236}">
                <a16:creationId xmlns:a16="http://schemas.microsoft.com/office/drawing/2014/main" id="{E40972C2-0A32-4B22-A70A-8759C9E67CDB}"/>
              </a:ext>
            </a:extLst>
          </p:cNvPr>
          <p:cNvSpPr/>
          <p:nvPr/>
        </p:nvSpPr>
        <p:spPr>
          <a:xfrm>
            <a:off x="3936205" y="572569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4A41E2AB-D436-45F2-AD68-860C0D890B68}"/>
              </a:ext>
            </a:extLst>
          </p:cNvPr>
          <p:cNvSpPr txBox="1"/>
          <p:nvPr/>
        </p:nvSpPr>
        <p:spPr>
          <a:xfrm>
            <a:off x="85061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Operatore Recipient</a:t>
            </a:r>
          </a:p>
        </p:txBody>
      </p:sp>
      <p:sp>
        <p:nvSpPr>
          <p:cNvPr id="136" name="Rettangolo 135">
            <a:extLst>
              <a:ext uri="{FF2B5EF4-FFF2-40B4-BE49-F238E27FC236}">
                <a16:creationId xmlns:a16="http://schemas.microsoft.com/office/drawing/2014/main" id="{13437485-4C0A-40F7-9BD7-08BE06988180}"/>
              </a:ext>
            </a:extLst>
          </p:cNvPr>
          <p:cNvSpPr/>
          <p:nvPr/>
        </p:nvSpPr>
        <p:spPr>
          <a:xfrm>
            <a:off x="833677" y="609740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9D5E825C-3948-4F98-98B9-1B3CF86D4340}"/>
              </a:ext>
            </a:extLst>
          </p:cNvPr>
          <p:cNvSpPr txBox="1"/>
          <p:nvPr/>
        </p:nvSpPr>
        <p:spPr>
          <a:xfrm>
            <a:off x="230206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Op. </a:t>
            </a:r>
            <a:r>
              <a:rPr lang="it-IT" sz="1100" dirty="0" err="1"/>
              <a:t>Wholesale</a:t>
            </a:r>
            <a:r>
              <a:rPr lang="it-IT" sz="1100" dirty="0"/>
              <a:t>  Recipient</a:t>
            </a:r>
          </a:p>
        </p:txBody>
      </p:sp>
      <p:sp>
        <p:nvSpPr>
          <p:cNvPr id="138" name="Rettangolo 137">
            <a:extLst>
              <a:ext uri="{FF2B5EF4-FFF2-40B4-BE49-F238E27FC236}">
                <a16:creationId xmlns:a16="http://schemas.microsoft.com/office/drawing/2014/main" id="{6C5759D6-954D-454E-B8DD-51A4B9132655}"/>
              </a:ext>
            </a:extLst>
          </p:cNvPr>
          <p:cNvSpPr/>
          <p:nvPr/>
        </p:nvSpPr>
        <p:spPr>
          <a:xfrm>
            <a:off x="745382" y="456134"/>
            <a:ext cx="2865170" cy="6301331"/>
          </a:xfrm>
          <a:prstGeom prst="rect">
            <a:avLst/>
          </a:prstGeom>
          <a:noFill/>
          <a:ln w="317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0" name="Rettangolo 139">
            <a:extLst>
              <a:ext uri="{FF2B5EF4-FFF2-40B4-BE49-F238E27FC236}">
                <a16:creationId xmlns:a16="http://schemas.microsoft.com/office/drawing/2014/main" id="{E7226CA0-EE47-4C86-94A3-DEF3922C9D0B}"/>
              </a:ext>
            </a:extLst>
          </p:cNvPr>
          <p:cNvSpPr/>
          <p:nvPr/>
        </p:nvSpPr>
        <p:spPr>
          <a:xfrm>
            <a:off x="2226688" y="609740"/>
            <a:ext cx="483562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A1</a:t>
            </a:r>
          </a:p>
        </p:txBody>
      </p:sp>
      <p:cxnSp>
        <p:nvCxnSpPr>
          <p:cNvPr id="146" name="Connettore 4 97">
            <a:extLst>
              <a:ext uri="{FF2B5EF4-FFF2-40B4-BE49-F238E27FC236}">
                <a16:creationId xmlns:a16="http://schemas.microsoft.com/office/drawing/2014/main" id="{09A551A2-0B2D-4F5A-83F8-3C3A4093E055}"/>
              </a:ext>
            </a:extLst>
          </p:cNvPr>
          <p:cNvCxnSpPr>
            <a:cxnSpLocks/>
            <a:stCxn id="141" idx="6"/>
            <a:endCxn id="130" idx="0"/>
          </p:cNvCxnSpPr>
          <p:nvPr/>
        </p:nvCxnSpPr>
        <p:spPr bwMode="auto">
          <a:xfrm>
            <a:off x="1523676" y="4350657"/>
            <a:ext cx="3868405" cy="161382"/>
          </a:xfrm>
          <a:prstGeom prst="bentConnector2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AutoShape 27">
            <a:extLst>
              <a:ext uri="{FF2B5EF4-FFF2-40B4-BE49-F238E27FC236}">
                <a16:creationId xmlns:a16="http://schemas.microsoft.com/office/drawing/2014/main" id="{34A918D8-2DE1-4F91-89A2-F2C4219DC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869" y="4488004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causa cliente</a:t>
            </a:r>
          </a:p>
        </p:txBody>
      </p:sp>
      <p:sp>
        <p:nvSpPr>
          <p:cNvPr id="159" name="AutoShape 27">
            <a:extLst>
              <a:ext uri="{FF2B5EF4-FFF2-40B4-BE49-F238E27FC236}">
                <a16:creationId xmlns:a16="http://schemas.microsoft.com/office/drawing/2014/main" id="{6E7DE073-3A3C-494D-A4DF-8C0E210C4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0869" y="5641485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Notifica sospensione causa tecnica</a:t>
            </a:r>
          </a:p>
        </p:txBody>
      </p:sp>
      <p:cxnSp>
        <p:nvCxnSpPr>
          <p:cNvPr id="160" name="Connettore 4 97">
            <a:extLst>
              <a:ext uri="{FF2B5EF4-FFF2-40B4-BE49-F238E27FC236}">
                <a16:creationId xmlns:a16="http://schemas.microsoft.com/office/drawing/2014/main" id="{2FEFEFCE-92A0-4585-BF5F-ADD440F5F5A7}"/>
              </a:ext>
            </a:extLst>
          </p:cNvPr>
          <p:cNvCxnSpPr>
            <a:cxnSpLocks/>
            <a:stCxn id="159" idx="1"/>
            <a:endCxn id="207" idx="3"/>
          </p:cNvCxnSpPr>
          <p:nvPr/>
        </p:nvCxnSpPr>
        <p:spPr bwMode="auto">
          <a:xfrm rot="10800000" flipV="1">
            <a:off x="1940025" y="5839484"/>
            <a:ext cx="440844" cy="19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Arrow Connector 44">
            <a:extLst>
              <a:ext uri="{FF2B5EF4-FFF2-40B4-BE49-F238E27FC236}">
                <a16:creationId xmlns:a16="http://schemas.microsoft.com/office/drawing/2014/main" id="{50A240A8-590F-47A3-8B49-3250E596B7C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571215" y="6382621"/>
            <a:ext cx="2193373" cy="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" name="Text Box 51">
            <a:extLst>
              <a:ext uri="{FF2B5EF4-FFF2-40B4-BE49-F238E27FC236}">
                <a16:creationId xmlns:a16="http://schemas.microsoft.com/office/drawing/2014/main" id="{8B6FB704-D2CF-4C6A-B312-4A6ED3C5B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718" y="6216792"/>
            <a:ext cx="2575050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Comunicazione telefonica/virtuale tra operatori</a:t>
            </a:r>
          </a:p>
        </p:txBody>
      </p:sp>
      <p:sp>
        <p:nvSpPr>
          <p:cNvPr id="181" name="AcnBodyText_ID_46">
            <a:extLst>
              <a:ext uri="{FF2B5EF4-FFF2-40B4-BE49-F238E27FC236}">
                <a16:creationId xmlns:a16="http://schemas.microsoft.com/office/drawing/2014/main" id="{C3EBEF1A-DC9C-455B-A8C2-835E39ED1F88}"/>
              </a:ext>
            </a:extLst>
          </p:cNvPr>
          <p:cNvSpPr>
            <a:spLocks noGrp="1" noChangeArrowheads="1"/>
          </p:cNvSpPr>
          <p:nvPr>
            <p:custDataLst>
              <p:tags r:id="rId15"/>
            </p:custDataLst>
          </p:nvPr>
        </p:nvSpPr>
        <p:spPr bwMode="auto">
          <a:xfrm>
            <a:off x="5004515" y="1731419"/>
            <a:ext cx="3124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185" name="AutoShape 50">
            <a:extLst>
              <a:ext uri="{FF2B5EF4-FFF2-40B4-BE49-F238E27FC236}">
                <a16:creationId xmlns:a16="http://schemas.microsoft.com/office/drawing/2014/main" id="{E447DA5E-AA70-4CC7-8890-2BE7EE56C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148" y="1470850"/>
            <a:ext cx="1474121" cy="396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Previsto 4° Referente dell’Operatore A? </a:t>
            </a:r>
            <a:endParaRPr lang="it-IT" alt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187" name="Connettore 4 97">
            <a:extLst>
              <a:ext uri="{FF2B5EF4-FFF2-40B4-BE49-F238E27FC236}">
                <a16:creationId xmlns:a16="http://schemas.microsoft.com/office/drawing/2014/main" id="{F9859701-AD4B-4950-9D2D-47E429DDBEB2}"/>
              </a:ext>
            </a:extLst>
          </p:cNvPr>
          <p:cNvCxnSpPr>
            <a:cxnSpLocks/>
            <a:stCxn id="185" idx="2"/>
            <a:endCxn id="144" idx="0"/>
          </p:cNvCxnSpPr>
          <p:nvPr/>
        </p:nvCxnSpPr>
        <p:spPr bwMode="auto">
          <a:xfrm rot="16200000" flipH="1">
            <a:off x="4832849" y="3013209"/>
            <a:ext cx="2762939" cy="470219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8" name="AcnBodyText_ID_46">
            <a:extLst>
              <a:ext uri="{FF2B5EF4-FFF2-40B4-BE49-F238E27FC236}">
                <a16:creationId xmlns:a16="http://schemas.microsoft.com/office/drawing/2014/main" id="{B6607395-418F-4804-9A96-F55B6F34F349}"/>
              </a:ext>
            </a:extLst>
          </p:cNvPr>
          <p:cNvSpPr>
            <a:spLocks noGrp="1" noChangeArrowheads="1"/>
          </p:cNvSpPr>
          <p:nvPr>
            <p:custDataLst>
              <p:tags r:id="rId16"/>
            </p:custDataLst>
          </p:nvPr>
        </p:nvSpPr>
        <p:spPr bwMode="auto">
          <a:xfrm>
            <a:off x="5976128" y="1934134"/>
            <a:ext cx="33304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cxnSp>
        <p:nvCxnSpPr>
          <p:cNvPr id="115" name="Straight Arrow Connector 98">
            <a:extLst>
              <a:ext uri="{FF2B5EF4-FFF2-40B4-BE49-F238E27FC236}">
                <a16:creationId xmlns:a16="http://schemas.microsoft.com/office/drawing/2014/main" id="{1D586E4E-9D87-4514-8B18-A77AA022A697}"/>
              </a:ext>
            </a:extLst>
          </p:cNvPr>
          <p:cNvCxnSpPr>
            <a:cxnSpLocks noChangeShapeType="1"/>
            <a:stCxn id="112" idx="1"/>
            <a:endCxn id="185" idx="3"/>
          </p:cNvCxnSpPr>
          <p:nvPr/>
        </p:nvCxnSpPr>
        <p:spPr bwMode="auto">
          <a:xfrm flipH="1">
            <a:off x="6716269" y="1668850"/>
            <a:ext cx="233583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Straight Arrow Connector 98">
            <a:extLst>
              <a:ext uri="{FF2B5EF4-FFF2-40B4-BE49-F238E27FC236}">
                <a16:creationId xmlns:a16="http://schemas.microsoft.com/office/drawing/2014/main" id="{F35104EF-E235-4F51-A3A1-3C7D91C1DC48}"/>
              </a:ext>
            </a:extLst>
          </p:cNvPr>
          <p:cNvCxnSpPr>
            <a:cxnSpLocks noChangeShapeType="1"/>
            <a:stCxn id="70" idx="3"/>
            <a:endCxn id="163" idx="1"/>
          </p:cNvCxnSpPr>
          <p:nvPr/>
        </p:nvCxnSpPr>
        <p:spPr bwMode="auto">
          <a:xfrm>
            <a:off x="2299853" y="3863190"/>
            <a:ext cx="1587824" cy="844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Straight Arrow Connector 98">
            <a:extLst>
              <a:ext uri="{FF2B5EF4-FFF2-40B4-BE49-F238E27FC236}">
                <a16:creationId xmlns:a16="http://schemas.microsoft.com/office/drawing/2014/main" id="{CB3F9FBA-4026-448A-8023-A6E853A80180}"/>
              </a:ext>
            </a:extLst>
          </p:cNvPr>
          <p:cNvCxnSpPr>
            <a:cxnSpLocks noChangeShapeType="1"/>
            <a:stCxn id="129" idx="3"/>
            <a:endCxn id="158" idx="1"/>
          </p:cNvCxnSpPr>
          <p:nvPr/>
        </p:nvCxnSpPr>
        <p:spPr bwMode="auto">
          <a:xfrm>
            <a:off x="2156025" y="2418967"/>
            <a:ext cx="1737543" cy="10532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Straight Arrow Connector 98">
            <a:extLst>
              <a:ext uri="{FF2B5EF4-FFF2-40B4-BE49-F238E27FC236}">
                <a16:creationId xmlns:a16="http://schemas.microsoft.com/office/drawing/2014/main" id="{A738C827-FA1C-4510-8DB5-991352A82BFC}"/>
              </a:ext>
            </a:extLst>
          </p:cNvPr>
          <p:cNvCxnSpPr>
            <a:cxnSpLocks noChangeShapeType="1"/>
            <a:stCxn id="113" idx="1"/>
            <a:endCxn id="64" idx="3"/>
          </p:cNvCxnSpPr>
          <p:nvPr/>
        </p:nvCxnSpPr>
        <p:spPr bwMode="auto">
          <a:xfrm flipH="1">
            <a:off x="2048025" y="1668850"/>
            <a:ext cx="1845543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Straight Arrow Connector 98">
            <a:extLst>
              <a:ext uri="{FF2B5EF4-FFF2-40B4-BE49-F238E27FC236}">
                <a16:creationId xmlns:a16="http://schemas.microsoft.com/office/drawing/2014/main" id="{0EF07FA4-EC61-4F1C-825C-A915732B5DD0}"/>
              </a:ext>
            </a:extLst>
          </p:cNvPr>
          <p:cNvCxnSpPr>
            <a:cxnSpLocks noChangeShapeType="1"/>
            <a:stCxn id="112" idx="3"/>
            <a:endCxn id="191" idx="1"/>
          </p:cNvCxnSpPr>
          <p:nvPr/>
        </p:nvCxnSpPr>
        <p:spPr bwMode="auto">
          <a:xfrm>
            <a:off x="8569852" y="1668850"/>
            <a:ext cx="875314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Arrow Connector 98">
            <a:extLst>
              <a:ext uri="{FF2B5EF4-FFF2-40B4-BE49-F238E27FC236}">
                <a16:creationId xmlns:a16="http://schemas.microsoft.com/office/drawing/2014/main" id="{89118ED6-5F05-44C9-865E-DA837E7E210D}"/>
              </a:ext>
            </a:extLst>
          </p:cNvPr>
          <p:cNvCxnSpPr>
            <a:cxnSpLocks noChangeShapeType="1"/>
            <a:stCxn id="25" idx="2"/>
            <a:endCxn id="112" idx="0"/>
          </p:cNvCxnSpPr>
          <p:nvPr/>
        </p:nvCxnSpPr>
        <p:spPr bwMode="auto">
          <a:xfrm>
            <a:off x="7756104" y="1294723"/>
            <a:ext cx="3748" cy="176127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Straight Arrow Connector 98">
            <a:extLst>
              <a:ext uri="{FF2B5EF4-FFF2-40B4-BE49-F238E27FC236}">
                <a16:creationId xmlns:a16="http://schemas.microsoft.com/office/drawing/2014/main" id="{B90747C8-21AA-4415-90C2-ABA54EB8ED1E}"/>
              </a:ext>
            </a:extLst>
          </p:cNvPr>
          <p:cNvCxnSpPr>
            <a:cxnSpLocks noChangeShapeType="1"/>
            <a:stCxn id="196" idx="2"/>
            <a:endCxn id="190" idx="0"/>
          </p:cNvCxnSpPr>
          <p:nvPr/>
        </p:nvCxnSpPr>
        <p:spPr bwMode="auto">
          <a:xfrm flipH="1">
            <a:off x="10272002" y="3395589"/>
            <a:ext cx="246" cy="17378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Straight Arrow Connector 98">
            <a:extLst>
              <a:ext uri="{FF2B5EF4-FFF2-40B4-BE49-F238E27FC236}">
                <a16:creationId xmlns:a16="http://schemas.microsoft.com/office/drawing/2014/main" id="{64B81B32-4CFC-4E47-BC38-C47FB33AD81D}"/>
              </a:ext>
            </a:extLst>
          </p:cNvPr>
          <p:cNvCxnSpPr>
            <a:cxnSpLocks noChangeShapeType="1"/>
            <a:stCxn id="190" idx="2"/>
            <a:endCxn id="177" idx="0"/>
          </p:cNvCxnSpPr>
          <p:nvPr/>
        </p:nvCxnSpPr>
        <p:spPr bwMode="auto">
          <a:xfrm>
            <a:off x="10272002" y="3965374"/>
            <a:ext cx="2751" cy="20338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Straight Arrow Connector 98">
            <a:extLst>
              <a:ext uri="{FF2B5EF4-FFF2-40B4-BE49-F238E27FC236}">
                <a16:creationId xmlns:a16="http://schemas.microsoft.com/office/drawing/2014/main" id="{9146DB6B-A586-4A94-BAE7-EF85BFDFAE06}"/>
              </a:ext>
            </a:extLst>
          </p:cNvPr>
          <p:cNvCxnSpPr>
            <a:cxnSpLocks noChangeShapeType="1"/>
            <a:stCxn id="64" idx="2"/>
            <a:endCxn id="129" idx="0"/>
          </p:cNvCxnSpPr>
          <p:nvPr/>
        </p:nvCxnSpPr>
        <p:spPr bwMode="auto">
          <a:xfrm>
            <a:off x="1436025" y="1974850"/>
            <a:ext cx="0" cy="228117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Straight Arrow Connector 98">
            <a:extLst>
              <a:ext uri="{FF2B5EF4-FFF2-40B4-BE49-F238E27FC236}">
                <a16:creationId xmlns:a16="http://schemas.microsoft.com/office/drawing/2014/main" id="{12614B5F-757D-4EF1-886C-4ACAF51F1479}"/>
              </a:ext>
            </a:extLst>
          </p:cNvPr>
          <p:cNvCxnSpPr>
            <a:cxnSpLocks noChangeShapeType="1"/>
            <a:stCxn id="129" idx="2"/>
            <a:endCxn id="100" idx="0"/>
          </p:cNvCxnSpPr>
          <p:nvPr/>
        </p:nvCxnSpPr>
        <p:spPr bwMode="auto">
          <a:xfrm>
            <a:off x="1436025" y="2634967"/>
            <a:ext cx="0" cy="25286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Straight Arrow Connector 98">
            <a:extLst>
              <a:ext uri="{FF2B5EF4-FFF2-40B4-BE49-F238E27FC236}">
                <a16:creationId xmlns:a16="http://schemas.microsoft.com/office/drawing/2014/main" id="{72AF24FE-56AF-4371-87BC-5A2EFDCA247B}"/>
              </a:ext>
            </a:extLst>
          </p:cNvPr>
          <p:cNvCxnSpPr>
            <a:cxnSpLocks noChangeShapeType="1"/>
            <a:stCxn id="148" idx="3"/>
            <a:endCxn id="133" idx="1"/>
          </p:cNvCxnSpPr>
          <p:nvPr/>
        </p:nvCxnSpPr>
        <p:spPr bwMode="auto">
          <a:xfrm>
            <a:off x="3388869" y="5256469"/>
            <a:ext cx="1191120" cy="445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Straight Arrow Connector 98">
            <a:extLst>
              <a:ext uri="{FF2B5EF4-FFF2-40B4-BE49-F238E27FC236}">
                <a16:creationId xmlns:a16="http://schemas.microsoft.com/office/drawing/2014/main" id="{0ECE8A43-0CB3-493C-84B3-5FC699113E8F}"/>
              </a:ext>
            </a:extLst>
          </p:cNvPr>
          <p:cNvCxnSpPr>
            <a:cxnSpLocks noChangeShapeType="1"/>
            <a:stCxn id="100" idx="2"/>
            <a:endCxn id="70" idx="0"/>
          </p:cNvCxnSpPr>
          <p:nvPr/>
        </p:nvCxnSpPr>
        <p:spPr bwMode="auto">
          <a:xfrm>
            <a:off x="1436025" y="3427835"/>
            <a:ext cx="0" cy="18335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Arrow Connector 98">
            <a:extLst>
              <a:ext uri="{FF2B5EF4-FFF2-40B4-BE49-F238E27FC236}">
                <a16:creationId xmlns:a16="http://schemas.microsoft.com/office/drawing/2014/main" id="{175E1915-35DD-451F-9D48-8232002BAF65}"/>
              </a:ext>
            </a:extLst>
          </p:cNvPr>
          <p:cNvCxnSpPr>
            <a:cxnSpLocks noChangeShapeType="1"/>
            <a:stCxn id="92" idx="2"/>
            <a:endCxn id="26" idx="0"/>
          </p:cNvCxnSpPr>
          <p:nvPr/>
        </p:nvCxnSpPr>
        <p:spPr bwMode="auto">
          <a:xfrm>
            <a:off x="1436025" y="4886106"/>
            <a:ext cx="0" cy="175563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Arrow Connector 98">
            <a:extLst>
              <a:ext uri="{FF2B5EF4-FFF2-40B4-BE49-F238E27FC236}">
                <a16:creationId xmlns:a16="http://schemas.microsoft.com/office/drawing/2014/main" id="{873C2DF0-8B58-49BF-81A2-C0CF35313EBA}"/>
              </a:ext>
            </a:extLst>
          </p:cNvPr>
          <p:cNvCxnSpPr>
            <a:cxnSpLocks noChangeShapeType="1"/>
            <a:stCxn id="151" idx="1"/>
            <a:endCxn id="92" idx="3"/>
          </p:cNvCxnSpPr>
          <p:nvPr/>
        </p:nvCxnSpPr>
        <p:spPr bwMode="auto">
          <a:xfrm flipH="1">
            <a:off x="1940025" y="4686004"/>
            <a:ext cx="440844" cy="210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Arrow Connector 98">
            <a:extLst>
              <a:ext uri="{FF2B5EF4-FFF2-40B4-BE49-F238E27FC236}">
                <a16:creationId xmlns:a16="http://schemas.microsoft.com/office/drawing/2014/main" id="{D8EF5454-B047-4C72-BC8F-AE878B665FCD}"/>
              </a:ext>
            </a:extLst>
          </p:cNvPr>
          <p:cNvCxnSpPr>
            <a:cxnSpLocks noChangeShapeType="1"/>
            <a:stCxn id="26" idx="3"/>
            <a:endCxn id="148" idx="1"/>
          </p:cNvCxnSpPr>
          <p:nvPr/>
        </p:nvCxnSpPr>
        <p:spPr bwMode="auto">
          <a:xfrm flipV="1">
            <a:off x="1940025" y="5256469"/>
            <a:ext cx="440844" cy="320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" name="Straight Arrow Connector 98">
            <a:extLst>
              <a:ext uri="{FF2B5EF4-FFF2-40B4-BE49-F238E27FC236}">
                <a16:creationId xmlns:a16="http://schemas.microsoft.com/office/drawing/2014/main" id="{7F6A6F5A-61D5-41D8-907E-99E7E55493F7}"/>
              </a:ext>
            </a:extLst>
          </p:cNvPr>
          <p:cNvCxnSpPr>
            <a:cxnSpLocks noChangeShapeType="1"/>
            <a:stCxn id="240" idx="1"/>
            <a:endCxn id="159" idx="3"/>
          </p:cNvCxnSpPr>
          <p:nvPr/>
        </p:nvCxnSpPr>
        <p:spPr bwMode="auto">
          <a:xfrm flipH="1" flipV="1">
            <a:off x="3388869" y="5839485"/>
            <a:ext cx="671572" cy="302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" name="Straight Arrow Connector 98">
            <a:extLst>
              <a:ext uri="{FF2B5EF4-FFF2-40B4-BE49-F238E27FC236}">
                <a16:creationId xmlns:a16="http://schemas.microsoft.com/office/drawing/2014/main" id="{A3968E91-81DC-4B65-9CE5-70755F715936}"/>
              </a:ext>
            </a:extLst>
          </p:cNvPr>
          <p:cNvCxnSpPr>
            <a:cxnSpLocks noChangeShapeType="1"/>
            <a:stCxn id="158" idx="3"/>
            <a:endCxn id="96" idx="1"/>
          </p:cNvCxnSpPr>
          <p:nvPr/>
        </p:nvCxnSpPr>
        <p:spPr bwMode="auto">
          <a:xfrm>
            <a:off x="4940788" y="2429499"/>
            <a:ext cx="353769" cy="587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8" name="Straight Arrow Connector 98">
            <a:extLst>
              <a:ext uri="{FF2B5EF4-FFF2-40B4-BE49-F238E27FC236}">
                <a16:creationId xmlns:a16="http://schemas.microsoft.com/office/drawing/2014/main" id="{0BF713C3-1508-45BA-B303-89AD53E70297}"/>
              </a:ext>
            </a:extLst>
          </p:cNvPr>
          <p:cNvCxnSpPr>
            <a:cxnSpLocks noChangeShapeType="1"/>
            <a:stCxn id="163" idx="3"/>
            <a:endCxn id="109" idx="1"/>
          </p:cNvCxnSpPr>
          <p:nvPr/>
        </p:nvCxnSpPr>
        <p:spPr bwMode="auto">
          <a:xfrm flipV="1">
            <a:off x="4940787" y="3871631"/>
            <a:ext cx="335090" cy="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Arrow Connector 98">
            <a:extLst>
              <a:ext uri="{FF2B5EF4-FFF2-40B4-BE49-F238E27FC236}">
                <a16:creationId xmlns:a16="http://schemas.microsoft.com/office/drawing/2014/main" id="{F2B475D2-35F7-4C96-AF14-858E8C83BBCD}"/>
              </a:ext>
            </a:extLst>
          </p:cNvPr>
          <p:cNvCxnSpPr>
            <a:cxnSpLocks noChangeShapeType="1"/>
            <a:stCxn id="199" idx="4"/>
            <a:endCxn id="196" idx="0"/>
          </p:cNvCxnSpPr>
          <p:nvPr/>
        </p:nvCxnSpPr>
        <p:spPr bwMode="auto">
          <a:xfrm flipH="1">
            <a:off x="10272248" y="2876450"/>
            <a:ext cx="918" cy="123139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Straight Arrow Connector 98">
            <a:extLst>
              <a:ext uri="{FF2B5EF4-FFF2-40B4-BE49-F238E27FC236}">
                <a16:creationId xmlns:a16="http://schemas.microsoft.com/office/drawing/2014/main" id="{8AFD9EA1-2A39-4032-943F-E94EB8E6EFC8}"/>
              </a:ext>
            </a:extLst>
          </p:cNvPr>
          <p:cNvCxnSpPr>
            <a:cxnSpLocks noChangeShapeType="1"/>
            <a:stCxn id="196" idx="1"/>
            <a:endCxn id="238" idx="3"/>
          </p:cNvCxnSpPr>
          <p:nvPr/>
        </p:nvCxnSpPr>
        <p:spPr bwMode="auto">
          <a:xfrm flipH="1" flipV="1">
            <a:off x="9128851" y="3192356"/>
            <a:ext cx="459397" cy="5233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" name="Straight Arrow Connector 98">
            <a:extLst>
              <a:ext uri="{FF2B5EF4-FFF2-40B4-BE49-F238E27FC236}">
                <a16:creationId xmlns:a16="http://schemas.microsoft.com/office/drawing/2014/main" id="{0902E4B6-AC50-44F8-ABD2-5A03786532F0}"/>
              </a:ext>
            </a:extLst>
          </p:cNvPr>
          <p:cNvCxnSpPr>
            <a:cxnSpLocks noChangeShapeType="1"/>
            <a:stCxn id="177" idx="2"/>
            <a:endCxn id="210" idx="0"/>
          </p:cNvCxnSpPr>
          <p:nvPr/>
        </p:nvCxnSpPr>
        <p:spPr bwMode="auto">
          <a:xfrm>
            <a:off x="10274753" y="4610287"/>
            <a:ext cx="12348" cy="42147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" name="AutoShape 50">
            <a:extLst>
              <a:ext uri="{FF2B5EF4-FFF2-40B4-BE49-F238E27FC236}">
                <a16:creationId xmlns:a16="http://schemas.microsoft.com/office/drawing/2014/main" id="{E440A156-DE66-446A-AFCA-4D1A7699A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8199" y="5500816"/>
            <a:ext cx="1327157" cy="390403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Appuntamento preso entro il time out ? </a:t>
            </a:r>
            <a:endParaRPr lang="it-IT" alt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122" name="Connettore 4 97">
            <a:extLst>
              <a:ext uri="{FF2B5EF4-FFF2-40B4-BE49-F238E27FC236}">
                <a16:creationId xmlns:a16="http://schemas.microsoft.com/office/drawing/2014/main" id="{86DE43BC-802E-45A9-A880-03215607128E}"/>
              </a:ext>
            </a:extLst>
          </p:cNvPr>
          <p:cNvCxnSpPr>
            <a:cxnSpLocks/>
            <a:endCxn id="144" idx="6"/>
          </p:cNvCxnSpPr>
          <p:nvPr/>
        </p:nvCxnSpPr>
        <p:spPr bwMode="auto">
          <a:xfrm rot="10800000">
            <a:off x="6535092" y="4685704"/>
            <a:ext cx="3152706" cy="998173"/>
          </a:xfrm>
          <a:prstGeom prst="bentConnector3">
            <a:avLst>
              <a:gd name="adj1" fmla="val 76797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" name="AcnBodyText_ID_46">
            <a:extLst>
              <a:ext uri="{FF2B5EF4-FFF2-40B4-BE49-F238E27FC236}">
                <a16:creationId xmlns:a16="http://schemas.microsoft.com/office/drawing/2014/main" id="{734097F4-5CEF-4A71-BC94-1058A37CC0DD}"/>
              </a:ext>
            </a:extLst>
          </p:cNvPr>
          <p:cNvSpPr>
            <a:spLocks noGrp="1" noChangeArrowheads="1"/>
          </p:cNvSpPr>
          <p:nvPr>
            <p:custDataLst>
              <p:tags r:id="rId17"/>
            </p:custDataLst>
          </p:nvPr>
        </p:nvSpPr>
        <p:spPr bwMode="auto">
          <a:xfrm flipH="1">
            <a:off x="8486402" y="5575093"/>
            <a:ext cx="67713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127" name="AcnBodyText_ID_46">
            <a:extLst>
              <a:ext uri="{FF2B5EF4-FFF2-40B4-BE49-F238E27FC236}">
                <a16:creationId xmlns:a16="http://schemas.microsoft.com/office/drawing/2014/main" id="{0C444092-5CA4-4783-96D8-FD0871D5345A}"/>
              </a:ext>
            </a:extLst>
          </p:cNvPr>
          <p:cNvSpPr>
            <a:spLocks noGrp="1" noChangeArrowheads="1"/>
          </p:cNvSpPr>
          <p:nvPr>
            <p:custDataLst>
              <p:tags r:id="rId18"/>
            </p:custDataLst>
          </p:nvPr>
        </p:nvSpPr>
        <p:spPr bwMode="auto">
          <a:xfrm>
            <a:off x="10230038" y="5928366"/>
            <a:ext cx="272111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0" cap="all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sì</a:t>
            </a:r>
          </a:p>
        </p:txBody>
      </p:sp>
      <p:sp>
        <p:nvSpPr>
          <p:cNvPr id="144" name="Oval 14">
            <a:extLst>
              <a:ext uri="{FF2B5EF4-FFF2-40B4-BE49-F238E27FC236}">
                <a16:creationId xmlns:a16="http://schemas.microsoft.com/office/drawing/2014/main" id="{53A006CA-48FD-4B14-A88A-AD62EF7FA1E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63764" y="4629789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145" name="Straight Arrow Connector 98">
            <a:extLst>
              <a:ext uri="{FF2B5EF4-FFF2-40B4-BE49-F238E27FC236}">
                <a16:creationId xmlns:a16="http://schemas.microsoft.com/office/drawing/2014/main" id="{CBF928A7-6DBA-4E74-A01E-E5FD2BD68036}"/>
              </a:ext>
            </a:extLst>
          </p:cNvPr>
          <p:cNvCxnSpPr>
            <a:cxnSpLocks noChangeShapeType="1"/>
            <a:stCxn id="144" idx="2"/>
            <a:endCxn id="130" idx="3"/>
          </p:cNvCxnSpPr>
          <p:nvPr/>
        </p:nvCxnSpPr>
        <p:spPr bwMode="auto">
          <a:xfrm flipH="1">
            <a:off x="6068536" y="4685703"/>
            <a:ext cx="295228" cy="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Straight Arrow Connector 98">
            <a:extLst>
              <a:ext uri="{FF2B5EF4-FFF2-40B4-BE49-F238E27FC236}">
                <a16:creationId xmlns:a16="http://schemas.microsoft.com/office/drawing/2014/main" id="{BB16047D-D45C-4C23-ACB6-C69C9F1CDDD2}"/>
              </a:ext>
            </a:extLst>
          </p:cNvPr>
          <p:cNvCxnSpPr>
            <a:cxnSpLocks noChangeShapeType="1"/>
            <a:stCxn id="118" idx="2"/>
          </p:cNvCxnSpPr>
          <p:nvPr/>
        </p:nvCxnSpPr>
        <p:spPr bwMode="auto">
          <a:xfrm>
            <a:off x="10281778" y="5891219"/>
            <a:ext cx="7334" cy="25672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" name="Rettangolo 149">
            <a:extLst>
              <a:ext uri="{FF2B5EF4-FFF2-40B4-BE49-F238E27FC236}">
                <a16:creationId xmlns:a16="http://schemas.microsoft.com/office/drawing/2014/main" id="{CCF48921-5B9D-4FD8-A54C-54F539247942}"/>
              </a:ext>
            </a:extLst>
          </p:cNvPr>
          <p:cNvSpPr/>
          <p:nvPr/>
        </p:nvSpPr>
        <p:spPr>
          <a:xfrm>
            <a:off x="3622528" y="4408562"/>
            <a:ext cx="36580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2" name="Rettangolo 151">
            <a:extLst>
              <a:ext uri="{FF2B5EF4-FFF2-40B4-BE49-F238E27FC236}">
                <a16:creationId xmlns:a16="http://schemas.microsoft.com/office/drawing/2014/main" id="{551CB99F-5697-449A-9193-3F0E160CE4F1}"/>
              </a:ext>
            </a:extLst>
          </p:cNvPr>
          <p:cNvSpPr/>
          <p:nvPr/>
        </p:nvSpPr>
        <p:spPr>
          <a:xfrm>
            <a:off x="3624933" y="4993021"/>
            <a:ext cx="36099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N2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4" name="Rettangolo 153">
            <a:extLst>
              <a:ext uri="{FF2B5EF4-FFF2-40B4-BE49-F238E27FC236}">
                <a16:creationId xmlns:a16="http://schemas.microsoft.com/office/drawing/2014/main" id="{2151B44E-AD1E-45AB-AF48-F9E0E7492715}"/>
              </a:ext>
            </a:extLst>
          </p:cNvPr>
          <p:cNvSpPr/>
          <p:nvPr/>
        </p:nvSpPr>
        <p:spPr>
          <a:xfrm>
            <a:off x="3624098" y="5570205"/>
            <a:ext cx="36580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170" name="Straight Arrow Connector 98">
            <a:extLst>
              <a:ext uri="{FF2B5EF4-FFF2-40B4-BE49-F238E27FC236}">
                <a16:creationId xmlns:a16="http://schemas.microsoft.com/office/drawing/2014/main" id="{4EE89D56-CAF8-47AB-8441-D2063E24812D}"/>
              </a:ext>
            </a:extLst>
          </p:cNvPr>
          <p:cNvCxnSpPr>
            <a:cxnSpLocks noChangeShapeType="1"/>
            <a:stCxn id="212" idx="2"/>
            <a:endCxn id="179" idx="3"/>
          </p:cNvCxnSpPr>
          <p:nvPr/>
        </p:nvCxnSpPr>
        <p:spPr bwMode="auto">
          <a:xfrm flipH="1" flipV="1">
            <a:off x="9128851" y="4824821"/>
            <a:ext cx="1065384" cy="227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" name="AutoShape 64">
            <a:extLst>
              <a:ext uri="{FF2B5EF4-FFF2-40B4-BE49-F238E27FC236}">
                <a16:creationId xmlns:a16="http://schemas.microsoft.com/office/drawing/2014/main" id="{8670ED85-AB4D-4D1A-9D5C-FACEEFBEC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0250" y="468670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8</a:t>
            </a:r>
          </a:p>
        </p:txBody>
      </p:sp>
      <p:cxnSp>
        <p:nvCxnSpPr>
          <p:cNvPr id="204" name="Straight Arrow Connector 98">
            <a:extLst>
              <a:ext uri="{FF2B5EF4-FFF2-40B4-BE49-F238E27FC236}">
                <a16:creationId xmlns:a16="http://schemas.microsoft.com/office/drawing/2014/main" id="{58472068-25AC-483E-B371-249421683B86}"/>
              </a:ext>
            </a:extLst>
          </p:cNvPr>
          <p:cNvCxnSpPr>
            <a:cxnSpLocks noChangeShapeType="1"/>
            <a:stCxn id="210" idx="2"/>
            <a:endCxn id="118" idx="0"/>
          </p:cNvCxnSpPr>
          <p:nvPr/>
        </p:nvCxnSpPr>
        <p:spPr bwMode="auto">
          <a:xfrm flipH="1">
            <a:off x="10281778" y="5256504"/>
            <a:ext cx="5323" cy="24431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Straight Arrow Connector 98">
            <a:extLst>
              <a:ext uri="{FF2B5EF4-FFF2-40B4-BE49-F238E27FC236}">
                <a16:creationId xmlns:a16="http://schemas.microsoft.com/office/drawing/2014/main" id="{4CE342F9-C457-45B0-AB1A-B8CC30D87F6D}"/>
              </a:ext>
            </a:extLst>
          </p:cNvPr>
          <p:cNvCxnSpPr>
            <a:cxnSpLocks noChangeShapeType="1"/>
            <a:stCxn id="185" idx="1"/>
            <a:endCxn id="113" idx="3"/>
          </p:cNvCxnSpPr>
          <p:nvPr/>
        </p:nvCxnSpPr>
        <p:spPr bwMode="auto">
          <a:xfrm flipH="1">
            <a:off x="4940787" y="1668850"/>
            <a:ext cx="301361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" name="AutoShape 27">
            <a:extLst>
              <a:ext uri="{FF2B5EF4-FFF2-40B4-BE49-F238E27FC236}">
                <a16:creationId xmlns:a16="http://schemas.microsoft.com/office/drawing/2014/main" id="{8EE188E3-927E-4DCE-BF32-1D89F5555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884" y="6218947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de-sospensione causa tecnica</a:t>
            </a:r>
          </a:p>
        </p:txBody>
      </p:sp>
      <p:sp>
        <p:nvSpPr>
          <p:cNvPr id="169" name="AutoShape 64">
            <a:extLst>
              <a:ext uri="{FF2B5EF4-FFF2-40B4-BE49-F238E27FC236}">
                <a16:creationId xmlns:a16="http://schemas.microsoft.com/office/drawing/2014/main" id="{0F330C6D-127C-428A-B261-F365B8FD8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4300" y="6281664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8</a:t>
            </a:r>
          </a:p>
        </p:txBody>
      </p:sp>
      <p:sp>
        <p:nvSpPr>
          <p:cNvPr id="171" name="AutoShape 27">
            <a:extLst>
              <a:ext uri="{FF2B5EF4-FFF2-40B4-BE49-F238E27FC236}">
                <a16:creationId xmlns:a16="http://schemas.microsoft.com/office/drawing/2014/main" id="{891D3B05-8E6E-4F12-9335-8F4AC18D2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728" y="6218756"/>
            <a:ext cx="1008000" cy="396000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Notifica de-sospensione causa tecnica</a:t>
            </a:r>
          </a:p>
        </p:txBody>
      </p:sp>
      <p:cxnSp>
        <p:nvCxnSpPr>
          <p:cNvPr id="173" name="Connettore 4 97">
            <a:extLst>
              <a:ext uri="{FF2B5EF4-FFF2-40B4-BE49-F238E27FC236}">
                <a16:creationId xmlns:a16="http://schemas.microsoft.com/office/drawing/2014/main" id="{19762AC8-1F68-4875-A5E4-BAF9514F030C}"/>
              </a:ext>
            </a:extLst>
          </p:cNvPr>
          <p:cNvCxnSpPr>
            <a:cxnSpLocks/>
            <a:stCxn id="171" idx="1"/>
            <a:endCxn id="168" idx="3"/>
          </p:cNvCxnSpPr>
          <p:nvPr/>
        </p:nvCxnSpPr>
        <p:spPr bwMode="auto">
          <a:xfrm rot="10800000" flipV="1">
            <a:off x="1953884" y="6416755"/>
            <a:ext cx="440844" cy="19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" name="Straight Arrow Connector 98">
            <a:extLst>
              <a:ext uri="{FF2B5EF4-FFF2-40B4-BE49-F238E27FC236}">
                <a16:creationId xmlns:a16="http://schemas.microsoft.com/office/drawing/2014/main" id="{B3333449-7A04-4689-8505-CFCA24542037}"/>
              </a:ext>
            </a:extLst>
          </p:cNvPr>
          <p:cNvCxnSpPr>
            <a:cxnSpLocks noChangeShapeType="1"/>
            <a:stCxn id="169" idx="1"/>
            <a:endCxn id="171" idx="3"/>
          </p:cNvCxnSpPr>
          <p:nvPr/>
        </p:nvCxnSpPr>
        <p:spPr bwMode="auto">
          <a:xfrm flipH="1" flipV="1">
            <a:off x="3402728" y="6416756"/>
            <a:ext cx="671572" cy="302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Rettangolo 175">
            <a:extLst>
              <a:ext uri="{FF2B5EF4-FFF2-40B4-BE49-F238E27FC236}">
                <a16:creationId xmlns:a16="http://schemas.microsoft.com/office/drawing/2014/main" id="{1B55C060-072C-4E4D-8C86-54A96BED7DBB}"/>
              </a:ext>
            </a:extLst>
          </p:cNvPr>
          <p:cNvSpPr/>
          <p:nvPr/>
        </p:nvSpPr>
        <p:spPr>
          <a:xfrm>
            <a:off x="3637957" y="6147476"/>
            <a:ext cx="36580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0" name="Rettangolo 27">
            <a:extLst>
              <a:ext uri="{FF2B5EF4-FFF2-40B4-BE49-F238E27FC236}">
                <a16:creationId xmlns:a16="http://schemas.microsoft.com/office/drawing/2014/main" id="{03AB6D8B-F230-4D07-9809-170CAEBA5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8199" y="5031762"/>
            <a:ext cx="1337803" cy="224742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Contatto cliente</a:t>
            </a:r>
            <a:r>
              <a:rPr 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 (9)</a:t>
            </a:r>
          </a:p>
        </p:txBody>
      </p:sp>
      <p:sp>
        <p:nvSpPr>
          <p:cNvPr id="212" name="Oval 14">
            <a:extLst>
              <a:ext uri="{FF2B5EF4-FFF2-40B4-BE49-F238E27FC236}">
                <a16:creationId xmlns:a16="http://schemas.microsoft.com/office/drawing/2014/main" id="{34D270A5-17F2-43C9-B71B-086C88D7E0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94235" y="4771182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sp>
        <p:nvSpPr>
          <p:cNvPr id="5" name="Parentesi graffa chiusa 4">
            <a:extLst>
              <a:ext uri="{FF2B5EF4-FFF2-40B4-BE49-F238E27FC236}">
                <a16:creationId xmlns:a16="http://schemas.microsoft.com/office/drawing/2014/main" id="{4163E37B-D67C-4527-AFE6-89615C1EF193}"/>
              </a:ext>
            </a:extLst>
          </p:cNvPr>
          <p:cNvSpPr/>
          <p:nvPr/>
        </p:nvSpPr>
        <p:spPr>
          <a:xfrm>
            <a:off x="11155409" y="3157835"/>
            <a:ext cx="309502" cy="25446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CasellaDiTesto 166">
            <a:extLst>
              <a:ext uri="{FF2B5EF4-FFF2-40B4-BE49-F238E27FC236}">
                <a16:creationId xmlns:a16="http://schemas.microsoft.com/office/drawing/2014/main" id="{190B3412-CA24-40D1-AF87-AEB666829B91}"/>
              </a:ext>
            </a:extLst>
          </p:cNvPr>
          <p:cNvSpPr txBox="1"/>
          <p:nvPr/>
        </p:nvSpPr>
        <p:spPr>
          <a:xfrm>
            <a:off x="7546043" y="4279527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KO</a:t>
            </a:r>
          </a:p>
        </p:txBody>
      </p:sp>
      <p:sp>
        <p:nvSpPr>
          <p:cNvPr id="200" name="CasellaDiTesto 199">
            <a:extLst>
              <a:ext uri="{FF2B5EF4-FFF2-40B4-BE49-F238E27FC236}">
                <a16:creationId xmlns:a16="http://schemas.microsoft.com/office/drawing/2014/main" id="{DAF743AD-1594-4C8C-B3AB-2D521DA29EFF}"/>
              </a:ext>
            </a:extLst>
          </p:cNvPr>
          <p:cNvSpPr txBox="1"/>
          <p:nvPr/>
        </p:nvSpPr>
        <p:spPr>
          <a:xfrm>
            <a:off x="4812599" y="6214781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KO</a:t>
            </a:r>
          </a:p>
        </p:txBody>
      </p:sp>
      <p:sp>
        <p:nvSpPr>
          <p:cNvPr id="202" name="CasellaDiTesto 201">
            <a:extLst>
              <a:ext uri="{FF2B5EF4-FFF2-40B4-BE49-F238E27FC236}">
                <a16:creationId xmlns:a16="http://schemas.microsoft.com/office/drawing/2014/main" id="{5E73984C-8F36-4A3E-A432-8847D58C8986}"/>
              </a:ext>
            </a:extLst>
          </p:cNvPr>
          <p:cNvSpPr txBox="1"/>
          <p:nvPr/>
        </p:nvSpPr>
        <p:spPr>
          <a:xfrm>
            <a:off x="7571215" y="3015810"/>
            <a:ext cx="1225539" cy="566934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</a:t>
            </a:r>
          </a:p>
          <a:p>
            <a:r>
              <a:rPr lang="it-IT" sz="1050" dirty="0"/>
              <a:t>sospensione </a:t>
            </a:r>
          </a:p>
          <a:p>
            <a:r>
              <a:rPr lang="it-IT" sz="1050" dirty="0"/>
              <a:t>causa tecnica</a:t>
            </a:r>
          </a:p>
        </p:txBody>
      </p:sp>
      <p:sp>
        <p:nvSpPr>
          <p:cNvPr id="205" name="CasellaDiTesto 204">
            <a:extLst>
              <a:ext uri="{FF2B5EF4-FFF2-40B4-BE49-F238E27FC236}">
                <a16:creationId xmlns:a16="http://schemas.microsoft.com/office/drawing/2014/main" id="{3A8875C3-AA24-4ED0-B9BA-FCE3EFE8F6AB}"/>
              </a:ext>
            </a:extLst>
          </p:cNvPr>
          <p:cNvSpPr txBox="1"/>
          <p:nvPr/>
        </p:nvSpPr>
        <p:spPr>
          <a:xfrm>
            <a:off x="5562877" y="3611190"/>
            <a:ext cx="766110" cy="465752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DAC </a:t>
            </a:r>
          </a:p>
          <a:p>
            <a:r>
              <a:rPr lang="it-IT" sz="1050" dirty="0"/>
              <a:t>rimodulata</a:t>
            </a:r>
          </a:p>
        </p:txBody>
      </p:sp>
      <p:sp>
        <p:nvSpPr>
          <p:cNvPr id="208" name="CasellaDiTesto 207">
            <a:extLst>
              <a:ext uri="{FF2B5EF4-FFF2-40B4-BE49-F238E27FC236}">
                <a16:creationId xmlns:a16="http://schemas.microsoft.com/office/drawing/2014/main" id="{2A38DC5D-71E9-405D-B4B3-13317C309A75}"/>
              </a:ext>
            </a:extLst>
          </p:cNvPr>
          <p:cNvSpPr txBox="1"/>
          <p:nvPr/>
        </p:nvSpPr>
        <p:spPr>
          <a:xfrm>
            <a:off x="6371372" y="5469563"/>
            <a:ext cx="766110" cy="465752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DAC </a:t>
            </a:r>
          </a:p>
          <a:p>
            <a:r>
              <a:rPr lang="it-IT" sz="1050" dirty="0"/>
              <a:t>rimodulata</a:t>
            </a:r>
          </a:p>
        </p:txBody>
      </p:sp>
      <p:sp>
        <p:nvSpPr>
          <p:cNvPr id="213" name="CasellaDiTesto 212">
            <a:extLst>
              <a:ext uri="{FF2B5EF4-FFF2-40B4-BE49-F238E27FC236}">
                <a16:creationId xmlns:a16="http://schemas.microsoft.com/office/drawing/2014/main" id="{3B599C1F-3653-490F-8243-26BB53413845}"/>
              </a:ext>
            </a:extLst>
          </p:cNvPr>
          <p:cNvSpPr txBox="1"/>
          <p:nvPr/>
        </p:nvSpPr>
        <p:spPr>
          <a:xfrm>
            <a:off x="10553889" y="5981905"/>
            <a:ext cx="766110" cy="465752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DAC </a:t>
            </a:r>
          </a:p>
          <a:p>
            <a:r>
              <a:rPr lang="it-IT" sz="1050" dirty="0"/>
              <a:t>rimodulata</a:t>
            </a:r>
          </a:p>
        </p:txBody>
      </p:sp>
      <p:sp>
        <p:nvSpPr>
          <p:cNvPr id="214" name="CasellaDiTesto 213">
            <a:extLst>
              <a:ext uri="{FF2B5EF4-FFF2-40B4-BE49-F238E27FC236}">
                <a16:creationId xmlns:a16="http://schemas.microsoft.com/office/drawing/2014/main" id="{168FEB65-3C8C-4E04-BF8F-85E134A3EB4C}"/>
              </a:ext>
            </a:extLst>
          </p:cNvPr>
          <p:cNvSpPr txBox="1"/>
          <p:nvPr/>
        </p:nvSpPr>
        <p:spPr>
          <a:xfrm>
            <a:off x="7546044" y="4691816"/>
            <a:ext cx="1251202" cy="541928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</a:t>
            </a:r>
          </a:p>
          <a:p>
            <a:r>
              <a:rPr lang="it-IT" sz="1050" dirty="0"/>
              <a:t>de-sospensione </a:t>
            </a:r>
          </a:p>
          <a:p>
            <a:r>
              <a:rPr lang="it-IT" sz="1050" dirty="0"/>
              <a:t>causa tecnica</a:t>
            </a:r>
          </a:p>
        </p:txBody>
      </p:sp>
      <p:sp>
        <p:nvSpPr>
          <p:cNvPr id="215" name="CasellaDiTesto 214">
            <a:extLst>
              <a:ext uri="{FF2B5EF4-FFF2-40B4-BE49-F238E27FC236}">
                <a16:creationId xmlns:a16="http://schemas.microsoft.com/office/drawing/2014/main" id="{B6A5D7D2-848A-46F9-B8CF-81F979F58A1E}"/>
              </a:ext>
            </a:extLst>
          </p:cNvPr>
          <p:cNvSpPr txBox="1"/>
          <p:nvPr/>
        </p:nvSpPr>
        <p:spPr>
          <a:xfrm>
            <a:off x="4732339" y="2635120"/>
            <a:ext cx="1177152" cy="438286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Attività tecniche</a:t>
            </a:r>
          </a:p>
          <a:p>
            <a:r>
              <a:rPr lang="it-IT" sz="1050" dirty="0"/>
              <a:t>di migrazione</a:t>
            </a:r>
          </a:p>
        </p:txBody>
      </p:sp>
    </p:spTree>
    <p:extLst>
      <p:ext uri="{BB962C8B-B14F-4D97-AF65-F5344CB8AC3E}">
        <p14:creationId xmlns:p14="http://schemas.microsoft.com/office/powerpoint/2010/main" val="315390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49" y="477648"/>
            <a:ext cx="10990241" cy="5740033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lvl="0" algn="just">
              <a:spcBef>
                <a:spcPts val="600"/>
              </a:spcBef>
              <a:buNone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seguito si riporta la descrizione delle note presenti nei diagrammi di flusso delle slide precedenti.</a:t>
            </a:r>
            <a:endParaRPr lang="it-IT" altLang="it-IT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Il giorno della DAC il cliente finale è irreperibile, rinuncia all’intervento oppure dichiara di avere un impedimento momentaneo.  </a:t>
            </a:r>
            <a:r>
              <a:rPr lang="it-IT" altLang="it-IT" sz="1400" dirty="0">
                <a:solidFill>
                  <a:schemeClr val="tx1"/>
                </a:solidFill>
                <a:highlight>
                  <a:srgbClr val="FFFFFF"/>
                </a:highlight>
                <a:latin typeface="+mj-lt"/>
                <a:cs typeface="Arial" panose="020B0604020202020204" pitchFamily="34" charset="0"/>
              </a:rPr>
              <a:t>L’Operatore B  contatta il 4°referente dell’Operatore A, che cerca di risolvere la problematica. </a:t>
            </a: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il 4°referente dell’Operatore A riesce a risolvere la problematica e quindi l’intervento può essere effettuato,  il tecnico dell’Operatore B esegue l’intervento on field.</a:t>
            </a: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la problematica non è stata risolta e se è previsto che il 4°referente dell’Operatore A possa fissare un nuovo appuntamento con il cliente finale (attività opzionale),:</a:t>
            </a:r>
          </a:p>
          <a:p>
            <a:pPr marL="717550" lvl="1" indent="-1778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ci riesce, comunica all’Operatore B la nuova data dispositiva dell’appuntamento.</a:t>
            </a:r>
          </a:p>
          <a:p>
            <a:pPr marL="539750" lvl="1" indent="0" algn="just">
              <a:spcBef>
                <a:spcPts val="600"/>
              </a:spcBef>
              <a:buNone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   L’operatore B rimodula la DAC ed il processo prosegue</a:t>
            </a:r>
          </a:p>
          <a:p>
            <a:pPr marL="717550" lvl="1" indent="-1778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NON ci riesce oppure non è prevista l’Opzione di presa appuntamento da parte del 4° Referente dell’Operatore A,  l’Operatore B invia all’Operatore A una notifica di sospensione, contenente la causale che ha determinato la sospensione (es. cliente irreperibile, cliente rinuncia o momentaneo impedimento del cliente). L‘Operatore B NON può sospendere 2 volte l’ordine con la stessa causale. In questo caso l’Operatore B invia un KO con causale cliente ad hoc.</a:t>
            </a:r>
          </a:p>
          <a:p>
            <a:pPr marL="342900" indent="-342900" algn="just">
              <a:spcBef>
                <a:spcPts val="600"/>
              </a:spcBef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A contatta il cliente per risolvere il problema.</a:t>
            </a:r>
          </a:p>
          <a:p>
            <a:pPr marL="34290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A 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desospende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l’ordine comunicando all’Operatore B la data/ora dell’appuntamento preso. Tale data è dispositiva. Ciò significa che l’Operatore B effettuerà l’intervento presso la sede del cliente finale alla data comunicata dall’Operatore A senza necessità di ricontattare nuovamente il cliente  stesso. Qualora, </a:t>
            </a:r>
            <a:r>
              <a:rPr lang="it-IT" altLang="it-IT" sz="14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 via eccezionale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 l’Operatore B nel corso dello svolgimento del processo riscontri l’impossibilità di effettuare l’intervento alla data/ora dispositiva, procederà a ricontattare il cliente (senza eseguire il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sottoprocesso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2). </a:t>
            </a:r>
          </a:p>
          <a:p>
            <a:pPr marL="34290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B verifica l’avvenuta ricezione entro il time out con esito positivo della notifica di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desospensione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da parte dell’Operatore A. Se tale notifica non è arrivata entro il time out oppure se è arrivata con esito negativo (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c.d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annullamento)), l’Operatore B chiude la richiesta di migrazione in KO. Il KO deve contenere la casuale che ha determinato lo scarto (es. cliente irreperibile, cliente rinuncia o time out scaduto). L ‘Operatore B deve inviare una sola notifica contenente la causale di KO.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A8C7B16-75D7-48DE-AADB-9DCEE727E2FF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3: </a:t>
            </a:r>
            <a:r>
              <a:rPr lang="it-IT" altLang="it-IT" sz="2400" dirty="0">
                <a:solidFill>
                  <a:srgbClr val="EB0028"/>
                </a:solidFill>
              </a:rPr>
              <a:t>Policy sospensioni/rimodulazioni on field (2/3)</a:t>
            </a:r>
          </a:p>
        </p:txBody>
      </p:sp>
    </p:spTree>
    <p:extLst>
      <p:ext uri="{BB962C8B-B14F-4D97-AF65-F5344CB8AC3E}">
        <p14:creationId xmlns:p14="http://schemas.microsoft.com/office/powerpoint/2010/main" val="204435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50" y="645225"/>
            <a:ext cx="10990241" cy="5616922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342900" indent="-342900" algn="just">
              <a:spcBef>
                <a:spcPts val="600"/>
              </a:spcBef>
              <a:buFont typeface="+mj-lt"/>
              <a:buAutoNum type="arabicPeriod" startAt="7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Il giorno della DAC, l’Operatore B rileva l’impossibilità di completare la realizzazione on-field per impedimento momentaneo (es impossibilità di accedere allo splitter dove va effettuata la permuta), impedimento operativo dell’Operatore B (che può essere risolto con un secondo intervento) oppure per un problema tecnico.</a:t>
            </a:r>
          </a:p>
          <a:p>
            <a:pPr marL="647700" lvl="1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è previsto il 4°referente dell’Operatore A per gestire la «Causa Tecnica», l’Operatore B lo contatta tempestivamente affinché avvisi il cliente finale circa l’impossibilità di rispettare l’intervento alla data/ora prevista.</a:t>
            </a:r>
          </a:p>
          <a:p>
            <a:pPr marL="647700" lvl="1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Nel caso contrario, l’Operatore B avvisa tempestivamente il cliente finale circa l’impossibilità di rispettare l’intervento alla data/ora prevista.</a:t>
            </a:r>
          </a:p>
          <a:p>
            <a:pPr marL="228600" indent="-228600" algn="just">
              <a:spcBef>
                <a:spcPts val="600"/>
              </a:spcBef>
              <a:buFont typeface="+mj-lt"/>
              <a:buAutoNum type="arabicPeriod" startAt="7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B invia all’Operatore A/A1 una notifica di sospensione, contenente la causale di sospensione (es. impedimento momentaneo , tecnico o operativo).</a:t>
            </a:r>
          </a:p>
          <a:p>
            <a:pPr marL="269875" indent="-269875" algn="just">
              <a:spcBef>
                <a:spcPts val="600"/>
              </a:spcBef>
              <a:buFont typeface="+mj-lt"/>
              <a:buAutoNum type="arabicPeriod" startAt="7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B, entro il time out, prova a risolvere la problematica tecnica:</a:t>
            </a:r>
          </a:p>
          <a:p>
            <a:pPr marL="715963" lvl="1" indent="-1778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NON la risolve, invia un KO con la causale specifica</a:t>
            </a:r>
          </a:p>
          <a:p>
            <a:pPr marL="715963" lvl="1" indent="-1778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la risolve, invia la notifica di de-sospensione tecnica. In tal caso, sempre entro il time out, contatta il cliente:</a:t>
            </a:r>
          </a:p>
          <a:p>
            <a:pPr marL="1573213" lvl="3" indent="-1778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riesce a fissare l’appuntamento, invia la notifica di rimodulazione della DAC</a:t>
            </a:r>
          </a:p>
          <a:p>
            <a:pPr marL="1573213" lvl="3" indent="-17780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it-IT" altLang="it-IT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non ci riesce, invia la notifica di sospensione causa cliente </a:t>
            </a:r>
          </a:p>
          <a:p>
            <a:pPr marL="138113" indent="-342900" algn="just">
              <a:spcBef>
                <a:spcPts val="600"/>
              </a:spcBef>
              <a:buFont typeface="+mj-lt"/>
              <a:buAutoNum type="arabicPeriod" startAt="10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in fase di realizzazione on field l’Operatore B deve cambiare la GPON di attestazione già comunicata ad A/A1, invia una   sospensione contenente la causale specifica ad A/A1. L’operatore A/A1:</a:t>
            </a:r>
          </a:p>
          <a:p>
            <a:pPr marL="823913" lvl="1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non effettua l’attività, invia una notifica di annullamento.  </a:t>
            </a:r>
          </a:p>
          <a:p>
            <a:pPr marL="823913" lvl="1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effettua l’attività di configurazione de-sospende l’ordine:</a:t>
            </a:r>
          </a:p>
          <a:p>
            <a:pPr marL="1223963" lvl="2" algn="just">
              <a:spcBef>
                <a:spcPts val="600"/>
              </a:spcBef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la de-sospensione avviene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near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real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time, B prosegue la normale lavorazione</a:t>
            </a:r>
          </a:p>
          <a:p>
            <a:pPr marL="1223963" lvl="2" algn="just">
              <a:spcBef>
                <a:spcPts val="600"/>
              </a:spcBef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la de-sospende in un momento successivo A prende l’appuntamento con il cliente e la comunica nella de-sospensione.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A8C7B16-75D7-48DE-AADB-9DCEE727E2FF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3: </a:t>
            </a:r>
            <a:r>
              <a:rPr lang="it-IT" altLang="it-IT" sz="2400" dirty="0">
                <a:solidFill>
                  <a:srgbClr val="EB0028"/>
                </a:solidFill>
              </a:rPr>
              <a:t>Policy sospensioni/rimodulazioni on field (3/3)</a:t>
            </a:r>
          </a:p>
        </p:txBody>
      </p:sp>
    </p:spTree>
    <p:extLst>
      <p:ext uri="{BB962C8B-B14F-4D97-AF65-F5344CB8AC3E}">
        <p14:creationId xmlns:p14="http://schemas.microsoft.com/office/powerpoint/2010/main" val="57894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>
            <a:extLst>
              <a:ext uri="{FF2B5EF4-FFF2-40B4-BE49-F238E27FC236}">
                <a16:creationId xmlns:a16="http://schemas.microsoft.com/office/drawing/2014/main" id="{BBCDFD5D-A4F8-48EE-94F1-7B27E81E6BCA}"/>
              </a:ext>
            </a:extLst>
          </p:cNvPr>
          <p:cNvSpPr txBox="1">
            <a:spLocks/>
          </p:cNvSpPr>
          <p:nvPr/>
        </p:nvSpPr>
        <p:spPr bwMode="auto">
          <a:xfrm>
            <a:off x="377352" y="121729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4: Rimodulazione DAC (1/2)</a:t>
            </a:r>
            <a:br>
              <a:rPr lang="it-IT" sz="2400" dirty="0">
                <a:solidFill>
                  <a:srgbClr val="EB0028"/>
                </a:solidFill>
              </a:rPr>
            </a:br>
            <a:endParaRPr lang="it-IT" sz="2400" dirty="0">
              <a:solidFill>
                <a:srgbClr val="EB0028"/>
              </a:solidFill>
            </a:endParaRPr>
          </a:p>
        </p:txBody>
      </p:sp>
      <p:cxnSp>
        <p:nvCxnSpPr>
          <p:cNvPr id="82" name="Connettore 4 12">
            <a:extLst>
              <a:ext uri="{FF2B5EF4-FFF2-40B4-BE49-F238E27FC236}">
                <a16:creationId xmlns:a16="http://schemas.microsoft.com/office/drawing/2014/main" id="{DF890ED3-BB6E-48B4-95C0-76C81B6252EB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4903431" y="1669564"/>
            <a:ext cx="363135" cy="133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Text Box 10">
            <a:extLst>
              <a:ext uri="{FF2B5EF4-FFF2-40B4-BE49-F238E27FC236}">
                <a16:creationId xmlns:a16="http://schemas.microsoft.com/office/drawing/2014/main" id="{7FFA65C9-8F31-45D7-AB41-BB9BE20C9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4914" y="1851801"/>
            <a:ext cx="1440084" cy="338554"/>
          </a:xfrm>
          <a:prstGeom prst="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45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sz="800" dirty="0"/>
              <a:t>Esigenza tecnica di rimodulazione DAC </a:t>
            </a:r>
            <a:r>
              <a:rPr lang="it-IT" altLang="it-IT" sz="800" b="0" dirty="0"/>
              <a:t>(1)</a:t>
            </a:r>
          </a:p>
        </p:txBody>
      </p:sp>
      <p:sp>
        <p:nvSpPr>
          <p:cNvPr id="84" name="AutoShape 28">
            <a:extLst>
              <a:ext uri="{FF2B5EF4-FFF2-40B4-BE49-F238E27FC236}">
                <a16:creationId xmlns:a16="http://schemas.microsoft.com/office/drawing/2014/main" id="{8CE437AA-45BB-4C4D-911F-6F5911A4C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917" y="2476740"/>
            <a:ext cx="1440162" cy="497982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Appuntamento con il cliente finale già fissato?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(2)</a:t>
            </a:r>
          </a:p>
        </p:txBody>
      </p:sp>
      <p:cxnSp>
        <p:nvCxnSpPr>
          <p:cNvPr id="85" name="AutoShape 26">
            <a:extLst>
              <a:ext uri="{FF2B5EF4-FFF2-40B4-BE49-F238E27FC236}">
                <a16:creationId xmlns:a16="http://schemas.microsoft.com/office/drawing/2014/main" id="{588D5592-E0F9-4963-9587-841918C3DCA9}"/>
              </a:ext>
            </a:extLst>
          </p:cNvPr>
          <p:cNvCxnSpPr>
            <a:cxnSpLocks noChangeShapeType="1"/>
            <a:endCxn id="84" idx="0"/>
          </p:cNvCxnSpPr>
          <p:nvPr/>
        </p:nvCxnSpPr>
        <p:spPr bwMode="auto">
          <a:xfrm>
            <a:off x="5084998" y="2190355"/>
            <a:ext cx="0" cy="28638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" name="Text Box 30">
            <a:extLst>
              <a:ext uri="{FF2B5EF4-FFF2-40B4-BE49-F238E27FC236}">
                <a16:creationId xmlns:a16="http://schemas.microsoft.com/office/drawing/2014/main" id="{5D265295-A3D6-481D-9089-31C6DCABE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122" y="2844049"/>
            <a:ext cx="47142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90" name="Text Box 6">
            <a:extLst>
              <a:ext uri="{FF2B5EF4-FFF2-40B4-BE49-F238E27FC236}">
                <a16:creationId xmlns:a16="http://schemas.microsoft.com/office/drawing/2014/main" id="{E252E5BB-BA22-42A8-B8FE-3E45445EE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7775" y="1214764"/>
            <a:ext cx="93444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800" b="1">
                <a:solidFill>
                  <a:schemeClr val="bg1"/>
                </a:solidFill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dirty="0"/>
              <a:t>Rimodulazione DAC</a:t>
            </a:r>
          </a:p>
        </p:txBody>
      </p:sp>
      <p:sp>
        <p:nvSpPr>
          <p:cNvPr id="92" name="Text Box 10">
            <a:extLst>
              <a:ext uri="{FF2B5EF4-FFF2-40B4-BE49-F238E27FC236}">
                <a16:creationId xmlns:a16="http://schemas.microsoft.com/office/drawing/2014/main" id="{418E152E-5E14-46E0-85E0-C0D4DCFE0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286" y="4419896"/>
            <a:ext cx="1440000" cy="338554"/>
          </a:xfrm>
          <a:prstGeom prst="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45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sz="800" dirty="0"/>
              <a:t>Invio DAC </a:t>
            </a:r>
            <a:br>
              <a:rPr lang="it-IT" altLang="it-IT" sz="800" dirty="0"/>
            </a:br>
            <a:r>
              <a:rPr lang="it-IT" altLang="it-IT" sz="800" dirty="0"/>
              <a:t>rimodulata</a:t>
            </a:r>
            <a:r>
              <a:rPr lang="it-IT" altLang="it-IT" sz="800" b="0" dirty="0"/>
              <a:t> (3)</a:t>
            </a:r>
          </a:p>
        </p:txBody>
      </p:sp>
      <p:cxnSp>
        <p:nvCxnSpPr>
          <p:cNvPr id="105" name="AutoShape 26">
            <a:extLst>
              <a:ext uri="{FF2B5EF4-FFF2-40B4-BE49-F238E27FC236}">
                <a16:creationId xmlns:a16="http://schemas.microsoft.com/office/drawing/2014/main" id="{3D109394-76EE-4EEE-89A4-B98938E80D40}"/>
              </a:ext>
            </a:extLst>
          </p:cNvPr>
          <p:cNvCxnSpPr>
            <a:cxnSpLocks noChangeShapeType="1"/>
            <a:endCxn id="92" idx="0"/>
          </p:cNvCxnSpPr>
          <p:nvPr/>
        </p:nvCxnSpPr>
        <p:spPr bwMode="auto">
          <a:xfrm>
            <a:off x="5086286" y="4152088"/>
            <a:ext cx="0" cy="267808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Text Box 30">
            <a:extLst>
              <a:ext uri="{FF2B5EF4-FFF2-40B4-BE49-F238E27FC236}">
                <a16:creationId xmlns:a16="http://schemas.microsoft.com/office/drawing/2014/main" id="{D47393B8-DEEE-49C3-854B-F7B4CAA72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8615" y="3038642"/>
            <a:ext cx="471429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SI</a:t>
            </a:r>
          </a:p>
        </p:txBody>
      </p:sp>
      <p:sp>
        <p:nvSpPr>
          <p:cNvPr id="98" name="AutoShape 27">
            <a:extLst>
              <a:ext uri="{FF2B5EF4-FFF2-40B4-BE49-F238E27FC236}">
                <a16:creationId xmlns:a16="http://schemas.microsoft.com/office/drawing/2014/main" id="{C956DD0B-7328-4393-8A47-30E22E631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497" y="4363709"/>
            <a:ext cx="801767" cy="457842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Notifica  RDAC </a:t>
            </a:r>
            <a:b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</a:b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e ora appuntamento</a:t>
            </a:r>
          </a:p>
        </p:txBody>
      </p:sp>
      <p:cxnSp>
        <p:nvCxnSpPr>
          <p:cNvPr id="99" name="Connettore 4 97">
            <a:extLst>
              <a:ext uri="{FF2B5EF4-FFF2-40B4-BE49-F238E27FC236}">
                <a16:creationId xmlns:a16="http://schemas.microsoft.com/office/drawing/2014/main" id="{88040C42-1C49-4CD7-8B13-E88529D52198}"/>
              </a:ext>
            </a:extLst>
          </p:cNvPr>
          <p:cNvCxnSpPr>
            <a:cxnSpLocks/>
            <a:stCxn id="84" idx="1"/>
            <a:endCxn id="103" idx="2"/>
          </p:cNvCxnSpPr>
          <p:nvPr/>
        </p:nvCxnSpPr>
        <p:spPr bwMode="auto">
          <a:xfrm rot="10800000" flipH="1" flipV="1">
            <a:off x="4364916" y="2725731"/>
            <a:ext cx="635705" cy="1391784"/>
          </a:xfrm>
          <a:prstGeom prst="bentConnector3">
            <a:avLst>
              <a:gd name="adj1" fmla="val -24337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Oval 14">
            <a:extLst>
              <a:ext uri="{FF2B5EF4-FFF2-40B4-BE49-F238E27FC236}">
                <a16:creationId xmlns:a16="http://schemas.microsoft.com/office/drawing/2014/main" id="{F8E0B51E-3D5C-4144-BDAE-4F67A37693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00622" y="4061601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104" name="Connettore 4 12">
            <a:extLst>
              <a:ext uri="{FF2B5EF4-FFF2-40B4-BE49-F238E27FC236}">
                <a16:creationId xmlns:a16="http://schemas.microsoft.com/office/drawing/2014/main" id="{F07C3943-483C-47E6-AA90-8107C1AC655E}"/>
              </a:ext>
            </a:extLst>
          </p:cNvPr>
          <p:cNvCxnSpPr>
            <a:cxnSpLocks/>
            <a:stCxn id="84" idx="2"/>
            <a:endCxn id="110" idx="0"/>
          </p:cNvCxnSpPr>
          <p:nvPr/>
        </p:nvCxnSpPr>
        <p:spPr bwMode="auto">
          <a:xfrm rot="5400000">
            <a:off x="4891574" y="3168104"/>
            <a:ext cx="386806" cy="42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Text Box 10">
            <a:extLst>
              <a:ext uri="{FF2B5EF4-FFF2-40B4-BE49-F238E27FC236}">
                <a16:creationId xmlns:a16="http://schemas.microsoft.com/office/drawing/2014/main" id="{2A20ED8A-0B93-499E-A361-40D05A306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4914" y="3361528"/>
            <a:ext cx="1440084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45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sz="800" dirty="0"/>
              <a:t>Contatto cliente per rimodulazione appuntamento</a:t>
            </a:r>
          </a:p>
        </p:txBody>
      </p:sp>
      <p:cxnSp>
        <p:nvCxnSpPr>
          <p:cNvPr id="112" name="Connettore 4 12">
            <a:extLst>
              <a:ext uri="{FF2B5EF4-FFF2-40B4-BE49-F238E27FC236}">
                <a16:creationId xmlns:a16="http://schemas.microsoft.com/office/drawing/2014/main" id="{0294DE05-6060-4D4D-964E-9E513BB0833A}"/>
              </a:ext>
            </a:extLst>
          </p:cNvPr>
          <p:cNvCxnSpPr>
            <a:cxnSpLocks/>
            <a:stCxn id="110" idx="2"/>
            <a:endCxn id="103" idx="0"/>
          </p:cNvCxnSpPr>
          <p:nvPr/>
        </p:nvCxnSpPr>
        <p:spPr bwMode="auto">
          <a:xfrm rot="16200000" flipH="1">
            <a:off x="4966417" y="3941732"/>
            <a:ext cx="238408" cy="133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3" name="Text Box 38">
            <a:extLst>
              <a:ext uri="{FF2B5EF4-FFF2-40B4-BE49-F238E27FC236}">
                <a16:creationId xmlns:a16="http://schemas.microsoft.com/office/drawing/2014/main" id="{E7356682-F77A-45B3-88E8-C826955A5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0336" y="1336848"/>
            <a:ext cx="555966" cy="1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it-IT" altLang="it-IT" sz="901" b="1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it-IT" altLang="it-IT" sz="901" b="1" baseline="-250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x</a:t>
            </a:r>
            <a:endParaRPr lang="it-IT" altLang="it-IT" sz="901" b="1" dirty="0">
              <a:solidFill>
                <a:schemeClr val="bg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17" name="Connettore 4 6">
            <a:extLst>
              <a:ext uri="{FF2B5EF4-FFF2-40B4-BE49-F238E27FC236}">
                <a16:creationId xmlns:a16="http://schemas.microsoft.com/office/drawing/2014/main" id="{C6C314D7-0DB6-44EE-BAD4-AA1C6F122B30}"/>
              </a:ext>
            </a:extLst>
          </p:cNvPr>
          <p:cNvCxnSpPr>
            <a:cxnSpLocks noChangeShapeType="1"/>
            <a:stCxn id="92" idx="1"/>
            <a:endCxn id="98" idx="3"/>
          </p:cNvCxnSpPr>
          <p:nvPr/>
        </p:nvCxnSpPr>
        <p:spPr bwMode="auto">
          <a:xfrm rot="10800000" flipV="1">
            <a:off x="3392264" y="4589172"/>
            <a:ext cx="974022" cy="345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AutoShape 64">
            <a:extLst>
              <a:ext uri="{FF2B5EF4-FFF2-40B4-BE49-F238E27FC236}">
                <a16:creationId xmlns:a16="http://schemas.microsoft.com/office/drawing/2014/main" id="{EAAF14CA-D088-43C4-9B00-6E0CE1E9A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555" y="5298363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4</a:t>
            </a:r>
          </a:p>
        </p:txBody>
      </p:sp>
      <p:cxnSp>
        <p:nvCxnSpPr>
          <p:cNvPr id="44" name="Connettore 4 6">
            <a:extLst>
              <a:ext uri="{FF2B5EF4-FFF2-40B4-BE49-F238E27FC236}">
                <a16:creationId xmlns:a16="http://schemas.microsoft.com/office/drawing/2014/main" id="{56C06DAF-49B1-4827-ACA4-077D3A59F4B8}"/>
              </a:ext>
            </a:extLst>
          </p:cNvPr>
          <p:cNvCxnSpPr>
            <a:cxnSpLocks noChangeShapeType="1"/>
            <a:stCxn id="92" idx="2"/>
            <a:endCxn id="43" idx="0"/>
          </p:cNvCxnSpPr>
          <p:nvPr/>
        </p:nvCxnSpPr>
        <p:spPr bwMode="auto">
          <a:xfrm rot="16200000" flipH="1">
            <a:off x="4816615" y="5028121"/>
            <a:ext cx="539913" cy="57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AutoShape 64">
            <a:extLst>
              <a:ext uri="{FF2B5EF4-FFF2-40B4-BE49-F238E27FC236}">
                <a16:creationId xmlns:a16="http://schemas.microsoft.com/office/drawing/2014/main" id="{529931D6-7271-48C2-90A7-CFC539688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1126" y="398101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7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F40AEE89-DA3E-4EB4-9AF8-3168EED69574}"/>
              </a:ext>
            </a:extLst>
          </p:cNvPr>
          <p:cNvSpPr txBox="1"/>
          <p:nvPr/>
        </p:nvSpPr>
        <p:spPr>
          <a:xfrm>
            <a:off x="3900146" y="526210"/>
            <a:ext cx="2424453" cy="40100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950">
                <a:solidFill>
                  <a:srgbClr val="C00000"/>
                </a:solidFill>
              </a:defRPr>
            </a:lvl1pPr>
          </a:lstStyle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Wholesale</a:t>
            </a:r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Rete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Recipient</a:t>
            </a:r>
            <a:endParaRPr lang="it-IT" sz="1003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Rettangolo 68">
            <a:extLst>
              <a:ext uri="{FF2B5EF4-FFF2-40B4-BE49-F238E27FC236}">
                <a16:creationId xmlns:a16="http://schemas.microsoft.com/office/drawing/2014/main" id="{6E9494F7-132F-47B8-9E16-AF5145CFE8C5}"/>
              </a:ext>
            </a:extLst>
          </p:cNvPr>
          <p:cNvSpPr/>
          <p:nvPr/>
        </p:nvSpPr>
        <p:spPr>
          <a:xfrm>
            <a:off x="3965241" y="609740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5431E14D-3E2E-40A1-831D-DC4EBBDAE9AB}"/>
              </a:ext>
            </a:extLst>
          </p:cNvPr>
          <p:cNvSpPr txBox="1"/>
          <p:nvPr/>
        </p:nvSpPr>
        <p:spPr>
          <a:xfrm>
            <a:off x="1127699" y="511271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Operatore Recipient</a:t>
            </a:r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52B6EF13-A141-4AB1-B85B-79757B749961}"/>
              </a:ext>
            </a:extLst>
          </p:cNvPr>
          <p:cNvSpPr/>
          <p:nvPr/>
        </p:nvSpPr>
        <p:spPr>
          <a:xfrm>
            <a:off x="1110757" y="609740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2EBDDFD9-3FEC-48FB-BF48-71BF65D448AB}"/>
              </a:ext>
            </a:extLst>
          </p:cNvPr>
          <p:cNvSpPr txBox="1"/>
          <p:nvPr/>
        </p:nvSpPr>
        <p:spPr>
          <a:xfrm>
            <a:off x="2513923" y="511271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Op. </a:t>
            </a:r>
            <a:r>
              <a:rPr lang="it-IT" sz="1100" dirty="0" err="1"/>
              <a:t>Wholesale</a:t>
            </a:r>
            <a:r>
              <a:rPr lang="it-IT" sz="1100" dirty="0"/>
              <a:t>  Recipient</a:t>
            </a:r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F1589DAB-86F7-47E4-BB62-2F10E5A63BDE}"/>
              </a:ext>
            </a:extLst>
          </p:cNvPr>
          <p:cNvSpPr/>
          <p:nvPr/>
        </p:nvSpPr>
        <p:spPr>
          <a:xfrm>
            <a:off x="2368124" y="609740"/>
            <a:ext cx="483562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A1</a:t>
            </a:r>
          </a:p>
        </p:txBody>
      </p:sp>
      <p:sp>
        <p:nvSpPr>
          <p:cNvPr id="81" name="Rettangolo 80">
            <a:extLst>
              <a:ext uri="{FF2B5EF4-FFF2-40B4-BE49-F238E27FC236}">
                <a16:creationId xmlns:a16="http://schemas.microsoft.com/office/drawing/2014/main" id="{2F8C845F-B93E-4545-8897-1DB199031F76}"/>
              </a:ext>
            </a:extLst>
          </p:cNvPr>
          <p:cNvSpPr/>
          <p:nvPr/>
        </p:nvSpPr>
        <p:spPr>
          <a:xfrm>
            <a:off x="957817" y="456135"/>
            <a:ext cx="2865170" cy="6061600"/>
          </a:xfrm>
          <a:prstGeom prst="rect">
            <a:avLst/>
          </a:prstGeom>
          <a:noFill/>
          <a:ln w="317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7" name="AutoShape 27">
            <a:extLst>
              <a:ext uri="{FF2B5EF4-FFF2-40B4-BE49-F238E27FC236}">
                <a16:creationId xmlns:a16="http://schemas.microsoft.com/office/drawing/2014/main" id="{D4FAD459-D920-492A-9587-0D96E02D1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415" y="4360251"/>
            <a:ext cx="801767" cy="45784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 RDAC </a:t>
            </a:r>
            <a:b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</a:b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e ora appuntamento</a:t>
            </a:r>
          </a:p>
        </p:txBody>
      </p:sp>
      <p:cxnSp>
        <p:nvCxnSpPr>
          <p:cNvPr id="89" name="Connettore 4 6">
            <a:extLst>
              <a:ext uri="{FF2B5EF4-FFF2-40B4-BE49-F238E27FC236}">
                <a16:creationId xmlns:a16="http://schemas.microsoft.com/office/drawing/2014/main" id="{F5C57013-5076-4D8E-B902-C3533494FC8E}"/>
              </a:ext>
            </a:extLst>
          </p:cNvPr>
          <p:cNvCxnSpPr>
            <a:cxnSpLocks noChangeShapeType="1"/>
            <a:stCxn id="98" idx="1"/>
            <a:endCxn id="87" idx="3"/>
          </p:cNvCxnSpPr>
          <p:nvPr/>
        </p:nvCxnSpPr>
        <p:spPr bwMode="auto">
          <a:xfrm rot="10800000">
            <a:off x="2068183" y="4589172"/>
            <a:ext cx="522315" cy="3458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98">
            <a:extLst>
              <a:ext uri="{FF2B5EF4-FFF2-40B4-BE49-F238E27FC236}">
                <a16:creationId xmlns:a16="http://schemas.microsoft.com/office/drawing/2014/main" id="{954AAC41-835F-460F-A8A4-DFD7538DA148}"/>
              </a:ext>
            </a:extLst>
          </p:cNvPr>
          <p:cNvCxnSpPr>
            <a:cxnSpLocks noChangeShapeType="1"/>
            <a:stCxn id="50" idx="1"/>
            <a:endCxn id="103" idx="6"/>
          </p:cNvCxnSpPr>
          <p:nvPr/>
        </p:nvCxnSpPr>
        <p:spPr bwMode="auto">
          <a:xfrm flipH="1" flipV="1">
            <a:off x="5171950" y="4117515"/>
            <a:ext cx="389176" cy="1616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Rettangolo 35">
            <a:extLst>
              <a:ext uri="{FF2B5EF4-FFF2-40B4-BE49-F238E27FC236}">
                <a16:creationId xmlns:a16="http://schemas.microsoft.com/office/drawing/2014/main" id="{58FA38B6-4063-4F4D-99E6-26CD7817200D}"/>
              </a:ext>
            </a:extLst>
          </p:cNvPr>
          <p:cNvSpPr/>
          <p:nvPr/>
        </p:nvSpPr>
        <p:spPr>
          <a:xfrm>
            <a:off x="3917164" y="4324332"/>
            <a:ext cx="36099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N5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D85804F2-87D1-4924-BF3E-9577D03CBDD9}"/>
              </a:ext>
            </a:extLst>
          </p:cNvPr>
          <p:cNvSpPr txBox="1"/>
          <p:nvPr/>
        </p:nvSpPr>
        <p:spPr>
          <a:xfrm>
            <a:off x="4493801" y="5686428"/>
            <a:ext cx="1177152" cy="438286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Attività tecniche</a:t>
            </a:r>
          </a:p>
          <a:p>
            <a:r>
              <a:rPr lang="it-IT" sz="1050" dirty="0"/>
              <a:t>di migrazione</a:t>
            </a:r>
          </a:p>
        </p:txBody>
      </p:sp>
    </p:spTree>
    <p:extLst>
      <p:ext uri="{BB962C8B-B14F-4D97-AF65-F5344CB8AC3E}">
        <p14:creationId xmlns:p14="http://schemas.microsoft.com/office/powerpoint/2010/main" val="2019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49" y="756451"/>
            <a:ext cx="10990241" cy="1831271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lvl="0" algn="just">
              <a:spcBef>
                <a:spcPts val="600"/>
              </a:spcBef>
              <a:buNone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seguito si riporta la descrizione delle note presenti nei diagrammi di flusso delle slide precedenti.</a:t>
            </a:r>
            <a:endParaRPr lang="it-IT" altLang="it-IT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B può rimodulare la DAC dal giorno t</a:t>
            </a:r>
            <a:r>
              <a:rPr lang="it-IT" altLang="it-IT" sz="1400" baseline="-250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5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, in cui la DAC viene fissata e comunicata a tutti gli Operatori coinvolti nel processo, fino al giorno della DAC incluso. </a:t>
            </a: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è previsto un intervento in casa cliente e l’appuntamento con il cliente è già stato fissato, l’Operatore B ricontatta il cliente (senza eseguire la policy di contatto standard) e  fissa la nuova data di appuntamento.</a:t>
            </a:r>
          </a:p>
          <a:p>
            <a:pPr marL="342900" lvl="0" indent="-342900" algn="just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 la rimodulazione viene effettuata in seguito ad una de-sospensione dispositiva inviata dall’Operatore A (che ha definito la nuova data/ora appuntamento), la notifica di rimodulazione DAC verso l’Operatore A non è necessaria. </a:t>
            </a:r>
            <a:endParaRPr lang="it-IT" altLang="it-IT" sz="1400" dirty="0">
              <a:solidFill>
                <a:schemeClr val="accent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25ABE13-73E8-4408-A407-38B0F6CC9E09}"/>
              </a:ext>
            </a:extLst>
          </p:cNvPr>
          <p:cNvSpPr txBox="1">
            <a:spLocks/>
          </p:cNvSpPr>
          <p:nvPr/>
        </p:nvSpPr>
        <p:spPr bwMode="auto">
          <a:xfrm>
            <a:off x="377352" y="121729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4: Rimodulazione DAC (2/2)</a:t>
            </a:r>
          </a:p>
        </p:txBody>
      </p:sp>
    </p:spTree>
    <p:extLst>
      <p:ext uri="{BB962C8B-B14F-4D97-AF65-F5344CB8AC3E}">
        <p14:creationId xmlns:p14="http://schemas.microsoft.com/office/powerpoint/2010/main" val="247119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DAB86F28-A6E0-4B1F-9AC3-C92686DD5FEF}"/>
              </a:ext>
            </a:extLst>
          </p:cNvPr>
          <p:cNvSpPr txBox="1">
            <a:spLocks/>
          </p:cNvSpPr>
          <p:nvPr/>
        </p:nvSpPr>
        <p:spPr bwMode="auto">
          <a:xfrm>
            <a:off x="393271" y="952501"/>
            <a:ext cx="11267016" cy="522232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285750" marR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 sz="1800" kern="1200">
                <a:solidFill>
                  <a:schemeClr val="accent5"/>
                </a:solidFill>
                <a:latin typeface="TIM Sans" panose="00000500000000000000" pitchFamily="50" charset="0"/>
                <a:ea typeface="+mn-ea"/>
                <a:cs typeface="+mn-cs"/>
              </a:defRPr>
            </a:lvl1pPr>
            <a:lvl2pPr marL="446088" indent="-285750" algn="l" defTabSz="685863" rtl="0" eaLnBrk="1" latinLnBrk="0" hangingPunct="1">
              <a:lnSpc>
                <a:spcPct val="100000"/>
              </a:lnSpc>
              <a:spcBef>
                <a:spcPts val="377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 sz="1600" kern="1200">
                <a:solidFill>
                  <a:schemeClr val="accent4"/>
                </a:solidFill>
                <a:latin typeface="TIM Sans" panose="00000500000000000000" pitchFamily="50" charset="0"/>
                <a:ea typeface="+mn-ea"/>
                <a:cs typeface="+mn-cs"/>
              </a:defRPr>
            </a:lvl2pPr>
            <a:lvl3pPr marL="971550" indent="-285750" algn="l" defTabSz="685863" rtl="0" eaLnBrk="1" latinLnBrk="0" hangingPunct="1">
              <a:lnSpc>
                <a:spcPct val="150000"/>
              </a:lnSpc>
              <a:spcBef>
                <a:spcPts val="377"/>
              </a:spcBef>
              <a:buClr>
                <a:schemeClr val="accent2"/>
              </a:buClr>
              <a:buSzPct val="150000"/>
              <a:buFont typeface="Arial" panose="020B0604020202020204" pitchFamily="34" charset="0"/>
              <a:buChar char="•"/>
              <a:defRPr sz="1401" kern="1200">
                <a:solidFill>
                  <a:schemeClr val="accent4"/>
                </a:solidFill>
                <a:latin typeface="TIM Sans" panose="00000500000000000000" pitchFamily="50" charset="0"/>
                <a:ea typeface="+mn-ea"/>
                <a:cs typeface="+mn-cs"/>
              </a:defRPr>
            </a:lvl3pPr>
            <a:lvl4pPr marL="1200257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186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114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048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973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906" indent="-171465" algn="l" defTabSz="685863" rtl="0" eaLnBrk="1" latinLnBrk="0" hangingPunct="1">
              <a:lnSpc>
                <a:spcPct val="90000"/>
              </a:lnSpc>
              <a:spcBef>
                <a:spcPts val="377"/>
              </a:spcBef>
              <a:buFont typeface="Arial" panose="020B0604020202020204" pitchFamily="34" charset="0"/>
              <a:buChar char="•"/>
              <a:defRPr sz="13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Definizioni</a:t>
            </a:r>
          </a:p>
          <a:p>
            <a:pPr lvl="0">
              <a:defRPr/>
            </a:pP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Legenda </a:t>
            </a:r>
          </a:p>
          <a:p>
            <a:pPr lvl="0">
              <a:defRPr/>
            </a:pP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Premessa </a:t>
            </a:r>
          </a:p>
          <a:p>
            <a:pPr lvl="0">
              <a:defRPr/>
            </a:pPr>
            <a:r>
              <a:rPr lang="it-IT" dirty="0" err="1">
                <a:solidFill>
                  <a:schemeClr val="tx1"/>
                </a:solidFill>
                <a:ea typeface="ＭＳ Ｐゴシック"/>
                <a:cs typeface="Arial"/>
              </a:rPr>
              <a:t>Sottoprocesso</a:t>
            </a: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 1: Sospensione per allocazione risorse fisiche e logiche </a:t>
            </a:r>
          </a:p>
          <a:p>
            <a:pPr lvl="0">
              <a:defRPr/>
            </a:pPr>
            <a:r>
              <a:rPr lang="it-IT" dirty="0" err="1">
                <a:solidFill>
                  <a:schemeClr val="tx1"/>
                </a:solidFill>
                <a:ea typeface="ＭＳ Ｐゴシック"/>
                <a:cs typeface="Arial"/>
              </a:rPr>
              <a:t>Sottoprocesso</a:t>
            </a: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 2: </a:t>
            </a:r>
            <a:r>
              <a:rPr lang="it-IT" altLang="it-IT" dirty="0">
                <a:solidFill>
                  <a:schemeClr val="tx1"/>
                </a:solidFill>
                <a:ea typeface="ＭＳ Ｐゴシック"/>
                <a:cs typeface="Arial"/>
              </a:rPr>
              <a:t>Policy di contatto </a:t>
            </a:r>
          </a:p>
          <a:p>
            <a:pPr lvl="0">
              <a:defRPr/>
            </a:pPr>
            <a:r>
              <a:rPr lang="it-IT" dirty="0" err="1">
                <a:solidFill>
                  <a:schemeClr val="tx1"/>
                </a:solidFill>
                <a:ea typeface="ＭＳ Ｐゴシック"/>
                <a:cs typeface="Arial"/>
              </a:rPr>
              <a:t>Sottoprocesso</a:t>
            </a: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 3: Policy sospensioni/rimodulazioni on field </a:t>
            </a:r>
          </a:p>
          <a:p>
            <a:pPr lvl="0">
              <a:defRPr/>
            </a:pPr>
            <a:r>
              <a:rPr lang="it-IT" dirty="0" err="1">
                <a:solidFill>
                  <a:schemeClr val="tx1"/>
                </a:solidFill>
                <a:ea typeface="ＭＳ Ｐゴシック"/>
                <a:cs typeface="Arial"/>
              </a:rPr>
              <a:t>Sottoprocesso</a:t>
            </a:r>
            <a:r>
              <a:rPr lang="it-IT" dirty="0">
                <a:solidFill>
                  <a:schemeClr val="tx1"/>
                </a:solidFill>
                <a:ea typeface="ＭＳ Ｐゴシック"/>
                <a:cs typeface="Arial"/>
              </a:rPr>
              <a:t> 4: Rimodulazione DAC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960028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TIM Sans" panose="00000500000000000000" pitchFamily="50" charset="0"/>
                <a:ea typeface="ＭＳ Ｐゴシック"/>
                <a:cs typeface="Arial"/>
              </a:rPr>
              <a:t>			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40000"/>
              </a:spcAft>
              <a:buClr>
                <a:srgbClr val="EB0028"/>
              </a:buClr>
              <a:buSzPct val="50000"/>
              <a:buFontTx/>
              <a:buBlip>
                <a:blip r:embed="rId2"/>
              </a:buBlip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960028"/>
              </a:solidFill>
              <a:effectLst/>
              <a:uLnTx/>
              <a:uFillTx/>
              <a:latin typeface="TIM Sans" panose="00000500000000000000" pitchFamily="50" charset="0"/>
              <a:ea typeface="ＭＳ Ｐゴシック"/>
              <a:cs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8C52E33-B45C-4898-8764-21396FBBA4E8}"/>
              </a:ext>
            </a:extLst>
          </p:cNvPr>
          <p:cNvSpPr txBox="1">
            <a:spLocks/>
          </p:cNvSpPr>
          <p:nvPr/>
        </p:nvSpPr>
        <p:spPr bwMode="auto">
          <a:xfrm>
            <a:off x="383876" y="19377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Indice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5921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83876" y="19377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>
                <a:solidFill>
                  <a:srgbClr val="EB0028"/>
                </a:solidFill>
                <a:ea typeface="ＭＳ Ｐゴシック"/>
                <a:cs typeface="Arial"/>
              </a:rPr>
              <a:t>D</a:t>
            </a:r>
            <a:r>
              <a:rPr kumimoji="0" lang="it-IT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efinizioni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93271" y="1130413"/>
            <a:ext cx="11267016" cy="257389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88" indent="-1588" algn="just">
              <a:lnSpc>
                <a:spcPct val="100000"/>
              </a:lnSpc>
              <a:spcBef>
                <a:spcPts val="600"/>
              </a:spcBef>
              <a:tabLst>
                <a:tab pos="0" algn="l"/>
              </a:tabLst>
            </a:pPr>
            <a:r>
              <a:rPr lang="it-IT" altLang="it-IT" sz="1600" b="1" u="sng" dirty="0">
                <a:solidFill>
                  <a:srgbClr val="FF0000"/>
                </a:solidFill>
                <a:latin typeface="TIM Sans"/>
              </a:rPr>
              <a:t>Elenco Operatori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/>
              <a:tabLst>
                <a:tab pos="0" algn="l"/>
              </a:tabLst>
            </a:pPr>
            <a:r>
              <a:rPr lang="it-IT" altLang="it-IT" sz="1400" b="1" dirty="0">
                <a:latin typeface="TIM Sans"/>
              </a:rPr>
              <a:t>Operatore </a:t>
            </a:r>
            <a:r>
              <a:rPr lang="it-IT" altLang="it-IT" sz="1400" b="1" dirty="0" err="1">
                <a:latin typeface="TIM Sans"/>
              </a:rPr>
              <a:t>Recipient</a:t>
            </a:r>
            <a:r>
              <a:rPr lang="it-IT" altLang="it-IT" sz="1400" b="1" dirty="0">
                <a:latin typeface="TIM Sans"/>
              </a:rPr>
              <a:t>: </a:t>
            </a:r>
            <a:r>
              <a:rPr lang="it-IT" altLang="it-IT" sz="1400" dirty="0">
                <a:latin typeface="TIM Sans"/>
              </a:rPr>
              <a:t>operatore che acquisisce il cliente </a:t>
            </a:r>
            <a:r>
              <a:rPr lang="it-IT" altLang="it-IT" sz="1400" dirty="0" err="1">
                <a:latin typeface="TIM Sans"/>
              </a:rPr>
              <a:t>retail</a:t>
            </a:r>
            <a:r>
              <a:rPr lang="it-IT" altLang="it-IT" sz="1400" dirty="0">
                <a:latin typeface="TIM Sans"/>
              </a:rPr>
              <a:t>.</a:t>
            </a:r>
          </a:p>
          <a:p>
            <a:pPr marL="357188" indent="-357188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265113" algn="l"/>
              </a:tabLst>
            </a:pPr>
            <a:r>
              <a:rPr lang="it-IT" altLang="it-IT" sz="1400" b="1" dirty="0">
                <a:solidFill>
                  <a:srgbClr val="FF0000"/>
                </a:solidFill>
                <a:latin typeface="TIM Sans"/>
              </a:rPr>
              <a:t>A1. </a:t>
            </a:r>
            <a:r>
              <a:rPr lang="it-IT" altLang="it-IT" sz="1400" b="1" dirty="0">
                <a:latin typeface="TIM Sans"/>
              </a:rPr>
              <a:t>Operatore Wholesale Recipient</a:t>
            </a:r>
            <a:endParaRPr lang="it-IT" altLang="it-IT" sz="1400" dirty="0">
              <a:solidFill>
                <a:srgbClr val="FF3399"/>
              </a:solidFill>
              <a:latin typeface="TIM Sans"/>
            </a:endParaRP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 startAt="2"/>
              <a:tabLst>
                <a:tab pos="0" algn="l"/>
              </a:tabLst>
            </a:pPr>
            <a:r>
              <a:rPr lang="it-IT" altLang="it-IT" sz="1400" b="1" dirty="0">
                <a:latin typeface="TIM Sans"/>
              </a:rPr>
              <a:t>Operatore Wholesale di Rete Recipient: </a:t>
            </a:r>
            <a:r>
              <a:rPr lang="it-IT" altLang="it-IT" sz="1400" dirty="0">
                <a:latin typeface="TIM Sans"/>
              </a:rPr>
              <a:t>operatore che fornisce l’infrastruttura di rete in fibra all’Operatore Recipient.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 startAt="2"/>
              <a:tabLst>
                <a:tab pos="0" algn="l"/>
              </a:tabLst>
            </a:pPr>
            <a:r>
              <a:rPr lang="it-IT" altLang="it-IT" sz="1400" b="1" dirty="0">
                <a:latin typeface="TIM Sans"/>
              </a:rPr>
              <a:t>Operatore fornitore del Segmento di Terminazione: </a:t>
            </a:r>
            <a:r>
              <a:rPr lang="it-IT" altLang="it-IT" sz="1400" dirty="0">
                <a:latin typeface="TIM Sans"/>
              </a:rPr>
              <a:t>operatore che fornisce il </a:t>
            </a:r>
            <a:r>
              <a:rPr lang="it-IT" altLang="it-IT" sz="1400" dirty="0" err="1">
                <a:latin typeface="TIM Sans"/>
              </a:rPr>
              <a:t>SdT</a:t>
            </a:r>
            <a:r>
              <a:rPr lang="it-IT" altLang="it-IT" sz="1400" dirty="0">
                <a:latin typeface="TIM Sans"/>
              </a:rPr>
              <a:t>.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 startAt="2"/>
              <a:tabLst>
                <a:tab pos="0" algn="l"/>
              </a:tabLst>
            </a:pPr>
            <a:r>
              <a:rPr lang="it-IT" altLang="it-IT" sz="1400" b="1" dirty="0">
                <a:latin typeface="TIM Sans"/>
              </a:rPr>
              <a:t>Operatore </a:t>
            </a:r>
            <a:r>
              <a:rPr lang="it-IT" altLang="it-IT" sz="1400" b="1" dirty="0" err="1">
                <a:latin typeface="TIM Sans"/>
              </a:rPr>
              <a:t>Wholesale</a:t>
            </a:r>
            <a:r>
              <a:rPr lang="it-IT" altLang="it-IT" sz="1400" b="1" dirty="0">
                <a:latin typeface="TIM Sans"/>
              </a:rPr>
              <a:t> di Rete </a:t>
            </a:r>
            <a:r>
              <a:rPr lang="it-IT" altLang="it-IT" sz="1400" b="1" dirty="0" err="1">
                <a:latin typeface="TIM Sans"/>
              </a:rPr>
              <a:t>Donating</a:t>
            </a:r>
            <a:r>
              <a:rPr lang="it-IT" altLang="it-IT" sz="1400" b="1" dirty="0">
                <a:latin typeface="TIM Sans"/>
              </a:rPr>
              <a:t>: </a:t>
            </a:r>
            <a:r>
              <a:rPr lang="it-IT" altLang="it-IT" sz="1400" dirty="0">
                <a:latin typeface="TIM Sans"/>
              </a:rPr>
              <a:t>operatore che fornisce l’infrastruttura di rete in fibra all’Operatore </a:t>
            </a:r>
            <a:r>
              <a:rPr lang="it-IT" altLang="it-IT" sz="1400" dirty="0" err="1">
                <a:latin typeface="TIM Sans"/>
              </a:rPr>
              <a:t>Donating</a:t>
            </a:r>
            <a:r>
              <a:rPr lang="it-IT" altLang="it-IT" sz="1400" dirty="0">
                <a:latin typeface="TIM Sans"/>
              </a:rPr>
              <a:t>.</a:t>
            </a:r>
          </a:p>
          <a:p>
            <a:pPr marL="265113" indent="-265113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265113" algn="l"/>
              </a:tabLst>
            </a:pPr>
            <a:r>
              <a:rPr lang="it-IT" altLang="it-IT" sz="1400" b="1" dirty="0">
                <a:solidFill>
                  <a:srgbClr val="FF0000"/>
                </a:solidFill>
                <a:latin typeface="TIM Sans"/>
              </a:rPr>
              <a:t>E1.</a:t>
            </a:r>
            <a:r>
              <a:rPr lang="it-IT" altLang="it-IT" sz="1400" dirty="0">
                <a:latin typeface="TIM Sans"/>
              </a:rPr>
              <a:t> </a:t>
            </a:r>
            <a:r>
              <a:rPr lang="it-IT" altLang="it-IT" sz="1400" b="1" dirty="0">
                <a:latin typeface="TIM Sans"/>
              </a:rPr>
              <a:t>Operatore Wholesale Donating </a:t>
            </a:r>
            <a:endParaRPr lang="it-IT" altLang="it-IT" sz="1400" dirty="0">
              <a:solidFill>
                <a:srgbClr val="FF3399"/>
              </a:solidFill>
              <a:latin typeface="TIM Sans"/>
            </a:endParaRP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 startAt="5"/>
              <a:tabLst>
                <a:tab pos="0" algn="l"/>
              </a:tabLst>
            </a:pPr>
            <a:r>
              <a:rPr lang="it-IT" altLang="it-IT" sz="1400" b="1" dirty="0">
                <a:latin typeface="TIM Sans"/>
              </a:rPr>
              <a:t>Operatore Donating: </a:t>
            </a:r>
            <a:r>
              <a:rPr lang="it-IT" altLang="it-IT" sz="1400" dirty="0">
                <a:latin typeface="TIM Sans"/>
              </a:rPr>
              <a:t>operatore che cede il cliente retail.</a:t>
            </a:r>
          </a:p>
          <a:p>
            <a:pPr marL="228600" indent="-228600"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+mj-lt"/>
              <a:buAutoNum type="alphaUcPeriod" startAt="5"/>
              <a:tabLst>
                <a:tab pos="0" algn="l"/>
              </a:tabLst>
            </a:pPr>
            <a:endParaRPr lang="it-IT" altLang="it-IT" sz="1400" dirty="0">
              <a:latin typeface="TIM Sans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0" algn="l"/>
              </a:tabLst>
            </a:pPr>
            <a:endParaRPr lang="it-IT" altLang="it-IT" sz="1400" dirty="0">
              <a:latin typeface="TIM Sans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0" algn="l"/>
              </a:tabLst>
            </a:pPr>
            <a:r>
              <a:rPr lang="it-IT" altLang="it-IT" sz="1600" b="1" u="sng" dirty="0">
                <a:solidFill>
                  <a:srgbClr val="FF0000"/>
                </a:solidFill>
                <a:latin typeface="TIM Sans"/>
              </a:rPr>
              <a:t>Altre definizioni</a:t>
            </a:r>
          </a:p>
          <a:p>
            <a:pPr marL="342900" indent="-342900" algn="just" defTabSz="914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0" algn="l"/>
              </a:tabLst>
            </a:pPr>
            <a:r>
              <a:rPr lang="it-IT" altLang="it-IT" sz="1400" b="1" dirty="0">
                <a:solidFill>
                  <a:srgbClr val="FF0000"/>
                </a:solidFill>
                <a:latin typeface="TIM Sans"/>
              </a:rPr>
              <a:t>Segmento di Terminazione (</a:t>
            </a:r>
            <a:r>
              <a:rPr lang="it-IT" altLang="it-IT" sz="1400" b="1" dirty="0" err="1">
                <a:solidFill>
                  <a:srgbClr val="FF0000"/>
                </a:solidFill>
                <a:latin typeface="TIM Sans"/>
              </a:rPr>
              <a:t>SdT</a:t>
            </a:r>
            <a:r>
              <a:rPr lang="it-IT" altLang="it-IT" sz="1400" b="1" dirty="0">
                <a:solidFill>
                  <a:srgbClr val="FF0000"/>
                </a:solidFill>
                <a:latin typeface="TIM Sans"/>
              </a:rPr>
              <a:t>): </a:t>
            </a:r>
            <a:r>
              <a:rPr lang="it-IT" altLang="it-IT" sz="1400" dirty="0">
                <a:latin typeface="TIM Sans"/>
              </a:rPr>
              <a:t>segmento di rete che collega la borchia in sede utente con il PTE (verticale e sbraccio).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eriod"/>
            </a:pPr>
            <a:r>
              <a:rPr lang="it-IT" sz="1400" b="1" dirty="0">
                <a:solidFill>
                  <a:srgbClr val="FF0000"/>
                </a:solidFill>
                <a:latin typeface="TIM Sans"/>
              </a:rPr>
              <a:t>Per Migrazione FTTH </a:t>
            </a:r>
            <a:r>
              <a:rPr lang="it-IT" sz="1400" dirty="0"/>
              <a:t>si intende il passaggio di un cliente attivo con un operatore </a:t>
            </a:r>
            <a:r>
              <a:rPr lang="it-IT" sz="1400" dirty="0" err="1"/>
              <a:t>Donating</a:t>
            </a:r>
            <a:r>
              <a:rPr lang="it-IT" sz="1400" dirty="0"/>
              <a:t> verso  un Operatore </a:t>
            </a:r>
            <a:r>
              <a:rPr lang="it-IT" sz="1400" dirty="0" err="1"/>
              <a:t>Recipient</a:t>
            </a:r>
            <a:r>
              <a:rPr lang="it-IT" sz="1400" dirty="0"/>
              <a:t> attraverso il riutilizzo di servizi attivi o passivi di accesso forniti su una rete in fibra già posata su tecnologia PON.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endParaRPr lang="it-IT" sz="1400" dirty="0"/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0" algn="l"/>
              </a:tabLst>
            </a:pPr>
            <a:endParaRPr lang="it-IT" altLang="it-IT" sz="1400" dirty="0">
              <a:latin typeface="TIM Sans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>
                <a:tab pos="0" algn="l"/>
              </a:tabLst>
            </a:pPr>
            <a:endParaRPr lang="it-IT" altLang="it-IT" sz="1400" dirty="0">
              <a:latin typeface="TIM Sans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4888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223287" y="154728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Legenda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23288" y="575334"/>
            <a:ext cx="2271820" cy="3857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88" indent="-1588" algn="just">
              <a:lnSpc>
                <a:spcPct val="100000"/>
              </a:lnSpc>
              <a:spcBef>
                <a:spcPts val="600"/>
              </a:spcBef>
              <a:tabLst>
                <a:tab pos="0" algn="l"/>
              </a:tabLst>
            </a:pPr>
            <a:r>
              <a:rPr lang="it-IT" altLang="it-IT" sz="1600" dirty="0">
                <a:latin typeface="TIM Sans"/>
              </a:rPr>
              <a:t>Legenda delle attività</a:t>
            </a:r>
            <a:endParaRPr lang="it-IT" altLang="it-IT" sz="1400" dirty="0">
              <a:latin typeface="TIM Sans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5A7A16C1-D5FA-4EC3-925D-B217EAF73482}"/>
              </a:ext>
            </a:extLst>
          </p:cNvPr>
          <p:cNvSpPr txBox="1">
            <a:spLocks/>
          </p:cNvSpPr>
          <p:nvPr/>
        </p:nvSpPr>
        <p:spPr>
          <a:xfrm>
            <a:off x="223288" y="2619604"/>
            <a:ext cx="2356880" cy="477169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88" indent="-1588" algn="just">
              <a:lnSpc>
                <a:spcPct val="100000"/>
              </a:lnSpc>
              <a:spcBef>
                <a:spcPts val="600"/>
              </a:spcBef>
              <a:tabLst>
                <a:tab pos="0" algn="l"/>
              </a:tabLst>
            </a:pPr>
            <a:r>
              <a:rPr lang="it-IT" altLang="it-IT" sz="1600" dirty="0">
                <a:latin typeface="TIM Sans"/>
              </a:rPr>
              <a:t>Legenda delle notifiche</a:t>
            </a:r>
            <a:endParaRPr lang="it-IT" altLang="it-IT" sz="1400" dirty="0">
              <a:latin typeface="TIM Sans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400" dirty="0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BDA6D716-01BB-4C2D-9265-D16BDD638775}"/>
              </a:ext>
            </a:extLst>
          </p:cNvPr>
          <p:cNvGrpSpPr/>
          <p:nvPr/>
        </p:nvGrpSpPr>
        <p:grpSpPr>
          <a:xfrm>
            <a:off x="2760917" y="575334"/>
            <a:ext cx="2098155" cy="1985508"/>
            <a:chOff x="8642293" y="4557412"/>
            <a:chExt cx="2031101" cy="1983574"/>
          </a:xfrm>
        </p:grpSpPr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A035FBE4-FD04-49B7-991B-9D7265DE2AEE}"/>
                </a:ext>
              </a:extLst>
            </p:cNvPr>
            <p:cNvSpPr/>
            <p:nvPr/>
          </p:nvSpPr>
          <p:spPr>
            <a:xfrm>
              <a:off x="8642293" y="4557412"/>
              <a:ext cx="2031101" cy="1983574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+mj-lt"/>
              </a:endParaRPr>
            </a:p>
          </p:txBody>
        </p:sp>
        <p:sp>
          <p:nvSpPr>
            <p:cNvPr id="31" name="Text Box 10">
              <a:extLst>
                <a:ext uri="{FF2B5EF4-FFF2-40B4-BE49-F238E27FC236}">
                  <a16:creationId xmlns:a16="http://schemas.microsoft.com/office/drawing/2014/main" id="{4BBA568A-22DF-457A-829F-63690537F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6142" y="5280491"/>
              <a:ext cx="1705411" cy="338554"/>
            </a:xfrm>
            <a:prstGeom prst="rect">
              <a:avLst/>
            </a:prstGeom>
            <a:solidFill>
              <a:srgbClr val="B4D28C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  <a:effectLst/>
            <a:extLst/>
          </p:spPr>
          <p:txBody>
            <a:bodyPr wrap="square" anchor="ctr">
              <a:spAutoFit/>
            </a:bodyPr>
            <a:lstStyle>
              <a:defPPr>
                <a:defRPr lang="it-IT"/>
              </a:defPPr>
              <a:lvl1pPr algn="ctr">
                <a:spcBef>
                  <a:spcPct val="0"/>
                </a:spcBef>
                <a:buFontTx/>
                <a:buNone/>
                <a:defRPr sz="800" b="1">
                  <a:latin typeface="TIM Sans" panose="020205030406020605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rgbClr val="003399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3399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rgbClr val="003399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9pPr>
            </a:lstStyle>
            <a:p>
              <a:r>
                <a:rPr lang="it-IT" b="0" dirty="0">
                  <a:latin typeface="+mj-lt"/>
                </a:rPr>
                <a:t>Attività del processo che non si applicano nel caso in cui  B=D</a:t>
              </a:r>
              <a:endParaRPr lang="it-IT" altLang="it-IT" b="0" dirty="0">
                <a:latin typeface="+mj-lt"/>
              </a:endParaRPr>
            </a:p>
          </p:txBody>
        </p:sp>
        <p:sp>
          <p:nvSpPr>
            <p:cNvPr id="32" name="Text Box 10">
              <a:extLst>
                <a:ext uri="{FF2B5EF4-FFF2-40B4-BE49-F238E27FC236}">
                  <a16:creationId xmlns:a16="http://schemas.microsoft.com/office/drawing/2014/main" id="{F3AD5ABA-D011-4492-807F-83AC25667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6143" y="4935017"/>
              <a:ext cx="17054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/>
          </p:spPr>
          <p:txBody>
            <a:bodyPr wrap="square" anchor="ctr">
              <a:spAutoFit/>
            </a:bodyPr>
            <a:lstStyle>
              <a:defPPr>
                <a:defRPr lang="it-IT"/>
              </a:defPPr>
              <a:lvl1pPr algn="ctr">
                <a:spcBef>
                  <a:spcPct val="0"/>
                </a:spcBef>
                <a:buFontTx/>
                <a:buNone/>
                <a:defRPr sz="450" b="1">
                  <a:latin typeface="TIM Sans" panose="020205030406020605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rgbClr val="003399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3399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rgbClr val="003399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9pPr>
            </a:lstStyle>
            <a:p>
              <a:r>
                <a:rPr lang="it-IT" altLang="it-IT" sz="800" b="0" dirty="0">
                  <a:latin typeface="+mj-lt"/>
                </a:rPr>
                <a:t>Attività del processo di migrazione</a:t>
              </a: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EC526163-7886-4EE0-B12A-62BABA4268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6143" y="6147146"/>
              <a:ext cx="1705412" cy="33855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/>
          </p:spPr>
          <p:txBody>
            <a:bodyPr wrap="square" anchor="ctr">
              <a:spAutoFit/>
            </a:bodyPr>
            <a:lstStyle>
              <a:defPPr>
                <a:defRPr lang="it-IT"/>
              </a:defPPr>
              <a:lvl1pPr algn="ctr">
                <a:spcBef>
                  <a:spcPct val="0"/>
                </a:spcBef>
                <a:buFontTx/>
                <a:buNone/>
                <a:defRPr sz="800" b="1">
                  <a:solidFill>
                    <a:schemeClr val="bg1"/>
                  </a:solidFill>
                  <a:latin typeface="TIM Sans" panose="02020503040602060503" pitchFamily="18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rgbClr val="003399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3399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rgbClr val="003399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9pPr>
            </a:lstStyle>
            <a:p>
              <a:r>
                <a:rPr lang="it-IT" dirty="0" err="1">
                  <a:latin typeface="+mj-lt"/>
                </a:rPr>
                <a:t>Sottoprocesso</a:t>
              </a:r>
              <a:r>
                <a:rPr lang="it-IT" dirty="0">
                  <a:latin typeface="+mj-lt"/>
                </a:rPr>
                <a:t>  definito nell’Allegato 2</a:t>
              </a:r>
              <a:endParaRPr lang="it-IT" altLang="it-IT" dirty="0">
                <a:latin typeface="+mj-lt"/>
              </a:endParaRPr>
            </a:p>
          </p:txBody>
        </p:sp>
        <p:sp>
          <p:nvSpPr>
            <p:cNvPr id="34" name="Text Box 51">
              <a:extLst>
                <a:ext uri="{FF2B5EF4-FFF2-40B4-BE49-F238E27FC236}">
                  <a16:creationId xmlns:a16="http://schemas.microsoft.com/office/drawing/2014/main" id="{5CB6D319-5884-408A-BCDA-8F05BA2E9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67227" y="4651099"/>
              <a:ext cx="1800971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t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rgbClr val="003399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rgbClr val="003399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3399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rgbClr val="003399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rgbClr val="003399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it-IT" altLang="it-IT" sz="1000" b="1" dirty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LEGENDA ATTIVITA’</a:t>
              </a:r>
            </a:p>
          </p:txBody>
        </p:sp>
      </p:grpSp>
      <p:sp>
        <p:nvSpPr>
          <p:cNvPr id="35" name="Text Box 10">
            <a:extLst>
              <a:ext uri="{FF2B5EF4-FFF2-40B4-BE49-F238E27FC236}">
                <a16:creationId xmlns:a16="http://schemas.microsoft.com/office/drawing/2014/main" id="{969433EA-96C2-4F1B-8736-469BA4884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9138" y="1688252"/>
            <a:ext cx="1761712" cy="338554"/>
          </a:xfrm>
          <a:prstGeom prst="rect">
            <a:avLst/>
          </a:prstGeom>
          <a:solidFill>
            <a:srgbClr val="FFC000"/>
          </a:solidFill>
          <a:ln w="9525">
            <a:solidFill>
              <a:srgbClr val="00B05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80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b="0" dirty="0">
                <a:latin typeface="+mj-lt"/>
              </a:rPr>
              <a:t>Attività relative </a:t>
            </a:r>
          </a:p>
          <a:p>
            <a:r>
              <a:rPr lang="it-IT" b="0" dirty="0">
                <a:latin typeface="+mj-lt"/>
              </a:rPr>
              <a:t>al processo </a:t>
            </a:r>
            <a:r>
              <a:rPr lang="it-IT" b="0" dirty="0" err="1">
                <a:latin typeface="+mj-lt"/>
              </a:rPr>
              <a:t>Wholesaler</a:t>
            </a:r>
            <a:endParaRPr lang="it-IT" altLang="it-IT" b="0" dirty="0">
              <a:latin typeface="+mj-lt"/>
            </a:endParaRPr>
          </a:p>
        </p:txBody>
      </p:sp>
      <p:graphicFrame>
        <p:nvGraphicFramePr>
          <p:cNvPr id="43" name="Tabella 42">
            <a:extLst>
              <a:ext uri="{FF2B5EF4-FFF2-40B4-BE49-F238E27FC236}">
                <a16:creationId xmlns:a16="http://schemas.microsoft.com/office/drawing/2014/main" id="{5FC0CA02-615E-465C-B3C1-21946BE03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074845"/>
              </p:ext>
            </p:extLst>
          </p:nvPr>
        </p:nvGraphicFramePr>
        <p:xfrm>
          <a:off x="2760917" y="2668703"/>
          <a:ext cx="5208487" cy="3870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704187">
                  <a:extLst>
                    <a:ext uri="{9D8B030D-6E8A-4147-A177-3AD203B41FA5}">
                      <a16:colId xmlns:a16="http://schemas.microsoft.com/office/drawing/2014/main" val="2622517860"/>
                    </a:ext>
                  </a:extLst>
                </a:gridCol>
                <a:gridCol w="4504300">
                  <a:extLst>
                    <a:ext uri="{9D8B030D-6E8A-4147-A177-3AD203B41FA5}">
                      <a16:colId xmlns:a16="http://schemas.microsoft.com/office/drawing/2014/main" val="3585640393"/>
                    </a:ext>
                  </a:extLst>
                </a:gridCol>
              </a:tblGrid>
              <a:tr h="229551">
                <a:tc>
                  <a:txBody>
                    <a:bodyPr/>
                    <a:lstStyle/>
                    <a:p>
                      <a:pPr marL="46355" algn="ctr" eaLnBrk="0" hangingPunct="0">
                        <a:lnSpc>
                          <a:spcPts val="84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+mj-lt"/>
                        </a:rPr>
                        <a:t>ID</a:t>
                      </a:r>
                      <a:endParaRPr lang="it-IT" sz="105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815" algn="ctr" eaLnBrk="0" hangingPunct="0">
                        <a:lnSpc>
                          <a:spcPts val="84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effectLst/>
                          <a:latin typeface="+mj-lt"/>
                        </a:rPr>
                        <a:t>Descrizione</a:t>
                      </a:r>
                      <a:endParaRPr lang="it-IT" sz="105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33372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N1</a:t>
                      </a:r>
                      <a:endParaRPr lang="it-IT" sz="8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+mj-lt"/>
                        </a:rPr>
                        <a:t>Richiesta di migrazione del servizio</a:t>
                      </a:r>
                      <a:endParaRPr lang="it-IT" sz="80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287754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N2</a:t>
                      </a:r>
                      <a:endParaRPr lang="it-IT" sz="8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+mj-lt"/>
                        </a:rPr>
                        <a:t>Richiesta di </a:t>
                      </a:r>
                      <a:r>
                        <a:rPr lang="it-IT" sz="800" dirty="0" err="1">
                          <a:effectLst/>
                          <a:latin typeface="+mj-lt"/>
                        </a:rPr>
                        <a:t>desospensione</a:t>
                      </a:r>
                      <a:r>
                        <a:rPr lang="it-IT" sz="800" dirty="0">
                          <a:effectLst/>
                          <a:latin typeface="+mj-lt"/>
                        </a:rPr>
                        <a:t> o annullamento da Recipient</a:t>
                      </a:r>
                      <a:endParaRPr lang="it-IT" sz="80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526931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N3</a:t>
                      </a:r>
                      <a:endParaRPr lang="it-IT" sz="8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+mj-lt"/>
                        </a:rPr>
                        <a:t>Richiesta di rimodulazione DAC da Recipient</a:t>
                      </a:r>
                      <a:endParaRPr lang="it-IT" sz="80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585927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N4</a:t>
                      </a:r>
                      <a:endParaRPr lang="it-IT" sz="8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+mj-lt"/>
                        </a:rPr>
                        <a:t>Notifica di variazione di stato </a:t>
                      </a:r>
                      <a:endParaRPr lang="it-IT" sz="800" dirty="0"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818410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N5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lvl="0" indent="0" algn="l" defTabSz="6858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Notifica dell’eventuale rimodulazione della DAC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358873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N6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Comunicazione di inizio Policy di Contatto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985191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N7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Notifica espletamento ordine (OK/KO)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738962"/>
                  </a:ext>
                </a:extLst>
              </a:tr>
              <a:tr h="221840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N8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Richiesta di verifica codice sessione vs Operatore Donating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302609"/>
                  </a:ext>
                </a:extLst>
              </a:tr>
              <a:tr h="279087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N9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Riscontro (OK/KO) sulla verifica del codice sessione a cura Operatore Donating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996721"/>
                  </a:ext>
                </a:extLst>
              </a:tr>
              <a:tr h="429591">
                <a:tc>
                  <a:txBody>
                    <a:bodyPr/>
                    <a:lstStyle/>
                    <a:p>
                      <a:pPr marL="43815" algn="ctr" defTabSz="685800" rtl="0" eaLnBrk="0" latinLnBrk="0" hangingPunct="0"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N10</a:t>
                      </a:r>
                      <a:endParaRPr lang="it-IT" sz="8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marR="69850" eaLnBrk="0" hangingPunct="0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Notifiche verso il Donating, per comunicare: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Prima DAC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Esito migrazione (OK/KO)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Annullamento da Recipient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980443"/>
                  </a:ext>
                </a:extLst>
              </a:tr>
              <a:tr h="429591">
                <a:tc>
                  <a:txBody>
                    <a:bodyPr/>
                    <a:lstStyle/>
                    <a:p>
                      <a:pPr marL="43815" algn="ctr" defTabSz="685800" rtl="0" eaLnBrk="0" latinLnBrk="0" hangingPunct="0">
                        <a:spcAft>
                          <a:spcPts val="0"/>
                        </a:spcAft>
                      </a:pPr>
                      <a:r>
                        <a:rPr lang="en-US" sz="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N11</a:t>
                      </a:r>
                      <a:endParaRPr lang="it-IT" sz="8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Notifiche dal Recipient vs il Donor: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Notifica preventiva di NP 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Notifica richiesta esecuzione NP</a:t>
                      </a:r>
                    </a:p>
                    <a:p>
                      <a:pPr marL="514350" marR="69850" lvl="1" indent="-171450" eaLnBrk="0" hangingPunct="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Notifica KO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981658"/>
                  </a:ext>
                </a:extLst>
              </a:tr>
              <a:tr h="245652">
                <a:tc>
                  <a:txBody>
                    <a:bodyPr/>
                    <a:lstStyle/>
                    <a:p>
                      <a:pPr marL="43815" algn="ctr" eaLnBrk="0" hangingPunct="0"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N12</a:t>
                      </a:r>
                      <a:endParaRPr lang="it-IT" sz="800" b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Messaggi</a:t>
                      </a:r>
                      <a:r>
                        <a:rPr lang="it-IT" sz="800" spc="-5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sincroni</a:t>
                      </a:r>
                      <a:r>
                        <a:rPr lang="it-IT" sz="800" spc="-5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</a:t>
                      </a:r>
                      <a:r>
                        <a:rPr lang="it-IT" sz="800" spc="-5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OK/KO</a:t>
                      </a:r>
                      <a:r>
                        <a:rPr lang="it-IT" sz="800" spc="-3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</a:t>
                      </a:r>
                      <a:r>
                        <a:rPr lang="it-IT" sz="800" spc="-5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risposta</a:t>
                      </a:r>
                      <a:r>
                        <a:rPr lang="it-IT" sz="800" spc="-3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</a:t>
                      </a:r>
                      <a:r>
                        <a:rPr lang="it-IT" sz="800" spc="-5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tutti</a:t>
                      </a:r>
                      <a:r>
                        <a:rPr lang="it-IT" sz="800" spc="-4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le notifiche inviate</a:t>
                      </a:r>
                      <a:r>
                        <a:rPr lang="it-IT" sz="800" spc="-4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in</a:t>
                      </a:r>
                      <a:r>
                        <a:rPr lang="it-IT" sz="800" spc="-35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tutte le</a:t>
                      </a:r>
                      <a:r>
                        <a:rPr lang="it-IT" sz="800" spc="-1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direzioni. </a:t>
                      </a:r>
                    </a:p>
                    <a:p>
                      <a:pPr marL="99695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Tale notifica non è riportata nei digrammi di seguito riportati, tranne nei casi in cui rappresenta</a:t>
                      </a:r>
                    </a:p>
                    <a:p>
                      <a:pPr marL="99695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uno step di processo.</a:t>
                      </a:r>
                      <a:endParaRPr lang="it-IT" sz="800" dirty="0">
                        <a:solidFill>
                          <a:schemeClr val="tx1"/>
                        </a:solidFill>
                        <a:effectLst/>
                        <a:latin typeface="+mj-lt"/>
                        <a:ea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493633"/>
                  </a:ext>
                </a:extLst>
              </a:tr>
              <a:tr h="245652">
                <a:tc>
                  <a:txBody>
                    <a:bodyPr/>
                    <a:lstStyle/>
                    <a:p>
                      <a:pPr marL="43815" algn="ctr" defTabSz="685800" rtl="0" eaLnBrk="0" latinLnBrk="0" hangingPunct="0">
                        <a:spcAft>
                          <a:spcPts val="0"/>
                        </a:spcAft>
                      </a:pPr>
                      <a:r>
                        <a:rPr lang="it-IT" sz="8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695">
                        <a:spcAft>
                          <a:spcPts val="0"/>
                        </a:spcAft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Arial" panose="020B0604020202020204" pitchFamily="34" charset="0"/>
                        </a:rPr>
                        <a:t>Notifica KO da Donor vs Recipient su numerazioni da portare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495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813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A4975756-1A31-4B9F-ABD0-AAA31565425C}"/>
              </a:ext>
            </a:extLst>
          </p:cNvPr>
          <p:cNvSpPr txBox="1">
            <a:spLocks/>
          </p:cNvSpPr>
          <p:nvPr/>
        </p:nvSpPr>
        <p:spPr>
          <a:xfrm>
            <a:off x="383876" y="549374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</a:pPr>
            <a:r>
              <a:rPr lang="it-IT" sz="1600" dirty="0"/>
              <a:t>Il seguente documento descrive le mimiche di processo ed i tempi dei seguenti sotto processi relativi </a:t>
            </a:r>
            <a:r>
              <a:rPr lang="it-IT" sz="1600" b="1" dirty="0"/>
              <a:t>alla Fase 3 della procedura di migrazione, </a:t>
            </a:r>
            <a:r>
              <a:rPr lang="it-IT" sz="1600" dirty="0"/>
              <a:t>che vengono attivati dall’</a:t>
            </a:r>
            <a:r>
              <a:rPr lang="it-IT" sz="1600" b="1" dirty="0"/>
              <a:t>Operatore Wholesale di Rete Recipient</a:t>
            </a:r>
            <a:r>
              <a:rPr lang="it-IT" sz="1600" dirty="0"/>
              <a:t> e che sono richiamati nell’</a:t>
            </a:r>
            <a:r>
              <a:rPr lang="it-IT" sz="1600" dirty="0">
                <a:solidFill>
                  <a:srgbClr val="FF3399"/>
                </a:solidFill>
              </a:rPr>
              <a:t> </a:t>
            </a:r>
            <a:r>
              <a:rPr lang="it-IT" sz="1600" dirty="0"/>
              <a:t>Allegato 1:</a:t>
            </a:r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r>
              <a:rPr lang="it-IT" b="1" dirty="0"/>
              <a:t>Sospensione per allocazione risorse fisiche e logiche </a:t>
            </a:r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r>
              <a:rPr lang="it-IT" b="1" dirty="0"/>
              <a:t>Policy di Contatto on call</a:t>
            </a:r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r>
              <a:rPr lang="it-IT" altLang="it-IT" b="1" dirty="0"/>
              <a:t>Policy sospensioni/rimodulazioni on field</a:t>
            </a:r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r>
              <a:rPr lang="it-IT" altLang="it-IT" b="1" dirty="0"/>
              <a:t>Rimodulazione DAC</a:t>
            </a:r>
            <a:endParaRPr lang="it-IT" altLang="it-IT" b="1" strike="sngStrike" dirty="0">
              <a:solidFill>
                <a:srgbClr val="FF3399"/>
              </a:solidFill>
            </a:endParaRPr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endParaRPr lang="it-IT" altLang="it-IT" b="1" dirty="0"/>
          </a:p>
          <a:p>
            <a:pPr marL="685800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+mj-lt"/>
              <a:buAutoNum type="arabicParenR"/>
            </a:pPr>
            <a:endParaRPr lang="it-IT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6C5AE38-D467-475A-B1C2-2B8F81E15869}"/>
              </a:ext>
            </a:extLst>
          </p:cNvPr>
          <p:cNvSpPr txBox="1">
            <a:spLocks/>
          </p:cNvSpPr>
          <p:nvPr/>
        </p:nvSpPr>
        <p:spPr bwMode="auto">
          <a:xfrm>
            <a:off x="383876" y="19377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Premessa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30098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>
            <a:extLst>
              <a:ext uri="{FF2B5EF4-FFF2-40B4-BE49-F238E27FC236}">
                <a16:creationId xmlns:a16="http://schemas.microsoft.com/office/drawing/2014/main" id="{7E0F8A92-E5DB-4593-B1BC-C6AE06127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2789" y="1207445"/>
            <a:ext cx="1351215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800" b="1">
                <a:solidFill>
                  <a:schemeClr val="bg1"/>
                </a:solidFill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dirty="0"/>
              <a:t>Sospensione per allocazione risorse fisiche e logiche</a:t>
            </a:r>
          </a:p>
        </p:txBody>
      </p:sp>
      <p:cxnSp>
        <p:nvCxnSpPr>
          <p:cNvPr id="3" name="AutoShape 48">
            <a:extLst>
              <a:ext uri="{FF2B5EF4-FFF2-40B4-BE49-F238E27FC236}">
                <a16:creationId xmlns:a16="http://schemas.microsoft.com/office/drawing/2014/main" id="{454D9A2C-ECC4-481F-B30A-5C16E19F54E1}"/>
              </a:ext>
            </a:extLst>
          </p:cNvPr>
          <p:cNvCxnSpPr>
            <a:cxnSpLocks noChangeShapeType="1"/>
            <a:stCxn id="10" idx="2"/>
            <a:endCxn id="12" idx="0"/>
          </p:cNvCxnSpPr>
          <p:nvPr/>
        </p:nvCxnSpPr>
        <p:spPr bwMode="auto">
          <a:xfrm rot="5400000">
            <a:off x="6269521" y="3558432"/>
            <a:ext cx="413066" cy="244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Picture 2" descr="Risultati immagini per immagini di clessidre">
            <a:extLst>
              <a:ext uri="{FF2B5EF4-FFF2-40B4-BE49-F238E27FC236}">
                <a16:creationId xmlns:a16="http://schemas.microsoft.com/office/drawing/2014/main" id="{64396B6F-E994-446B-99AC-AACA77A83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838" y="3801530"/>
            <a:ext cx="198994" cy="29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1">
            <a:extLst>
              <a:ext uri="{FF2B5EF4-FFF2-40B4-BE49-F238E27FC236}">
                <a16:creationId xmlns:a16="http://schemas.microsoft.com/office/drawing/2014/main" id="{AA583516-04E4-4FA3-8C03-082A90360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3479" y="3838518"/>
            <a:ext cx="7589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Time  out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5 giorni</a:t>
            </a:r>
          </a:p>
        </p:txBody>
      </p:sp>
      <p:sp>
        <p:nvSpPr>
          <p:cNvPr id="6" name="AutoShape 64">
            <a:extLst>
              <a:ext uri="{FF2B5EF4-FFF2-40B4-BE49-F238E27FC236}">
                <a16:creationId xmlns:a16="http://schemas.microsoft.com/office/drawing/2014/main" id="{EABE2B23-59A1-4DDC-BA7F-8EE8C7FCF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096" y="4982709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1</a:t>
            </a:r>
          </a:p>
        </p:txBody>
      </p:sp>
      <p:sp>
        <p:nvSpPr>
          <p:cNvPr id="7" name="AutoShape 27">
            <a:extLst>
              <a:ext uri="{FF2B5EF4-FFF2-40B4-BE49-F238E27FC236}">
                <a16:creationId xmlns:a16="http://schemas.microsoft.com/office/drawing/2014/main" id="{90F7A42F-4023-430B-A76E-C1BEAF823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0658" y="1669806"/>
            <a:ext cx="792000" cy="443758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(1)</a:t>
            </a:r>
          </a:p>
        </p:txBody>
      </p:sp>
      <p:cxnSp>
        <p:nvCxnSpPr>
          <p:cNvPr id="8" name="AutoShape 28">
            <a:extLst>
              <a:ext uri="{FF2B5EF4-FFF2-40B4-BE49-F238E27FC236}">
                <a16:creationId xmlns:a16="http://schemas.microsoft.com/office/drawing/2014/main" id="{30B34B4A-B772-490C-95C3-3CF287476521}"/>
              </a:ext>
            </a:extLst>
          </p:cNvPr>
          <p:cNvCxnSpPr>
            <a:cxnSpLocks noChangeShapeType="1"/>
            <a:stCxn id="14" idx="2"/>
            <a:endCxn id="7" idx="3"/>
          </p:cNvCxnSpPr>
          <p:nvPr/>
        </p:nvCxnSpPr>
        <p:spPr bwMode="auto">
          <a:xfrm flipH="1">
            <a:off x="3342658" y="1887731"/>
            <a:ext cx="3040074" cy="395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AutoShape 48">
            <a:extLst>
              <a:ext uri="{FF2B5EF4-FFF2-40B4-BE49-F238E27FC236}">
                <a16:creationId xmlns:a16="http://schemas.microsoft.com/office/drawing/2014/main" id="{34E7B290-7036-4B0F-8AC0-2102FC38142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03399" y="1934107"/>
            <a:ext cx="529994" cy="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10">
            <a:extLst>
              <a:ext uri="{FF2B5EF4-FFF2-40B4-BE49-F238E27FC236}">
                <a16:creationId xmlns:a16="http://schemas.microsoft.com/office/drawing/2014/main" id="{1F96B631-F857-4ADF-AB5F-0B42B82B6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1274" y="3002254"/>
            <a:ext cx="1692000" cy="350865"/>
          </a:xfrm>
          <a:prstGeom prst="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45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dirty="0"/>
              <a:t>Allocazione 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dirty="0"/>
              <a:t>risorse fisiche e logiche </a:t>
            </a:r>
            <a:r>
              <a:rPr lang="it-IT" altLang="it-IT" sz="800" b="0" dirty="0">
                <a:solidFill>
                  <a:srgbClr val="000000"/>
                </a:solidFill>
              </a:rPr>
              <a:t>(3)</a:t>
            </a:r>
            <a:endParaRPr lang="it-IT" altLang="it-IT" sz="800" b="0" dirty="0">
              <a:solidFill>
                <a:srgbClr val="C00000"/>
              </a:solidFill>
            </a:endParaRP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BEFA5772-A0B2-4D62-948D-5DD631D75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396" y="2199104"/>
            <a:ext cx="1692000" cy="350865"/>
          </a:xfrm>
          <a:prstGeom prst="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450" b="1"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dirty="0"/>
              <a:t>Progettazione 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dirty="0"/>
              <a:t>risorse fisiche e logiche </a:t>
            </a:r>
            <a:r>
              <a:rPr lang="it-IT" altLang="it-IT" sz="800" b="0" dirty="0"/>
              <a:t>(2)</a:t>
            </a:r>
            <a:endParaRPr lang="it-IT" altLang="it-IT" sz="800" b="0" dirty="0">
              <a:solidFill>
                <a:srgbClr val="C00000"/>
              </a:solidFill>
            </a:endParaRPr>
          </a:p>
        </p:txBody>
      </p:sp>
      <p:sp>
        <p:nvSpPr>
          <p:cNvPr id="12" name="AutoShape 50">
            <a:extLst>
              <a:ext uri="{FF2B5EF4-FFF2-40B4-BE49-F238E27FC236}">
                <a16:creationId xmlns:a16="http://schemas.microsoft.com/office/drawing/2014/main" id="{4FD5C9D1-330F-4A59-8759-00E0FB636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8834" y="3766185"/>
            <a:ext cx="1692000" cy="461233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Ordine </a:t>
            </a:r>
            <a:r>
              <a:rPr lang="it-IT" altLang="it-IT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desospeso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 e </a:t>
            </a:r>
            <a:r>
              <a:rPr 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time out non scaduto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?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it-IT" altLang="it-IT" sz="800" b="1" dirty="0">
                <a:solidFill>
                  <a:srgbClr val="000000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it-IT" altLang="it-IT" sz="800" dirty="0">
                <a:solidFill>
                  <a:srgbClr val="000000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(4)</a:t>
            </a:r>
            <a:endParaRPr lang="it-IT" altLang="it-IT" sz="800" dirty="0">
              <a:solidFill>
                <a:srgbClr val="C00000"/>
              </a:solidFill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13" name="AutoShape 48">
            <a:extLst>
              <a:ext uri="{FF2B5EF4-FFF2-40B4-BE49-F238E27FC236}">
                <a16:creationId xmlns:a16="http://schemas.microsoft.com/office/drawing/2014/main" id="{8CCA7E72-5D7C-4D91-B13C-219A49C52CA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090751" y="4601845"/>
            <a:ext cx="755291" cy="6437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4">
            <a:extLst>
              <a:ext uri="{FF2B5EF4-FFF2-40B4-BE49-F238E27FC236}">
                <a16:creationId xmlns:a16="http://schemas.microsoft.com/office/drawing/2014/main" id="{941463B1-C9BC-4CE7-AA9F-DEF8DA404F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82732" y="1831817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sp>
        <p:nvSpPr>
          <p:cNvPr id="15" name="AutoShape 27">
            <a:extLst>
              <a:ext uri="{FF2B5EF4-FFF2-40B4-BE49-F238E27FC236}">
                <a16:creationId xmlns:a16="http://schemas.microsoft.com/office/drawing/2014/main" id="{E75942B1-ACC2-410A-8BFD-EE4793754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0658" y="4447442"/>
            <a:ext cx="792000" cy="443758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de-sospensione (5)</a:t>
            </a:r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2200E5A1-2286-4480-8F65-2A6D5827D7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82732" y="4609453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17" name="AutoShape 48">
            <a:extLst>
              <a:ext uri="{FF2B5EF4-FFF2-40B4-BE49-F238E27FC236}">
                <a16:creationId xmlns:a16="http://schemas.microsoft.com/office/drawing/2014/main" id="{5E4517E3-20D6-4AE5-8B40-75F301C8C2CF}"/>
              </a:ext>
            </a:extLst>
          </p:cNvPr>
          <p:cNvCxnSpPr>
            <a:cxnSpLocks noChangeShapeType="1"/>
            <a:stCxn id="12" idx="3"/>
            <a:endCxn id="20" idx="1"/>
          </p:cNvCxnSpPr>
          <p:nvPr/>
        </p:nvCxnSpPr>
        <p:spPr bwMode="auto">
          <a:xfrm flipV="1">
            <a:off x="7320834" y="3996801"/>
            <a:ext cx="806059" cy="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51">
            <a:extLst>
              <a:ext uri="{FF2B5EF4-FFF2-40B4-BE49-F238E27FC236}">
                <a16:creationId xmlns:a16="http://schemas.microsoft.com/office/drawing/2014/main" id="{FD226EEE-6047-4B0E-8BDF-32E623633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5404" y="4043866"/>
            <a:ext cx="427218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</a:t>
            </a:r>
          </a:p>
        </p:txBody>
      </p:sp>
      <p:sp>
        <p:nvSpPr>
          <p:cNvPr id="19" name="Text Box 51">
            <a:extLst>
              <a:ext uri="{FF2B5EF4-FFF2-40B4-BE49-F238E27FC236}">
                <a16:creationId xmlns:a16="http://schemas.microsoft.com/office/drawing/2014/main" id="{2F53D192-B2FF-4761-96A8-E49E04AA32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9663" y="4298558"/>
            <a:ext cx="325572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SI</a:t>
            </a:r>
          </a:p>
        </p:txBody>
      </p:sp>
      <p:sp>
        <p:nvSpPr>
          <p:cNvPr id="20" name="AutoShape 64">
            <a:extLst>
              <a:ext uri="{FF2B5EF4-FFF2-40B4-BE49-F238E27FC236}">
                <a16:creationId xmlns:a16="http://schemas.microsoft.com/office/drawing/2014/main" id="{AFB98CE9-D4BE-4703-9B8A-5A9703AB9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6893" y="385868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5</a:t>
            </a:r>
          </a:p>
        </p:txBody>
      </p:sp>
      <p:cxnSp>
        <p:nvCxnSpPr>
          <p:cNvPr id="21" name="AutoShape 48">
            <a:extLst>
              <a:ext uri="{FF2B5EF4-FFF2-40B4-BE49-F238E27FC236}">
                <a16:creationId xmlns:a16="http://schemas.microsoft.com/office/drawing/2014/main" id="{2D06AEC1-0715-40DF-A371-56DD9A2677D8}"/>
              </a:ext>
            </a:extLst>
          </p:cNvPr>
          <p:cNvCxnSpPr>
            <a:cxnSpLocks noChangeShapeType="1"/>
            <a:endCxn id="10" idx="0"/>
          </p:cNvCxnSpPr>
          <p:nvPr/>
        </p:nvCxnSpPr>
        <p:spPr bwMode="auto">
          <a:xfrm rot="16200000" flipH="1">
            <a:off x="6253042" y="2778022"/>
            <a:ext cx="445936" cy="2528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AutoShape 27">
            <a:extLst>
              <a:ext uri="{FF2B5EF4-FFF2-40B4-BE49-F238E27FC236}">
                <a16:creationId xmlns:a16="http://schemas.microsoft.com/office/drawing/2014/main" id="{61514451-6F56-4AB5-9697-CF505800B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799" y="1673121"/>
            <a:ext cx="792000" cy="443758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(1)</a:t>
            </a:r>
          </a:p>
        </p:txBody>
      </p:sp>
      <p:cxnSp>
        <p:nvCxnSpPr>
          <p:cNvPr id="23" name="AutoShape 28">
            <a:extLst>
              <a:ext uri="{FF2B5EF4-FFF2-40B4-BE49-F238E27FC236}">
                <a16:creationId xmlns:a16="http://schemas.microsoft.com/office/drawing/2014/main" id="{30583289-B49A-459D-A33C-F6AE8A37691A}"/>
              </a:ext>
            </a:extLst>
          </p:cNvPr>
          <p:cNvCxnSpPr>
            <a:cxnSpLocks noChangeShapeType="1"/>
            <a:stCxn id="7" idx="1"/>
            <a:endCxn id="22" idx="3"/>
          </p:cNvCxnSpPr>
          <p:nvPr/>
        </p:nvCxnSpPr>
        <p:spPr bwMode="auto">
          <a:xfrm flipH="1">
            <a:off x="1905799" y="1891685"/>
            <a:ext cx="644859" cy="331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AutoShape 27">
            <a:extLst>
              <a:ext uri="{FF2B5EF4-FFF2-40B4-BE49-F238E27FC236}">
                <a16:creationId xmlns:a16="http://schemas.microsoft.com/office/drawing/2014/main" id="{ACB9EAD5-3BEF-45E9-8F32-51A441278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799" y="4450757"/>
            <a:ext cx="792000" cy="443758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de-sospensione (5)</a:t>
            </a:r>
          </a:p>
        </p:txBody>
      </p:sp>
      <p:cxnSp>
        <p:nvCxnSpPr>
          <p:cNvPr id="25" name="AutoShape 28">
            <a:extLst>
              <a:ext uri="{FF2B5EF4-FFF2-40B4-BE49-F238E27FC236}">
                <a16:creationId xmlns:a16="http://schemas.microsoft.com/office/drawing/2014/main" id="{F50B27C2-3967-459E-80DF-E1F6DD493E45}"/>
              </a:ext>
            </a:extLst>
          </p:cNvPr>
          <p:cNvCxnSpPr>
            <a:cxnSpLocks noChangeShapeType="1"/>
            <a:stCxn id="15" idx="1"/>
            <a:endCxn id="24" idx="3"/>
          </p:cNvCxnSpPr>
          <p:nvPr/>
        </p:nvCxnSpPr>
        <p:spPr bwMode="auto">
          <a:xfrm flipH="1">
            <a:off x="1905799" y="4669321"/>
            <a:ext cx="644859" cy="331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6862E29-1315-4E27-B46E-EB3E0FC4C74A}"/>
              </a:ext>
            </a:extLst>
          </p:cNvPr>
          <p:cNvSpPr txBox="1"/>
          <p:nvPr/>
        </p:nvSpPr>
        <p:spPr>
          <a:xfrm>
            <a:off x="3753519" y="525350"/>
            <a:ext cx="5231173" cy="40100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950">
                <a:solidFill>
                  <a:srgbClr val="C00000"/>
                </a:solidFill>
              </a:defRPr>
            </a:lvl1pPr>
          </a:lstStyle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Wholesale</a:t>
            </a:r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Rete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Recipient</a:t>
            </a:r>
            <a:endParaRPr lang="it-IT" sz="1003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E9DD8172-04FB-4739-9C4B-0B93ACAC866E}"/>
              </a:ext>
            </a:extLst>
          </p:cNvPr>
          <p:cNvSpPr/>
          <p:nvPr/>
        </p:nvSpPr>
        <p:spPr>
          <a:xfrm>
            <a:off x="3936205" y="572569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429292F-4C02-4EC5-940A-79E7C33DAD8D}"/>
              </a:ext>
            </a:extLst>
          </p:cNvPr>
          <p:cNvSpPr txBox="1"/>
          <p:nvPr/>
        </p:nvSpPr>
        <p:spPr>
          <a:xfrm>
            <a:off x="85061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Operatore Recipient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A45A5D28-4864-4CD5-A2B1-7D2ADA12B6E7}"/>
              </a:ext>
            </a:extLst>
          </p:cNvPr>
          <p:cNvSpPr/>
          <p:nvPr/>
        </p:nvSpPr>
        <p:spPr>
          <a:xfrm>
            <a:off x="833677" y="609740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8D199B5-DE61-46EF-934A-15F43C2EE5CD}"/>
              </a:ext>
            </a:extLst>
          </p:cNvPr>
          <p:cNvSpPr txBox="1"/>
          <p:nvPr/>
        </p:nvSpPr>
        <p:spPr>
          <a:xfrm>
            <a:off x="230206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Op. </a:t>
            </a:r>
            <a:r>
              <a:rPr lang="it-IT" sz="1100" dirty="0" err="1"/>
              <a:t>Wholesale</a:t>
            </a:r>
            <a:r>
              <a:rPr lang="it-IT" sz="1100" dirty="0"/>
              <a:t>  Recipient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2741EF2F-4931-46E9-9ED4-2768BDCAED74}"/>
              </a:ext>
            </a:extLst>
          </p:cNvPr>
          <p:cNvSpPr/>
          <p:nvPr/>
        </p:nvSpPr>
        <p:spPr>
          <a:xfrm>
            <a:off x="2117359" y="629618"/>
            <a:ext cx="644858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A1</a:t>
            </a: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1CEEAC39-CEF1-41B3-831E-74E5A2741656}"/>
              </a:ext>
            </a:extLst>
          </p:cNvPr>
          <p:cNvSpPr/>
          <p:nvPr/>
        </p:nvSpPr>
        <p:spPr>
          <a:xfrm>
            <a:off x="745382" y="456135"/>
            <a:ext cx="2865170" cy="6061600"/>
          </a:xfrm>
          <a:prstGeom prst="rect">
            <a:avLst/>
          </a:prstGeom>
          <a:noFill/>
          <a:ln w="317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3" name="Text Box 47">
            <a:extLst>
              <a:ext uri="{FF2B5EF4-FFF2-40B4-BE49-F238E27FC236}">
                <a16:creationId xmlns:a16="http://schemas.microsoft.com/office/drawing/2014/main" id="{5601B53D-3105-4D10-8658-FB2AD2942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2690" y="1378642"/>
            <a:ext cx="380099" cy="1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it-IT" altLang="it-IT" sz="901" b="1" baseline="-250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3</a:t>
            </a: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8F8DED26-4B70-4A91-98E5-B8592F43EF36}"/>
              </a:ext>
            </a:extLst>
          </p:cNvPr>
          <p:cNvSpPr/>
          <p:nvPr/>
        </p:nvSpPr>
        <p:spPr>
          <a:xfrm>
            <a:off x="3703284" y="4447442"/>
            <a:ext cx="37221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DFAB1481-1195-4B22-9B9D-EA4FEE9A9C5A}"/>
              </a:ext>
            </a:extLst>
          </p:cNvPr>
          <p:cNvSpPr/>
          <p:nvPr/>
        </p:nvSpPr>
        <p:spPr>
          <a:xfrm>
            <a:off x="3706490" y="1667698"/>
            <a:ext cx="36580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36" name="Straight Arrow Connector 91">
            <a:extLst>
              <a:ext uri="{FF2B5EF4-FFF2-40B4-BE49-F238E27FC236}">
                <a16:creationId xmlns:a16="http://schemas.microsoft.com/office/drawing/2014/main" id="{F367340E-875A-477B-9BD4-5786086E56A9}"/>
              </a:ext>
            </a:extLst>
          </p:cNvPr>
          <p:cNvCxnSpPr>
            <a:cxnSpLocks/>
            <a:stCxn id="16" idx="2"/>
            <a:endCxn id="15" idx="3"/>
          </p:cNvCxnSpPr>
          <p:nvPr/>
        </p:nvCxnSpPr>
        <p:spPr>
          <a:xfrm flipH="1">
            <a:off x="3342658" y="4665367"/>
            <a:ext cx="3040074" cy="395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91188C1E-5F32-41F3-AF75-05480792A2C6}"/>
              </a:ext>
            </a:extLst>
          </p:cNvPr>
          <p:cNvSpPr txBox="1"/>
          <p:nvPr/>
        </p:nvSpPr>
        <p:spPr>
          <a:xfrm>
            <a:off x="8447074" y="3884031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KO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4A7177A-2542-4ACA-A01F-B8AAECAED89A}"/>
              </a:ext>
            </a:extLst>
          </p:cNvPr>
          <p:cNvSpPr txBox="1"/>
          <p:nvPr/>
        </p:nvSpPr>
        <p:spPr>
          <a:xfrm>
            <a:off x="6653863" y="4997913"/>
            <a:ext cx="1530113" cy="214904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Avvio Policy di Contatto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E5DBF24D-12E8-4116-AEFF-935D2892D099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1: </a:t>
            </a:r>
            <a:r>
              <a:rPr lang="it-IT" altLang="it-IT" sz="2400" dirty="0"/>
              <a:t>Sospensione per allocazione risorse fisiche e logiche (1/2)</a:t>
            </a:r>
            <a:endParaRPr lang="it-IT" sz="2400" dirty="0">
              <a:solidFill>
                <a:srgbClr val="EB00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3645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>
            <a:extLst>
              <a:ext uri="{FF2B5EF4-FFF2-40B4-BE49-F238E27FC236}">
                <a16:creationId xmlns:a16="http://schemas.microsoft.com/office/drawing/2014/main" id="{BBCDFD5D-A4F8-48EE-94F1-7B27E81E6BCA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1: </a:t>
            </a:r>
            <a:r>
              <a:rPr lang="it-IT" altLang="it-IT" sz="2400" dirty="0"/>
              <a:t>Sospensione per allocazione risorse fisiche e logiche (2/2)</a:t>
            </a:r>
          </a:p>
          <a:p>
            <a:endParaRPr lang="it-IT" sz="2400" dirty="0">
              <a:solidFill>
                <a:srgbClr val="EB0028"/>
              </a:solidFill>
            </a:endParaRPr>
          </a:p>
        </p:txBody>
      </p:sp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49" y="579244"/>
            <a:ext cx="10990241" cy="3647152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seguito si riporta la descrizione delle note presenti nei diagrammi di flusso delle slide precedenti.</a:t>
            </a:r>
            <a:endParaRPr lang="it-IT" altLang="it-IT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La notifica di sospensione  a cura dell’Operatore B deve riportare una casuale ad hoc che specifica che la sospensione è dovuta alla necessità di effettuare l’ampliamento GPON a cura dell’operatore B stesso.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L’operatore Wholesale di Rete Recipient (B) effettua l’allocazione di risorse:</a:t>
            </a:r>
          </a:p>
          <a:p>
            <a:pPr marL="914400" lvl="1" indent="-171450">
              <a:spcBef>
                <a:spcPts val="600"/>
              </a:spcBef>
            </a:pPr>
            <a:r>
              <a:rPr 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fisiche,  che consiste </a:t>
            </a:r>
            <a:r>
              <a:rPr lang="it-IT" sz="14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per i sevizi passivi e attivi </a:t>
            </a:r>
            <a:r>
              <a:rPr 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nell’ istallazione di nuovi </a:t>
            </a:r>
            <a:r>
              <a:rPr 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splitter</a:t>
            </a:r>
            <a:r>
              <a:rPr 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secondari ed eventualmente anche primari e </a:t>
            </a:r>
            <a:r>
              <a:rPr lang="it-IT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per i solo servizi attivi </a:t>
            </a:r>
            <a:r>
              <a:rPr 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di nuovi moduli dell’OLT nel proprio POP;</a:t>
            </a:r>
          </a:p>
          <a:p>
            <a:pPr marL="914400" lvl="1" indent="-171450">
              <a:spcBef>
                <a:spcPts val="600"/>
              </a:spcBef>
            </a:pPr>
            <a:r>
              <a:rPr 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logiche ai fini dell’attivazione del cliente.</a:t>
            </a:r>
            <a:endParaRPr lang="it-IT" sz="14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342900" lvl="0" indent="-342900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 temine dell’allocazione delle risorse fisiche l’Operatore B dispone della GPON di attestazione del cliente che sta migrando.</a:t>
            </a:r>
          </a:p>
          <a:p>
            <a:pPr marL="342900" lvl="0" indent="-342900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Nella notifica KO è riportato la motivazione del KO che può essere dovuto a time out scaduto oppure all’impossibilità  da parte dell’Operatore B di allocare le risorse fisiche. </a:t>
            </a:r>
          </a:p>
          <a:p>
            <a:pPr marL="342900" lvl="0" indent="-342900">
              <a:spcBef>
                <a:spcPts val="600"/>
              </a:spcBef>
              <a:buFontTx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Nella notifica di </a:t>
            </a:r>
            <a:r>
              <a:rPr lang="it-IT" altLang="it-IT" sz="14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desospensione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inviata dall’Operatore B all’Operatore 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A (o A1)</a:t>
            </a:r>
            <a:r>
              <a:rPr lang="it-IT" altLang="it-IT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è riportata la GPON di attestazione del cliente che sta migrando. Ricevuta tale notifica l’Operatore A (o A1),  qualora rilevi la necessità di effettuare interventi infrastrutturali al POP  di attestazione, può inviare all’Operatore B una richiesta di annullamento o di rimodulazione con casuale ad hoc entro i tempi definiti per queste due tipologie di ordini</a:t>
            </a:r>
            <a:r>
              <a:rPr lang="it-IT" altLang="it-IT" sz="1400" strike="sngStrike" dirty="0">
                <a:solidFill>
                  <a:srgbClr val="0070C0"/>
                </a:solidFill>
                <a:latin typeface="+mj-lt"/>
                <a:cs typeface="Arial" panose="020B0604020202020204" pitchFamily="34" charset="0"/>
              </a:rPr>
              <a:t>.</a:t>
            </a:r>
            <a:endParaRPr lang="it-IT" altLang="it-IT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9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2" name="Straight Arrow Connector 91">
            <a:extLst>
              <a:ext uri="{FF2B5EF4-FFF2-40B4-BE49-F238E27FC236}">
                <a16:creationId xmlns:a16="http://schemas.microsoft.com/office/drawing/2014/main" id="{48C3E3A1-0FA7-42D1-B55C-82EAC5F67740}"/>
              </a:ext>
            </a:extLst>
          </p:cNvPr>
          <p:cNvCxnSpPr>
            <a:cxnSpLocks/>
            <a:stCxn id="220" idx="2"/>
            <a:endCxn id="110" idx="0"/>
          </p:cNvCxnSpPr>
          <p:nvPr/>
        </p:nvCxnSpPr>
        <p:spPr>
          <a:xfrm>
            <a:off x="6908334" y="2958648"/>
            <a:ext cx="4217" cy="23106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" name="Straight Arrow Connector 93">
            <a:extLst>
              <a:ext uri="{FF2B5EF4-FFF2-40B4-BE49-F238E27FC236}">
                <a16:creationId xmlns:a16="http://schemas.microsoft.com/office/drawing/2014/main" id="{F7EACC91-66C0-4967-8BFB-055C29B51772}"/>
              </a:ext>
            </a:extLst>
          </p:cNvPr>
          <p:cNvCxnSpPr>
            <a:cxnSpLocks/>
            <a:stCxn id="140" idx="2"/>
            <a:endCxn id="150" idx="0"/>
          </p:cNvCxnSpPr>
          <p:nvPr/>
        </p:nvCxnSpPr>
        <p:spPr>
          <a:xfrm>
            <a:off x="6910389" y="3898511"/>
            <a:ext cx="6478" cy="45339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5" name="Elbow Connector 94">
            <a:extLst>
              <a:ext uri="{FF2B5EF4-FFF2-40B4-BE49-F238E27FC236}">
                <a16:creationId xmlns:a16="http://schemas.microsoft.com/office/drawing/2014/main" id="{7ED7F75B-5825-4AA0-8A51-E0E59E0D0C47}"/>
              </a:ext>
            </a:extLst>
          </p:cNvPr>
          <p:cNvCxnSpPr>
            <a:cxnSpLocks/>
            <a:stCxn id="150" idx="1"/>
            <a:endCxn id="117" idx="2"/>
          </p:cNvCxnSpPr>
          <p:nvPr/>
        </p:nvCxnSpPr>
        <p:spPr>
          <a:xfrm rot="10800000" flipH="1">
            <a:off x="6016866" y="1646965"/>
            <a:ext cx="804199" cy="2884939"/>
          </a:xfrm>
          <a:prstGeom prst="bentConnector3">
            <a:avLst>
              <a:gd name="adj1" fmla="val -28426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" name="Rounded Rectangle 95">
            <a:extLst>
              <a:ext uri="{FF2B5EF4-FFF2-40B4-BE49-F238E27FC236}">
                <a16:creationId xmlns:a16="http://schemas.microsoft.com/office/drawing/2014/main" id="{0351AF30-4180-4406-A577-6B66A9B5A709}"/>
              </a:ext>
            </a:extLst>
          </p:cNvPr>
          <p:cNvSpPr/>
          <p:nvPr/>
        </p:nvSpPr>
        <p:spPr>
          <a:xfrm>
            <a:off x="6584355" y="3988167"/>
            <a:ext cx="360000" cy="360000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7" name="Rounded Rectangle 96">
            <a:extLst>
              <a:ext uri="{FF2B5EF4-FFF2-40B4-BE49-F238E27FC236}">
                <a16:creationId xmlns:a16="http://schemas.microsoft.com/office/drawing/2014/main" id="{9116E5C4-549D-4FD2-8D29-0F844002D172}"/>
              </a:ext>
            </a:extLst>
          </p:cNvPr>
          <p:cNvSpPr/>
          <p:nvPr/>
        </p:nvSpPr>
        <p:spPr>
          <a:xfrm>
            <a:off x="7689717" y="3655393"/>
            <a:ext cx="360000" cy="360000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88" name="Straight Arrow Connector 97">
            <a:extLst>
              <a:ext uri="{FF2B5EF4-FFF2-40B4-BE49-F238E27FC236}">
                <a16:creationId xmlns:a16="http://schemas.microsoft.com/office/drawing/2014/main" id="{93CAA07E-54AB-4A55-ADA5-24C62FCD9EA1}"/>
              </a:ext>
            </a:extLst>
          </p:cNvPr>
          <p:cNvCxnSpPr>
            <a:cxnSpLocks/>
            <a:stCxn id="150" idx="2"/>
            <a:endCxn id="95" idx="0"/>
          </p:cNvCxnSpPr>
          <p:nvPr/>
        </p:nvCxnSpPr>
        <p:spPr>
          <a:xfrm>
            <a:off x="6916867" y="4711903"/>
            <a:ext cx="2308" cy="38280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" name="Rounded Rectangle 98">
            <a:extLst>
              <a:ext uri="{FF2B5EF4-FFF2-40B4-BE49-F238E27FC236}">
                <a16:creationId xmlns:a16="http://schemas.microsoft.com/office/drawing/2014/main" id="{341414BA-CE4A-4376-9DBC-2267B5E8787F}"/>
              </a:ext>
            </a:extLst>
          </p:cNvPr>
          <p:cNvSpPr/>
          <p:nvPr/>
        </p:nvSpPr>
        <p:spPr>
          <a:xfrm>
            <a:off x="6561309" y="4647511"/>
            <a:ext cx="360000" cy="360000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92" name="Rounded Rectangle 101">
            <a:extLst>
              <a:ext uri="{FF2B5EF4-FFF2-40B4-BE49-F238E27FC236}">
                <a16:creationId xmlns:a16="http://schemas.microsoft.com/office/drawing/2014/main" id="{0BBC744F-663B-4D36-AD2F-B59BA177F3F5}"/>
              </a:ext>
            </a:extLst>
          </p:cNvPr>
          <p:cNvSpPr/>
          <p:nvPr/>
        </p:nvSpPr>
        <p:spPr>
          <a:xfrm>
            <a:off x="5837751" y="4611052"/>
            <a:ext cx="360000" cy="12311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0" name="Rounded Rectangle 109">
            <a:extLst>
              <a:ext uri="{FF2B5EF4-FFF2-40B4-BE49-F238E27FC236}">
                <a16:creationId xmlns:a16="http://schemas.microsoft.com/office/drawing/2014/main" id="{8F37699A-C7DB-4F68-8954-3F76D6438786}"/>
              </a:ext>
            </a:extLst>
          </p:cNvPr>
          <p:cNvSpPr/>
          <p:nvPr/>
        </p:nvSpPr>
        <p:spPr>
          <a:xfrm>
            <a:off x="6461241" y="6202295"/>
            <a:ext cx="615706" cy="244616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</a:p>
        </p:txBody>
      </p:sp>
      <p:sp>
        <p:nvSpPr>
          <p:cNvPr id="202" name="Rounded Rectangle 111">
            <a:extLst>
              <a:ext uri="{FF2B5EF4-FFF2-40B4-BE49-F238E27FC236}">
                <a16:creationId xmlns:a16="http://schemas.microsoft.com/office/drawing/2014/main" id="{8B6DE283-B24A-4912-8780-4F0794862AED}"/>
              </a:ext>
            </a:extLst>
          </p:cNvPr>
          <p:cNvSpPr/>
          <p:nvPr/>
        </p:nvSpPr>
        <p:spPr>
          <a:xfrm>
            <a:off x="7516274" y="6003911"/>
            <a:ext cx="624999" cy="170768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205" name="Straight Arrow Connector 114">
            <a:extLst>
              <a:ext uri="{FF2B5EF4-FFF2-40B4-BE49-F238E27FC236}">
                <a16:creationId xmlns:a16="http://schemas.microsoft.com/office/drawing/2014/main" id="{B5B756D2-43B9-4153-9196-5A55509A5883}"/>
              </a:ext>
            </a:extLst>
          </p:cNvPr>
          <p:cNvCxnSpPr>
            <a:cxnSpLocks/>
            <a:stCxn id="95" idx="4"/>
            <a:endCxn id="79" idx="0"/>
          </p:cNvCxnSpPr>
          <p:nvPr/>
        </p:nvCxnSpPr>
        <p:spPr>
          <a:xfrm flipH="1">
            <a:off x="6916867" y="5206536"/>
            <a:ext cx="2308" cy="55076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0" name="Rounded Rectangle 132">
            <a:extLst>
              <a:ext uri="{FF2B5EF4-FFF2-40B4-BE49-F238E27FC236}">
                <a16:creationId xmlns:a16="http://schemas.microsoft.com/office/drawing/2014/main" id="{F7E9514E-A7BD-4491-A1F8-675B31725AEC}"/>
              </a:ext>
            </a:extLst>
          </p:cNvPr>
          <p:cNvSpPr/>
          <p:nvPr/>
        </p:nvSpPr>
        <p:spPr>
          <a:xfrm>
            <a:off x="6188334" y="2570457"/>
            <a:ext cx="1440000" cy="388191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Tentativo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di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</a:p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on call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 (3)</a:t>
            </a:r>
            <a:endParaRPr 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221" name="Straight Arrow Connector 98">
            <a:extLst>
              <a:ext uri="{FF2B5EF4-FFF2-40B4-BE49-F238E27FC236}">
                <a16:creationId xmlns:a16="http://schemas.microsoft.com/office/drawing/2014/main" id="{FDD22565-0AA2-4C7D-A193-2CC001DFAD3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08334" y="1650700"/>
            <a:ext cx="0" cy="18171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" name="Rounded Rectangle 147">
            <a:extLst>
              <a:ext uri="{FF2B5EF4-FFF2-40B4-BE49-F238E27FC236}">
                <a16:creationId xmlns:a16="http://schemas.microsoft.com/office/drawing/2014/main" id="{F60F7E0E-6CF7-4390-96ED-EA0124152F0B}"/>
              </a:ext>
            </a:extLst>
          </p:cNvPr>
          <p:cNvSpPr/>
          <p:nvPr/>
        </p:nvSpPr>
        <p:spPr>
          <a:xfrm>
            <a:off x="10590195" y="3712451"/>
            <a:ext cx="291267" cy="245885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</a:p>
        </p:txBody>
      </p:sp>
      <p:sp>
        <p:nvSpPr>
          <p:cNvPr id="252" name="AutoShape 27">
            <a:extLst>
              <a:ext uri="{FF2B5EF4-FFF2-40B4-BE49-F238E27FC236}">
                <a16:creationId xmlns:a16="http://schemas.microsoft.com/office/drawing/2014/main" id="{A0CC7816-8307-472A-81AB-E5E7F46EC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385" y="4563917"/>
            <a:ext cx="795517" cy="45807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causa cliente (4)</a:t>
            </a:r>
          </a:p>
        </p:txBody>
      </p:sp>
      <p:cxnSp>
        <p:nvCxnSpPr>
          <p:cNvPr id="253" name="Elbow Connector 7">
            <a:extLst>
              <a:ext uri="{FF2B5EF4-FFF2-40B4-BE49-F238E27FC236}">
                <a16:creationId xmlns:a16="http://schemas.microsoft.com/office/drawing/2014/main" id="{FF780648-0209-4970-A536-AE62D8EA1781}"/>
              </a:ext>
            </a:extLst>
          </p:cNvPr>
          <p:cNvCxnSpPr>
            <a:cxnSpLocks/>
            <a:stCxn id="62" idx="3"/>
            <a:endCxn id="117" idx="6"/>
          </p:cNvCxnSpPr>
          <p:nvPr/>
        </p:nvCxnSpPr>
        <p:spPr>
          <a:xfrm flipH="1" flipV="1">
            <a:off x="6992394" y="1646964"/>
            <a:ext cx="3613699" cy="2072824"/>
          </a:xfrm>
          <a:prstGeom prst="bentConnector3">
            <a:avLst>
              <a:gd name="adj1" fmla="val -18594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4" name="AutoShape 64">
            <a:extLst>
              <a:ext uri="{FF2B5EF4-FFF2-40B4-BE49-F238E27FC236}">
                <a16:creationId xmlns:a16="http://schemas.microsoft.com/office/drawing/2014/main" id="{31FA375A-7985-4E11-BEC4-733C1F039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567" y="6469455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3</a:t>
            </a:r>
          </a:p>
        </p:txBody>
      </p:sp>
      <p:sp>
        <p:nvSpPr>
          <p:cNvPr id="255" name="AutoShape 27">
            <a:extLst>
              <a:ext uri="{FF2B5EF4-FFF2-40B4-BE49-F238E27FC236}">
                <a16:creationId xmlns:a16="http://schemas.microsoft.com/office/drawing/2014/main" id="{C4012CAF-EEA0-4668-9F59-C7285F47C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3912" y="5801115"/>
            <a:ext cx="792000" cy="349448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KO per time out </a:t>
            </a:r>
          </a:p>
        </p:txBody>
      </p:sp>
      <p:sp>
        <p:nvSpPr>
          <p:cNvPr id="289" name="AutoShape 64">
            <a:extLst>
              <a:ext uri="{FF2B5EF4-FFF2-40B4-BE49-F238E27FC236}">
                <a16:creationId xmlns:a16="http://schemas.microsoft.com/office/drawing/2014/main" id="{DAC67A42-A45B-4795-B7D2-695D950F9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6457" y="5837726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5</a:t>
            </a:r>
          </a:p>
        </p:txBody>
      </p:sp>
      <p:sp>
        <p:nvSpPr>
          <p:cNvPr id="125" name="Text Box 10">
            <a:extLst>
              <a:ext uri="{FF2B5EF4-FFF2-40B4-BE49-F238E27FC236}">
                <a16:creationId xmlns:a16="http://schemas.microsoft.com/office/drawing/2014/main" id="{20FD0464-1CCA-4806-BEE1-207082052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34" y="1008388"/>
            <a:ext cx="1440000" cy="43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>
              <a:spcBef>
                <a:spcPct val="0"/>
              </a:spcBef>
              <a:buFontTx/>
              <a:buNone/>
              <a:defRPr sz="800" b="1">
                <a:solidFill>
                  <a:schemeClr val="bg1"/>
                </a:solidFill>
                <a:latin typeface="TIM Sans" panose="020205030406020605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altLang="it-IT" dirty="0"/>
              <a:t>Policy </a:t>
            </a:r>
          </a:p>
          <a:p>
            <a:r>
              <a:rPr lang="it-IT" altLang="it-IT" dirty="0"/>
              <a:t>di contatto </a:t>
            </a:r>
            <a:r>
              <a:rPr lang="it-IT" altLang="it-IT" b="0" dirty="0"/>
              <a:t>(1)</a:t>
            </a:r>
          </a:p>
        </p:txBody>
      </p:sp>
      <p:sp>
        <p:nvSpPr>
          <p:cNvPr id="140" name="AutoShape 50">
            <a:extLst>
              <a:ext uri="{FF2B5EF4-FFF2-40B4-BE49-F238E27FC236}">
                <a16:creationId xmlns:a16="http://schemas.microsoft.com/office/drawing/2014/main" id="{7024732D-EE3F-457D-A4DB-782E529E1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389" y="3538511"/>
            <a:ext cx="1800000" cy="360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Contatto riuscito?</a:t>
            </a:r>
            <a:endParaRPr lang="it-IT" altLang="it-IT" sz="800" b="1" dirty="0">
              <a:solidFill>
                <a:srgbClr val="C00000"/>
              </a:solidFill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44" name="AutoShape 50">
            <a:extLst>
              <a:ext uri="{FF2B5EF4-FFF2-40B4-BE49-F238E27FC236}">
                <a16:creationId xmlns:a16="http://schemas.microsoft.com/office/drawing/2014/main" id="{D6CD63BF-918E-4991-BE19-1133381F1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2093" y="4351903"/>
            <a:ext cx="1800000" cy="360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Appuntamento preso? </a:t>
            </a:r>
            <a:endParaRPr lang="it-IT" altLang="it-IT" sz="800" dirty="0">
              <a:solidFill>
                <a:srgbClr val="C00000"/>
              </a:solidFill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150" name="AutoShape 50">
            <a:extLst>
              <a:ext uri="{FF2B5EF4-FFF2-40B4-BE49-F238E27FC236}">
                <a16:creationId xmlns:a16="http://schemas.microsoft.com/office/drawing/2014/main" id="{DD9A7CD1-0AE3-43BE-B5C7-F10E3A332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867" y="4351903"/>
            <a:ext cx="1800000" cy="360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Ultimo tentativo fallito o recapiti errati?</a:t>
            </a:r>
          </a:p>
        </p:txBody>
      </p:sp>
      <p:sp>
        <p:nvSpPr>
          <p:cNvPr id="94" name="Rounded Rectangle 99">
            <a:extLst>
              <a:ext uri="{FF2B5EF4-FFF2-40B4-BE49-F238E27FC236}">
                <a16:creationId xmlns:a16="http://schemas.microsoft.com/office/drawing/2014/main" id="{C02FA56D-C5B0-4C9C-A9F5-E3ADA16ED571}"/>
              </a:ext>
            </a:extLst>
          </p:cNvPr>
          <p:cNvSpPr/>
          <p:nvPr/>
        </p:nvSpPr>
        <p:spPr>
          <a:xfrm>
            <a:off x="1082385" y="5224495"/>
            <a:ext cx="793758" cy="388191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</a:p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cliente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(5)</a:t>
            </a:r>
            <a:endParaRPr 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97" name="AutoShape 27">
            <a:extLst>
              <a:ext uri="{FF2B5EF4-FFF2-40B4-BE49-F238E27FC236}">
                <a16:creationId xmlns:a16="http://schemas.microsoft.com/office/drawing/2014/main" id="{8E533FCD-63CC-4B64-8769-825963F62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385" y="5826980"/>
            <a:ext cx="795517" cy="297719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De-sospensione (7)</a:t>
            </a:r>
          </a:p>
        </p:txBody>
      </p:sp>
      <p:pic>
        <p:nvPicPr>
          <p:cNvPr id="98" name="Picture 2" descr="Risultati immagini per immagini di clessidre">
            <a:extLst>
              <a:ext uri="{FF2B5EF4-FFF2-40B4-BE49-F238E27FC236}">
                <a16:creationId xmlns:a16="http://schemas.microsoft.com/office/drawing/2014/main" id="{EA6FFD75-BC47-4FE1-A74E-68ABF5A35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310" y="5302801"/>
            <a:ext cx="198994" cy="29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Text Box 51">
            <a:extLst>
              <a:ext uri="{FF2B5EF4-FFF2-40B4-BE49-F238E27FC236}">
                <a16:creationId xmlns:a16="http://schemas.microsoft.com/office/drawing/2014/main" id="{BF4B0A47-9DDB-4BF9-AC40-7CB8D9B16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863" y="5339794"/>
            <a:ext cx="7589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Time  out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800" b="1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5 giorni</a:t>
            </a:r>
          </a:p>
        </p:txBody>
      </p:sp>
      <p:cxnSp>
        <p:nvCxnSpPr>
          <p:cNvPr id="111" name="Elbow Connector 7">
            <a:extLst>
              <a:ext uri="{FF2B5EF4-FFF2-40B4-BE49-F238E27FC236}">
                <a16:creationId xmlns:a16="http://schemas.microsoft.com/office/drawing/2014/main" id="{96FC034D-8D64-4F6D-B36D-0673BCA89D3C}"/>
              </a:ext>
            </a:extLst>
          </p:cNvPr>
          <p:cNvCxnSpPr>
            <a:cxnSpLocks/>
            <a:stCxn id="252" idx="2"/>
            <a:endCxn id="94" idx="0"/>
          </p:cNvCxnSpPr>
          <p:nvPr/>
        </p:nvCxnSpPr>
        <p:spPr>
          <a:xfrm rot="5400000">
            <a:off x="1378451" y="5122802"/>
            <a:ext cx="202506" cy="880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AutoShape 50">
            <a:extLst>
              <a:ext uri="{FF2B5EF4-FFF2-40B4-BE49-F238E27FC236}">
                <a16:creationId xmlns:a16="http://schemas.microsoft.com/office/drawing/2014/main" id="{3AA56CF2-D87C-408D-B0BA-B8F17C7C2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867" y="5757297"/>
            <a:ext cx="1800000" cy="432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Ordine </a:t>
            </a:r>
            <a:r>
              <a:rPr lang="it-IT" altLang="it-IT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desospeso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 da Operatore A</a:t>
            </a:r>
            <a:r>
              <a:rPr lang="it-IT" altLang="it-IT" sz="1200" b="1" dirty="0">
                <a:ln w="6600">
                  <a:solidFill>
                    <a:srgbClr val="EB0028"/>
                  </a:solidFill>
                  <a:prstDash val="solid"/>
                </a:ln>
                <a:solidFill>
                  <a:srgbClr val="000000"/>
                </a:solidFill>
                <a:effectLst>
                  <a:outerShdw dist="38100" dir="2700000" algn="tl" rotWithShape="0">
                    <a:srgbClr val="EB0028"/>
                  </a:outerShdw>
                </a:effectLst>
                <a:latin typeface="TIM Sans Light"/>
                <a:cs typeface="Arial" panose="020B0604020202020204" pitchFamily="34" charset="0"/>
              </a:rPr>
              <a:t> </a:t>
            </a:r>
            <a:r>
              <a:rPr 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entro il time out?</a:t>
            </a: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 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(6)</a:t>
            </a:r>
          </a:p>
        </p:txBody>
      </p:sp>
      <p:sp>
        <p:nvSpPr>
          <p:cNvPr id="62" name="AutoShape 50">
            <a:extLst>
              <a:ext uri="{FF2B5EF4-FFF2-40B4-BE49-F238E27FC236}">
                <a16:creationId xmlns:a16="http://schemas.microsoft.com/office/drawing/2014/main" id="{B095C686-870A-4FA4-9FB0-CADA7670F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8093" y="3503788"/>
            <a:ext cx="2088000" cy="432000"/>
          </a:xfrm>
          <a:prstGeom prst="flowChartPreparation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Cliente richiede fascia oraria specifica per il contatto? </a:t>
            </a: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(8)</a:t>
            </a:r>
          </a:p>
        </p:txBody>
      </p:sp>
      <p:sp>
        <p:nvSpPr>
          <p:cNvPr id="68" name="AutoShape 50">
            <a:extLst>
              <a:ext uri="{FF2B5EF4-FFF2-40B4-BE49-F238E27FC236}">
                <a16:creationId xmlns:a16="http://schemas.microsoft.com/office/drawing/2014/main" id="{94C1D8B2-1C99-4507-AB1E-6E635D65A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334" y="1837039"/>
            <a:ext cx="1800000" cy="424732"/>
          </a:xfrm>
          <a:prstGeom prst="flowChartPreparation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Tipologia di contatto da effettuare?</a:t>
            </a:r>
          </a:p>
        </p:txBody>
      </p:sp>
      <p:sp>
        <p:nvSpPr>
          <p:cNvPr id="72" name="Rounded Rectangle 132">
            <a:extLst>
              <a:ext uri="{FF2B5EF4-FFF2-40B4-BE49-F238E27FC236}">
                <a16:creationId xmlns:a16="http://schemas.microsoft.com/office/drawing/2014/main" id="{8BD715FE-D9FA-41FB-B295-440E9D341CBE}"/>
              </a:ext>
            </a:extLst>
          </p:cNvPr>
          <p:cNvSpPr/>
          <p:nvPr/>
        </p:nvSpPr>
        <p:spPr>
          <a:xfrm>
            <a:off x="8850560" y="1855308"/>
            <a:ext cx="1440000" cy="388191"/>
          </a:xfrm>
          <a:prstGeom prst="roundRect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Contatto</a:t>
            </a:r>
            <a:r>
              <a:rPr lang="en-US" sz="800" b="1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  <a:r>
              <a:rPr lang="en-US" sz="800" b="1" dirty="0" err="1">
                <a:latin typeface="TIM Sans" panose="02020503040602060503" pitchFamily="18" charset="0"/>
                <a:cs typeface="Arial" panose="020B0604020202020204" pitchFamily="34" charset="0"/>
              </a:rPr>
              <a:t>Virtuale</a:t>
            </a: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 </a:t>
            </a:r>
          </a:p>
          <a:p>
            <a:pPr marL="9525" indent="-9525"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en-US" sz="800" dirty="0">
                <a:latin typeface="TIM Sans" panose="02020503040602060503" pitchFamily="18" charset="0"/>
                <a:cs typeface="Arial" panose="020B0604020202020204" pitchFamily="34" charset="0"/>
              </a:rPr>
              <a:t>(3)</a:t>
            </a:r>
            <a:endParaRPr lang="it-IT" sz="800" dirty="0"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sp>
        <p:nvSpPr>
          <p:cNvPr id="73" name="AutoShape 64">
            <a:extLst>
              <a:ext uri="{FF2B5EF4-FFF2-40B4-BE49-F238E27FC236}">
                <a16:creationId xmlns:a16="http://schemas.microsoft.com/office/drawing/2014/main" id="{1115D69F-821B-4377-BBD3-27CA38720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1101" y="4395608"/>
            <a:ext cx="228601" cy="276226"/>
          </a:xfrm>
          <a:prstGeom prst="flowChartOffpageConnector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1200" b="1" dirty="0">
                <a:solidFill>
                  <a:schemeClr val="tx1"/>
                </a:solidFill>
                <a:latin typeface="TIM Sans" panose="02020503040602060503" pitchFamily="18" charset="0"/>
              </a:rPr>
              <a:t>3</a:t>
            </a:r>
          </a:p>
        </p:txBody>
      </p:sp>
      <p:cxnSp>
        <p:nvCxnSpPr>
          <p:cNvPr id="96" name="Straight Arrow Connector 91">
            <a:extLst>
              <a:ext uri="{FF2B5EF4-FFF2-40B4-BE49-F238E27FC236}">
                <a16:creationId xmlns:a16="http://schemas.microsoft.com/office/drawing/2014/main" id="{9BCD4A25-1B96-4018-B1A2-435FAE56B914}"/>
              </a:ext>
            </a:extLst>
          </p:cNvPr>
          <p:cNvCxnSpPr>
            <a:cxnSpLocks/>
            <a:stCxn id="68" idx="2"/>
            <a:endCxn id="220" idx="0"/>
          </p:cNvCxnSpPr>
          <p:nvPr/>
        </p:nvCxnSpPr>
        <p:spPr>
          <a:xfrm>
            <a:off x="6908334" y="2261771"/>
            <a:ext cx="0" cy="308686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AcnBodyText_ID_46">
            <a:extLst>
              <a:ext uri="{FF2B5EF4-FFF2-40B4-BE49-F238E27FC236}">
                <a16:creationId xmlns:a16="http://schemas.microsoft.com/office/drawing/2014/main" id="{1ABDD60E-71B9-49AF-93EA-D62EE564AEAC}"/>
              </a:ext>
            </a:extLst>
          </p:cNvPr>
          <p:cNvSpPr>
            <a:spLocks noGrp="1" noChangeArrowheads="1"/>
          </p:cNvSpPr>
          <p:nvPr>
            <p:custDataLst>
              <p:tags r:id="rId1"/>
            </p:custDataLst>
          </p:nvPr>
        </p:nvSpPr>
        <p:spPr bwMode="auto">
          <a:xfrm>
            <a:off x="7814671" y="2085499"/>
            <a:ext cx="841086" cy="10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ts val="800"/>
              </a:lnSpc>
              <a:spcBef>
                <a:spcPct val="20000"/>
              </a:spcBef>
              <a:defRPr/>
            </a:pPr>
            <a:r>
              <a:rPr lang="it-IT" sz="800" b="1" kern="0" dirty="0"/>
              <a:t>Contatto virtuale </a:t>
            </a:r>
          </a:p>
        </p:txBody>
      </p:sp>
      <p:sp>
        <p:nvSpPr>
          <p:cNvPr id="101" name="AcnBodyText_ID_46">
            <a:extLst>
              <a:ext uri="{FF2B5EF4-FFF2-40B4-BE49-F238E27FC236}">
                <a16:creationId xmlns:a16="http://schemas.microsoft.com/office/drawing/2014/main" id="{659F3D3E-ADC5-4F72-A76A-3AEC2745A79A}"/>
              </a:ext>
            </a:extLst>
          </p:cNvPr>
          <p:cNvSpPr>
            <a:spLocks noGrp="1" noChangeArrowheads="1"/>
          </p:cNvSpPr>
          <p:nvPr>
            <p:custDataLst>
              <p:tags r:id="rId2"/>
            </p:custDataLst>
          </p:nvPr>
        </p:nvSpPr>
        <p:spPr bwMode="auto">
          <a:xfrm>
            <a:off x="6082002" y="2358919"/>
            <a:ext cx="841086" cy="10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ts val="800"/>
              </a:lnSpc>
              <a:spcBef>
                <a:spcPct val="20000"/>
              </a:spcBef>
              <a:defRPr/>
            </a:pPr>
            <a:r>
              <a:rPr lang="it-IT" sz="800" b="1" kern="0" dirty="0"/>
              <a:t>Contatto on call</a:t>
            </a:r>
            <a:endParaRPr lang="it-IT" sz="800" kern="0" dirty="0"/>
          </a:p>
        </p:txBody>
      </p:sp>
      <p:sp>
        <p:nvSpPr>
          <p:cNvPr id="95" name="Oval 14">
            <a:extLst>
              <a:ext uri="{FF2B5EF4-FFF2-40B4-BE49-F238E27FC236}">
                <a16:creationId xmlns:a16="http://schemas.microsoft.com/office/drawing/2014/main" id="{42690512-0C3D-40F3-B553-84F2FA9719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3511" y="5094708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sp>
        <p:nvSpPr>
          <p:cNvPr id="132" name="Rounded Rectangle 115">
            <a:extLst>
              <a:ext uri="{FF2B5EF4-FFF2-40B4-BE49-F238E27FC236}">
                <a16:creationId xmlns:a16="http://schemas.microsoft.com/office/drawing/2014/main" id="{E7248EBE-81F0-4FCA-AFC4-9DE0D938EFE3}"/>
              </a:ext>
            </a:extLst>
          </p:cNvPr>
          <p:cNvSpPr/>
          <p:nvPr/>
        </p:nvSpPr>
        <p:spPr>
          <a:xfrm>
            <a:off x="9253462" y="3974309"/>
            <a:ext cx="360000" cy="360000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AD486E44-4FF6-4912-8B30-C3CD40610081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2: </a:t>
            </a:r>
            <a:r>
              <a:rPr lang="it-IT" altLang="it-IT" sz="2400" dirty="0"/>
              <a:t>Policy di contatto (1/3)</a:t>
            </a:r>
            <a:endParaRPr lang="it-IT" sz="2400" dirty="0">
              <a:solidFill>
                <a:srgbClr val="EB0028"/>
              </a:solidFill>
            </a:endParaRP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D8CFEC9B-834A-4A72-A6CA-7B7B60D61EFF}"/>
              </a:ext>
            </a:extLst>
          </p:cNvPr>
          <p:cNvSpPr txBox="1"/>
          <p:nvPr/>
        </p:nvSpPr>
        <p:spPr>
          <a:xfrm>
            <a:off x="3753519" y="525350"/>
            <a:ext cx="7587862" cy="40100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950">
                <a:solidFill>
                  <a:srgbClr val="C00000"/>
                </a:solidFill>
              </a:defRPr>
            </a:lvl1pPr>
          </a:lstStyle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Wholesale</a:t>
            </a:r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1003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Rete </a:t>
            </a:r>
            <a:r>
              <a:rPr lang="it-IT" sz="1003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Recipient</a:t>
            </a:r>
            <a:endParaRPr lang="it-IT" sz="1003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5" name="Rettangolo 104">
            <a:extLst>
              <a:ext uri="{FF2B5EF4-FFF2-40B4-BE49-F238E27FC236}">
                <a16:creationId xmlns:a16="http://schemas.microsoft.com/office/drawing/2014/main" id="{4C91E61C-1A90-4EBF-B1BF-2E299FB57491}"/>
              </a:ext>
            </a:extLst>
          </p:cNvPr>
          <p:cNvSpPr/>
          <p:nvPr/>
        </p:nvSpPr>
        <p:spPr>
          <a:xfrm>
            <a:off x="3936205" y="572569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B</a:t>
            </a:r>
          </a:p>
        </p:txBody>
      </p:sp>
      <p:sp>
        <p:nvSpPr>
          <p:cNvPr id="113" name="CasellaDiTesto 112">
            <a:extLst>
              <a:ext uri="{FF2B5EF4-FFF2-40B4-BE49-F238E27FC236}">
                <a16:creationId xmlns:a16="http://schemas.microsoft.com/office/drawing/2014/main" id="{C2A31BBE-D90D-484E-926E-B35CE4A9A805}"/>
              </a:ext>
            </a:extLst>
          </p:cNvPr>
          <p:cNvSpPr txBox="1"/>
          <p:nvPr/>
        </p:nvSpPr>
        <p:spPr>
          <a:xfrm>
            <a:off x="85061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Operatore Recipient</a:t>
            </a:r>
          </a:p>
        </p:txBody>
      </p:sp>
      <p:sp>
        <p:nvSpPr>
          <p:cNvPr id="123" name="Rettangolo 122">
            <a:extLst>
              <a:ext uri="{FF2B5EF4-FFF2-40B4-BE49-F238E27FC236}">
                <a16:creationId xmlns:a16="http://schemas.microsoft.com/office/drawing/2014/main" id="{2127F666-42F6-458C-94F9-8AD00224C13E}"/>
              </a:ext>
            </a:extLst>
          </p:cNvPr>
          <p:cNvSpPr/>
          <p:nvPr/>
        </p:nvSpPr>
        <p:spPr>
          <a:xfrm>
            <a:off x="833677" y="609740"/>
            <a:ext cx="304011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</a:t>
            </a:r>
          </a:p>
        </p:txBody>
      </p:sp>
      <p:sp>
        <p:nvSpPr>
          <p:cNvPr id="126" name="CasellaDiTesto 125">
            <a:extLst>
              <a:ext uri="{FF2B5EF4-FFF2-40B4-BE49-F238E27FC236}">
                <a16:creationId xmlns:a16="http://schemas.microsoft.com/office/drawing/2014/main" id="{A3A7C0E4-5500-4AC6-BDFE-C30458372256}"/>
              </a:ext>
            </a:extLst>
          </p:cNvPr>
          <p:cNvSpPr txBox="1"/>
          <p:nvPr/>
        </p:nvSpPr>
        <p:spPr>
          <a:xfrm>
            <a:off x="2302069" y="510410"/>
            <a:ext cx="1188000" cy="43088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>
            <a:defPPr>
              <a:defRPr lang="it-IT"/>
            </a:defPPr>
            <a:lvl1pPr algn="ctr"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sz="1100" dirty="0"/>
              <a:t>Op. </a:t>
            </a:r>
            <a:r>
              <a:rPr lang="it-IT" sz="1100" dirty="0" err="1"/>
              <a:t>Wholesale</a:t>
            </a:r>
            <a:r>
              <a:rPr lang="it-IT" sz="1100" dirty="0"/>
              <a:t>  Recipient</a:t>
            </a:r>
          </a:p>
        </p:txBody>
      </p:sp>
      <p:sp>
        <p:nvSpPr>
          <p:cNvPr id="128" name="Rettangolo 127">
            <a:extLst>
              <a:ext uri="{FF2B5EF4-FFF2-40B4-BE49-F238E27FC236}">
                <a16:creationId xmlns:a16="http://schemas.microsoft.com/office/drawing/2014/main" id="{0ADCF13B-48C1-44F5-9E69-5E4E98BE30D5}"/>
              </a:ext>
            </a:extLst>
          </p:cNvPr>
          <p:cNvSpPr/>
          <p:nvPr/>
        </p:nvSpPr>
        <p:spPr>
          <a:xfrm>
            <a:off x="745382" y="456135"/>
            <a:ext cx="2865170" cy="6061600"/>
          </a:xfrm>
          <a:prstGeom prst="rect">
            <a:avLst/>
          </a:prstGeom>
          <a:noFill/>
          <a:ln w="317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7" name="AutoShape 27">
            <a:extLst>
              <a:ext uri="{FF2B5EF4-FFF2-40B4-BE49-F238E27FC236}">
                <a16:creationId xmlns:a16="http://schemas.microsoft.com/office/drawing/2014/main" id="{6CA9D6EE-DA0C-4943-A32F-323D19CFF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055" y="4577914"/>
            <a:ext cx="792000" cy="430887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sospensione causa cliente</a:t>
            </a:r>
          </a:p>
        </p:txBody>
      </p:sp>
      <p:cxnSp>
        <p:nvCxnSpPr>
          <p:cNvPr id="138" name="Elbow Connector 7">
            <a:extLst>
              <a:ext uri="{FF2B5EF4-FFF2-40B4-BE49-F238E27FC236}">
                <a16:creationId xmlns:a16="http://schemas.microsoft.com/office/drawing/2014/main" id="{68B0F6B3-EDF9-442D-B5BD-F692CE9BB4FB}"/>
              </a:ext>
            </a:extLst>
          </p:cNvPr>
          <p:cNvCxnSpPr>
            <a:cxnSpLocks/>
            <a:stCxn id="137" idx="1"/>
            <a:endCxn id="252" idx="3"/>
          </p:cNvCxnSpPr>
          <p:nvPr/>
        </p:nvCxnSpPr>
        <p:spPr>
          <a:xfrm rot="10800000">
            <a:off x="1877903" y="4792954"/>
            <a:ext cx="581153" cy="405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9" name="AutoShape 27">
            <a:extLst>
              <a:ext uri="{FF2B5EF4-FFF2-40B4-BE49-F238E27FC236}">
                <a16:creationId xmlns:a16="http://schemas.microsoft.com/office/drawing/2014/main" id="{6A186213-6E31-42B0-B880-57CD59595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445" y="5826980"/>
            <a:ext cx="795517" cy="297719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latin typeface="TIM Sans" panose="02020503040602060503" pitchFamily="18" charset="0"/>
                <a:cs typeface="Arial" panose="020B0604020202020204" pitchFamily="34" charset="0"/>
              </a:rPr>
              <a:t>Notifica De-sospensione</a:t>
            </a:r>
          </a:p>
        </p:txBody>
      </p:sp>
      <p:sp>
        <p:nvSpPr>
          <p:cNvPr id="146" name="Rettangolo 145">
            <a:extLst>
              <a:ext uri="{FF2B5EF4-FFF2-40B4-BE49-F238E27FC236}">
                <a16:creationId xmlns:a16="http://schemas.microsoft.com/office/drawing/2014/main" id="{2DBEAC31-B2DB-46C8-A15A-4C8A16D2D17A}"/>
              </a:ext>
            </a:extLst>
          </p:cNvPr>
          <p:cNvSpPr/>
          <p:nvPr/>
        </p:nvSpPr>
        <p:spPr>
          <a:xfrm>
            <a:off x="2226688" y="609740"/>
            <a:ext cx="483562" cy="40010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19" rIns="91440" bIns="45719">
            <a:spAutoFit/>
          </a:bodyPr>
          <a:lstStyle/>
          <a:p>
            <a:pPr algn="ctr"/>
            <a:r>
              <a:rPr lang="it-IT" sz="20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A1</a:t>
            </a:r>
          </a:p>
        </p:txBody>
      </p:sp>
      <p:cxnSp>
        <p:nvCxnSpPr>
          <p:cNvPr id="108" name="Straight Arrow Connector 98">
            <a:extLst>
              <a:ext uri="{FF2B5EF4-FFF2-40B4-BE49-F238E27FC236}">
                <a16:creationId xmlns:a16="http://schemas.microsoft.com/office/drawing/2014/main" id="{FD034CC6-CB91-45A2-9F8B-031DD6783403}"/>
              </a:ext>
            </a:extLst>
          </p:cNvPr>
          <p:cNvCxnSpPr>
            <a:cxnSpLocks noChangeShapeType="1"/>
            <a:stCxn id="68" idx="3"/>
            <a:endCxn id="72" idx="1"/>
          </p:cNvCxnSpPr>
          <p:nvPr/>
        </p:nvCxnSpPr>
        <p:spPr bwMode="auto">
          <a:xfrm flipV="1">
            <a:off x="7808334" y="2049404"/>
            <a:ext cx="1042226" cy="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Straight Arrow Connector 98">
            <a:extLst>
              <a:ext uri="{FF2B5EF4-FFF2-40B4-BE49-F238E27FC236}">
                <a16:creationId xmlns:a16="http://schemas.microsoft.com/office/drawing/2014/main" id="{2D75F9DF-5B61-4713-B291-ABB625B8FA5A}"/>
              </a:ext>
            </a:extLst>
          </p:cNvPr>
          <p:cNvCxnSpPr>
            <a:cxnSpLocks noChangeShapeType="1"/>
            <a:stCxn id="140" idx="3"/>
            <a:endCxn id="62" idx="1"/>
          </p:cNvCxnSpPr>
          <p:nvPr/>
        </p:nvCxnSpPr>
        <p:spPr bwMode="auto">
          <a:xfrm>
            <a:off x="7810389" y="3718511"/>
            <a:ext cx="707704" cy="1277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" name="Straight Arrow Connector 98">
            <a:extLst>
              <a:ext uri="{FF2B5EF4-FFF2-40B4-BE49-F238E27FC236}">
                <a16:creationId xmlns:a16="http://schemas.microsoft.com/office/drawing/2014/main" id="{7DDC3E1F-912B-45E3-AB65-FDDA843617A7}"/>
              </a:ext>
            </a:extLst>
          </p:cNvPr>
          <p:cNvCxnSpPr>
            <a:cxnSpLocks noChangeShapeType="1"/>
            <a:stCxn id="62" idx="2"/>
            <a:endCxn id="144" idx="0"/>
          </p:cNvCxnSpPr>
          <p:nvPr/>
        </p:nvCxnSpPr>
        <p:spPr bwMode="auto">
          <a:xfrm>
            <a:off x="9562093" y="3935788"/>
            <a:ext cx="0" cy="41611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Straight Arrow Connector 98">
            <a:extLst>
              <a:ext uri="{FF2B5EF4-FFF2-40B4-BE49-F238E27FC236}">
                <a16:creationId xmlns:a16="http://schemas.microsoft.com/office/drawing/2014/main" id="{025F5A45-FBF4-4F2A-8E9B-19CFDCE2FD9E}"/>
              </a:ext>
            </a:extLst>
          </p:cNvPr>
          <p:cNvCxnSpPr>
            <a:cxnSpLocks noChangeShapeType="1"/>
            <a:stCxn id="144" idx="2"/>
            <a:endCxn id="76" idx="0"/>
          </p:cNvCxnSpPr>
          <p:nvPr/>
        </p:nvCxnSpPr>
        <p:spPr bwMode="auto">
          <a:xfrm>
            <a:off x="9562093" y="4711903"/>
            <a:ext cx="0" cy="23344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8" name="Rounded Rectangle 96">
            <a:extLst>
              <a:ext uri="{FF2B5EF4-FFF2-40B4-BE49-F238E27FC236}">
                <a16:creationId xmlns:a16="http://schemas.microsoft.com/office/drawing/2014/main" id="{ACAF044F-AB8C-4A20-A51E-13365639C908}"/>
              </a:ext>
            </a:extLst>
          </p:cNvPr>
          <p:cNvSpPr/>
          <p:nvPr/>
        </p:nvSpPr>
        <p:spPr>
          <a:xfrm>
            <a:off x="10347405" y="4587877"/>
            <a:ext cx="360000" cy="123112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79" name="Rounded Rectangle 101">
            <a:extLst>
              <a:ext uri="{FF2B5EF4-FFF2-40B4-BE49-F238E27FC236}">
                <a16:creationId xmlns:a16="http://schemas.microsoft.com/office/drawing/2014/main" id="{491B36BB-D422-4E74-B418-146BE94DB85C}"/>
              </a:ext>
            </a:extLst>
          </p:cNvPr>
          <p:cNvSpPr/>
          <p:nvPr/>
        </p:nvSpPr>
        <p:spPr>
          <a:xfrm>
            <a:off x="9249255" y="4753179"/>
            <a:ext cx="360000" cy="12311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81" name="Straight Arrow Connector 98">
            <a:extLst>
              <a:ext uri="{FF2B5EF4-FFF2-40B4-BE49-F238E27FC236}">
                <a16:creationId xmlns:a16="http://schemas.microsoft.com/office/drawing/2014/main" id="{5E20F943-5F32-44EB-99AD-AD1B7F8944B1}"/>
              </a:ext>
            </a:extLst>
          </p:cNvPr>
          <p:cNvCxnSpPr>
            <a:cxnSpLocks noChangeShapeType="1"/>
            <a:stCxn id="144" idx="3"/>
            <a:endCxn id="73" idx="1"/>
          </p:cNvCxnSpPr>
          <p:nvPr/>
        </p:nvCxnSpPr>
        <p:spPr bwMode="auto">
          <a:xfrm>
            <a:off x="10462093" y="4531903"/>
            <a:ext cx="219008" cy="181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0" name="Straight Arrow Connector 98">
            <a:extLst>
              <a:ext uri="{FF2B5EF4-FFF2-40B4-BE49-F238E27FC236}">
                <a16:creationId xmlns:a16="http://schemas.microsoft.com/office/drawing/2014/main" id="{E1ED2C64-26CD-4BC4-B88E-67B5FA0867BC}"/>
              </a:ext>
            </a:extLst>
          </p:cNvPr>
          <p:cNvCxnSpPr>
            <a:cxnSpLocks noChangeShapeType="1"/>
            <a:stCxn id="79" idx="3"/>
            <a:endCxn id="255" idx="1"/>
          </p:cNvCxnSpPr>
          <p:nvPr/>
        </p:nvCxnSpPr>
        <p:spPr bwMode="auto">
          <a:xfrm>
            <a:off x="7816867" y="5973297"/>
            <a:ext cx="387045" cy="254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" name="Straight Arrow Connector 114">
            <a:extLst>
              <a:ext uri="{FF2B5EF4-FFF2-40B4-BE49-F238E27FC236}">
                <a16:creationId xmlns:a16="http://schemas.microsoft.com/office/drawing/2014/main" id="{F2C56540-F04E-435C-AD49-8D8B121A01C3}"/>
              </a:ext>
            </a:extLst>
          </p:cNvPr>
          <p:cNvCxnSpPr>
            <a:cxnSpLocks/>
            <a:stCxn id="139" idx="3"/>
            <a:endCxn id="79" idx="1"/>
          </p:cNvCxnSpPr>
          <p:nvPr/>
        </p:nvCxnSpPr>
        <p:spPr>
          <a:xfrm flipV="1">
            <a:off x="3255962" y="5973297"/>
            <a:ext cx="2760905" cy="2543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" name="Straight Arrow Connector 114">
            <a:extLst>
              <a:ext uri="{FF2B5EF4-FFF2-40B4-BE49-F238E27FC236}">
                <a16:creationId xmlns:a16="http://schemas.microsoft.com/office/drawing/2014/main" id="{0C00A07B-8790-4A01-80D8-7D10464FBA6F}"/>
              </a:ext>
            </a:extLst>
          </p:cNvPr>
          <p:cNvCxnSpPr>
            <a:cxnSpLocks/>
            <a:stCxn id="97" idx="3"/>
            <a:endCxn id="139" idx="1"/>
          </p:cNvCxnSpPr>
          <p:nvPr/>
        </p:nvCxnSpPr>
        <p:spPr>
          <a:xfrm>
            <a:off x="1877902" y="5975840"/>
            <a:ext cx="582543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3" name="Straight Arrow Connector 114">
            <a:extLst>
              <a:ext uri="{FF2B5EF4-FFF2-40B4-BE49-F238E27FC236}">
                <a16:creationId xmlns:a16="http://schemas.microsoft.com/office/drawing/2014/main" id="{06808016-C3A3-4FB6-81B3-3DAC24E2D922}"/>
              </a:ext>
            </a:extLst>
          </p:cNvPr>
          <p:cNvCxnSpPr>
            <a:cxnSpLocks/>
            <a:stCxn id="255" idx="3"/>
            <a:endCxn id="289" idx="1"/>
          </p:cNvCxnSpPr>
          <p:nvPr/>
        </p:nvCxnSpPr>
        <p:spPr>
          <a:xfrm>
            <a:off x="8995912" y="5975839"/>
            <a:ext cx="360545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" name="Straight Arrow Connector 114">
            <a:extLst>
              <a:ext uri="{FF2B5EF4-FFF2-40B4-BE49-F238E27FC236}">
                <a16:creationId xmlns:a16="http://schemas.microsoft.com/office/drawing/2014/main" id="{A2991545-C988-4367-B55D-833E9B193326}"/>
              </a:ext>
            </a:extLst>
          </p:cNvPr>
          <p:cNvCxnSpPr>
            <a:cxnSpLocks/>
            <a:stCxn id="79" idx="2"/>
            <a:endCxn id="254" idx="0"/>
          </p:cNvCxnSpPr>
          <p:nvPr/>
        </p:nvCxnSpPr>
        <p:spPr>
          <a:xfrm>
            <a:off x="6916867" y="6189297"/>
            <a:ext cx="1" cy="280158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6" name="Straight Arrow Connector 114">
            <a:extLst>
              <a:ext uri="{FF2B5EF4-FFF2-40B4-BE49-F238E27FC236}">
                <a16:creationId xmlns:a16="http://schemas.microsoft.com/office/drawing/2014/main" id="{BF7E3D2D-EF69-4DD9-AF4D-FA7080DEBA51}"/>
              </a:ext>
            </a:extLst>
          </p:cNvPr>
          <p:cNvCxnSpPr>
            <a:cxnSpLocks/>
            <a:stCxn id="94" idx="2"/>
            <a:endCxn id="97" idx="0"/>
          </p:cNvCxnSpPr>
          <p:nvPr/>
        </p:nvCxnSpPr>
        <p:spPr>
          <a:xfrm>
            <a:off x="1479264" y="5612686"/>
            <a:ext cx="880" cy="214294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AutoShape 50">
            <a:extLst>
              <a:ext uri="{FF2B5EF4-FFF2-40B4-BE49-F238E27FC236}">
                <a16:creationId xmlns:a16="http://schemas.microsoft.com/office/drawing/2014/main" id="{62DA307E-01D4-4D85-B9D9-EB16F564E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2093" y="4945347"/>
            <a:ext cx="1800000" cy="360000"/>
          </a:xfrm>
          <a:prstGeom prst="flowChartPreparation">
            <a:avLst/>
          </a:prstGeom>
          <a:solidFill>
            <a:srgbClr val="FFFF99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lIns="0" tIns="0" rIns="0" bIns="0" anchor="ctr"/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Cliente rinuncia?</a:t>
            </a:r>
            <a:endParaRPr lang="it-IT" altLang="it-IT" sz="800" dirty="0">
              <a:solidFill>
                <a:srgbClr val="C00000"/>
              </a:solidFill>
              <a:latin typeface="TIM Sans" panose="02020503040602060503" pitchFamily="18" charset="0"/>
              <a:cs typeface="Arial" panose="020B0604020202020204" pitchFamily="34" charset="0"/>
            </a:endParaRPr>
          </a:p>
        </p:txBody>
      </p:sp>
      <p:cxnSp>
        <p:nvCxnSpPr>
          <p:cNvPr id="80" name="Elbow Connector 7">
            <a:extLst>
              <a:ext uri="{FF2B5EF4-FFF2-40B4-BE49-F238E27FC236}">
                <a16:creationId xmlns:a16="http://schemas.microsoft.com/office/drawing/2014/main" id="{68175C21-D5C1-4C46-8531-718327C1C3CA}"/>
              </a:ext>
            </a:extLst>
          </p:cNvPr>
          <p:cNvCxnSpPr>
            <a:cxnSpLocks/>
            <a:stCxn id="76" idx="2"/>
            <a:endCxn id="95" idx="6"/>
          </p:cNvCxnSpPr>
          <p:nvPr/>
        </p:nvCxnSpPr>
        <p:spPr>
          <a:xfrm rot="5400000" flipH="1">
            <a:off x="8206103" y="3949358"/>
            <a:ext cx="154725" cy="2557254"/>
          </a:xfrm>
          <a:prstGeom prst="bentConnector4">
            <a:avLst>
              <a:gd name="adj1" fmla="val -147746"/>
              <a:gd name="adj2" fmla="val 67597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Elbow Connector 7">
            <a:extLst>
              <a:ext uri="{FF2B5EF4-FFF2-40B4-BE49-F238E27FC236}">
                <a16:creationId xmlns:a16="http://schemas.microsoft.com/office/drawing/2014/main" id="{EC1622B9-A25A-4035-ADFE-B1DBF8FE955B}"/>
              </a:ext>
            </a:extLst>
          </p:cNvPr>
          <p:cNvCxnSpPr>
            <a:cxnSpLocks/>
            <a:stCxn id="76" idx="1"/>
            <a:endCxn id="150" idx="3"/>
          </p:cNvCxnSpPr>
          <p:nvPr/>
        </p:nvCxnSpPr>
        <p:spPr>
          <a:xfrm rot="10800000">
            <a:off x="7816867" y="4531903"/>
            <a:ext cx="845226" cy="593444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Rounded Rectangle 96">
            <a:extLst>
              <a:ext uri="{FF2B5EF4-FFF2-40B4-BE49-F238E27FC236}">
                <a16:creationId xmlns:a16="http://schemas.microsoft.com/office/drawing/2014/main" id="{4DB56D01-84F0-4484-935E-CD1BA06236A8}"/>
              </a:ext>
            </a:extLst>
          </p:cNvPr>
          <p:cNvSpPr/>
          <p:nvPr/>
        </p:nvSpPr>
        <p:spPr>
          <a:xfrm>
            <a:off x="9225058" y="5383324"/>
            <a:ext cx="360000" cy="123112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1307E069-0864-4091-B47C-05F2788C5D71}"/>
              </a:ext>
            </a:extLst>
          </p:cNvPr>
          <p:cNvSpPr/>
          <p:nvPr/>
        </p:nvSpPr>
        <p:spPr>
          <a:xfrm>
            <a:off x="8368212" y="5159669"/>
            <a:ext cx="360000" cy="12311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1" name="Text Box 47">
            <a:extLst>
              <a:ext uri="{FF2B5EF4-FFF2-40B4-BE49-F238E27FC236}">
                <a16:creationId xmlns:a16="http://schemas.microsoft.com/office/drawing/2014/main" id="{4DC1DF7E-E8AB-4FD3-B91E-65A0FD15F0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7938" y="1227632"/>
            <a:ext cx="380099" cy="1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0" bIns="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t</a:t>
            </a:r>
            <a:r>
              <a:rPr lang="it-IT" altLang="it-IT" sz="901" b="1" baseline="-250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4</a:t>
            </a:r>
            <a:r>
              <a:rPr lang="it-IT" altLang="it-IT" sz="901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2" name="AutoShape 27">
            <a:extLst>
              <a:ext uri="{FF2B5EF4-FFF2-40B4-BE49-F238E27FC236}">
                <a16:creationId xmlns:a16="http://schemas.microsoft.com/office/drawing/2014/main" id="{D28F8FB7-A88B-4A30-BD59-A6C21BF06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639" y="3014554"/>
            <a:ext cx="795517" cy="458072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inizio policy di contatto (2)</a:t>
            </a:r>
          </a:p>
        </p:txBody>
      </p:sp>
      <p:sp>
        <p:nvSpPr>
          <p:cNvPr id="86" name="AutoShape 27">
            <a:extLst>
              <a:ext uri="{FF2B5EF4-FFF2-40B4-BE49-F238E27FC236}">
                <a16:creationId xmlns:a16="http://schemas.microsoft.com/office/drawing/2014/main" id="{5A95347E-16DF-456A-B3C2-4C5C8AF8A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2309" y="3028147"/>
            <a:ext cx="792000" cy="430887"/>
          </a:xfrm>
          <a:prstGeom prst="foldedCorner">
            <a:avLst>
              <a:gd name="adj" fmla="val 12500"/>
            </a:avLst>
          </a:prstGeom>
          <a:solidFill>
            <a:srgbClr val="FFC000"/>
          </a:solidFill>
          <a:ln w="9525">
            <a:solidFill>
              <a:srgbClr val="0070C0"/>
            </a:solidFill>
            <a:prstDash val="solid"/>
            <a:round/>
            <a:headEnd/>
            <a:tailEnd/>
          </a:ln>
          <a:effectLst/>
          <a:extLst/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marL="9525" indent="-9525" algn="ctr">
              <a:lnSpc>
                <a:spcPct val="90000"/>
              </a:lnSpc>
              <a:spcAft>
                <a:spcPct val="10000"/>
              </a:spcAft>
              <a:buClr>
                <a:schemeClr val="accent1"/>
              </a:buClr>
              <a:buNone/>
            </a:pPr>
            <a:r>
              <a:rPr lang="it-IT" altLang="it-IT" sz="800" dirty="0">
                <a:solidFill>
                  <a:schemeClr val="tx1"/>
                </a:solidFill>
                <a:latin typeface="TIM Sans" panose="02020503040602060503" pitchFamily="18" charset="0"/>
                <a:cs typeface="Arial" panose="020B0604020202020204" pitchFamily="34" charset="0"/>
              </a:rPr>
              <a:t>Notifica inizio policy di contatto </a:t>
            </a:r>
          </a:p>
        </p:txBody>
      </p:sp>
      <p:cxnSp>
        <p:nvCxnSpPr>
          <p:cNvPr id="92" name="Elbow Connector 7">
            <a:extLst>
              <a:ext uri="{FF2B5EF4-FFF2-40B4-BE49-F238E27FC236}">
                <a16:creationId xmlns:a16="http://schemas.microsoft.com/office/drawing/2014/main" id="{FE82D2FD-6FBF-43DE-8B88-393F327844EE}"/>
              </a:ext>
            </a:extLst>
          </p:cNvPr>
          <p:cNvCxnSpPr>
            <a:cxnSpLocks/>
            <a:stCxn id="86" idx="1"/>
            <a:endCxn id="82" idx="3"/>
          </p:cNvCxnSpPr>
          <p:nvPr/>
        </p:nvCxnSpPr>
        <p:spPr>
          <a:xfrm rot="10800000">
            <a:off x="1891157" y="3243591"/>
            <a:ext cx="581153" cy="1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Straight Arrow Connector 98">
            <a:extLst>
              <a:ext uri="{FF2B5EF4-FFF2-40B4-BE49-F238E27FC236}">
                <a16:creationId xmlns:a16="http://schemas.microsoft.com/office/drawing/2014/main" id="{7E4B4384-C405-41E1-B8D8-F0F928D710A1}"/>
              </a:ext>
            </a:extLst>
          </p:cNvPr>
          <p:cNvCxnSpPr>
            <a:cxnSpLocks noChangeShapeType="1"/>
            <a:stCxn id="93" idx="1"/>
            <a:endCxn id="86" idx="3"/>
          </p:cNvCxnSpPr>
          <p:nvPr/>
        </p:nvCxnSpPr>
        <p:spPr bwMode="auto">
          <a:xfrm flipH="1">
            <a:off x="3264309" y="3243590"/>
            <a:ext cx="630634" cy="1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Oval 14">
            <a:extLst>
              <a:ext uri="{FF2B5EF4-FFF2-40B4-BE49-F238E27FC236}">
                <a16:creationId xmlns:a16="http://schemas.microsoft.com/office/drawing/2014/main" id="{479C47ED-E0AE-4788-A02C-8805AB6895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21066" y="1591050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118" name="Elbow Connector 7">
            <a:extLst>
              <a:ext uri="{FF2B5EF4-FFF2-40B4-BE49-F238E27FC236}">
                <a16:creationId xmlns:a16="http://schemas.microsoft.com/office/drawing/2014/main" id="{F9886C03-9D10-4FA7-BC60-F455822D60C9}"/>
              </a:ext>
            </a:extLst>
          </p:cNvPr>
          <p:cNvCxnSpPr>
            <a:cxnSpLocks/>
            <a:stCxn id="95" idx="2"/>
            <a:endCxn id="137" idx="3"/>
          </p:cNvCxnSpPr>
          <p:nvPr/>
        </p:nvCxnSpPr>
        <p:spPr>
          <a:xfrm rot="10800000">
            <a:off x="3251055" y="4793358"/>
            <a:ext cx="3582456" cy="357264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Straight Arrow Connector 98">
            <a:extLst>
              <a:ext uri="{FF2B5EF4-FFF2-40B4-BE49-F238E27FC236}">
                <a16:creationId xmlns:a16="http://schemas.microsoft.com/office/drawing/2014/main" id="{F19B88E1-75EF-4863-99D2-FD27BAF1564E}"/>
              </a:ext>
            </a:extLst>
          </p:cNvPr>
          <p:cNvCxnSpPr>
            <a:cxnSpLocks noChangeShapeType="1"/>
            <a:stCxn id="125" idx="2"/>
            <a:endCxn id="117" idx="0"/>
          </p:cNvCxnSpPr>
          <p:nvPr/>
        </p:nvCxnSpPr>
        <p:spPr bwMode="auto">
          <a:xfrm flipH="1">
            <a:off x="6906730" y="1440388"/>
            <a:ext cx="1604" cy="150662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AutoShape 50">
            <a:extLst>
              <a:ext uri="{FF2B5EF4-FFF2-40B4-BE49-F238E27FC236}">
                <a16:creationId xmlns:a16="http://schemas.microsoft.com/office/drawing/2014/main" id="{887E1047-6BA4-48C2-B09C-961A0B68A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943" y="3031224"/>
            <a:ext cx="1364811" cy="424732"/>
          </a:xfrm>
          <a:prstGeom prst="flowChartPreparation">
            <a:avLst/>
          </a:prstGeom>
          <a:solidFill>
            <a:srgbClr val="FFFF99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>
            <a:lvl1pPr marL="9525" indent="-95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79513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8161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452688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3089275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546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40036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460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918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</a:pPr>
            <a:r>
              <a:rPr lang="it-IT" altLang="it-IT" sz="800" b="1" dirty="0">
                <a:latin typeface="TIM Sans" panose="02020503040602060503" pitchFamily="18" charset="0"/>
                <a:cs typeface="Arial" panose="020B0604020202020204" pitchFamily="34" charset="0"/>
              </a:rPr>
              <a:t>Primo tentativo di contatto?</a:t>
            </a:r>
          </a:p>
        </p:txBody>
      </p:sp>
      <p:cxnSp>
        <p:nvCxnSpPr>
          <p:cNvPr id="122" name="Elbow Connector 7">
            <a:extLst>
              <a:ext uri="{FF2B5EF4-FFF2-40B4-BE49-F238E27FC236}">
                <a16:creationId xmlns:a16="http://schemas.microsoft.com/office/drawing/2014/main" id="{931A0023-C548-4F76-970A-F17E307A5484}"/>
              </a:ext>
            </a:extLst>
          </p:cNvPr>
          <p:cNvCxnSpPr>
            <a:cxnSpLocks/>
            <a:stCxn id="72" idx="2"/>
            <a:endCxn id="110" idx="6"/>
          </p:cNvCxnSpPr>
          <p:nvPr/>
        </p:nvCxnSpPr>
        <p:spPr>
          <a:xfrm rot="5400000">
            <a:off x="7783326" y="1458389"/>
            <a:ext cx="1002125" cy="2572345"/>
          </a:xfrm>
          <a:prstGeom prst="bentConnector2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Straight Arrow Connector 91">
            <a:extLst>
              <a:ext uri="{FF2B5EF4-FFF2-40B4-BE49-F238E27FC236}">
                <a16:creationId xmlns:a16="http://schemas.microsoft.com/office/drawing/2014/main" id="{3F529AC7-BE16-42C7-BBCD-3B49212CD393}"/>
              </a:ext>
            </a:extLst>
          </p:cNvPr>
          <p:cNvCxnSpPr>
            <a:cxnSpLocks/>
            <a:stCxn id="110" idx="4"/>
            <a:endCxn id="140" idx="0"/>
          </p:cNvCxnSpPr>
          <p:nvPr/>
        </p:nvCxnSpPr>
        <p:spPr>
          <a:xfrm flipH="1">
            <a:off x="6910389" y="3301538"/>
            <a:ext cx="2162" cy="236973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Straight Arrow Connector 91">
            <a:extLst>
              <a:ext uri="{FF2B5EF4-FFF2-40B4-BE49-F238E27FC236}">
                <a16:creationId xmlns:a16="http://schemas.microsoft.com/office/drawing/2014/main" id="{DAD7BEC5-A2C8-4DA8-A0A0-05BD90F987B9}"/>
              </a:ext>
            </a:extLst>
          </p:cNvPr>
          <p:cNvCxnSpPr>
            <a:cxnSpLocks/>
            <a:stCxn id="2" idx="0"/>
            <a:endCxn id="93" idx="3"/>
          </p:cNvCxnSpPr>
          <p:nvPr/>
        </p:nvCxnSpPr>
        <p:spPr>
          <a:xfrm flipH="1" flipV="1">
            <a:off x="5259754" y="3243590"/>
            <a:ext cx="436123" cy="259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4" name="Rounded Rectangle 96">
            <a:extLst>
              <a:ext uri="{FF2B5EF4-FFF2-40B4-BE49-F238E27FC236}">
                <a16:creationId xmlns:a16="http://schemas.microsoft.com/office/drawing/2014/main" id="{8A9EA33C-2C5F-4F6C-9547-A5C70005D6A2}"/>
              </a:ext>
            </a:extLst>
          </p:cNvPr>
          <p:cNvSpPr/>
          <p:nvPr/>
        </p:nvSpPr>
        <p:spPr>
          <a:xfrm>
            <a:off x="3242409" y="3002500"/>
            <a:ext cx="360000" cy="360000"/>
          </a:xfrm>
          <a:prstGeom prst="roundRect">
            <a:avLst>
              <a:gd name="adj" fmla="val 0"/>
            </a:avLst>
          </a:prstGeom>
          <a:noFill/>
          <a:ln>
            <a:noFill/>
            <a:headEnd/>
            <a:tailEnd/>
          </a:ln>
          <a:effectLst/>
        </p:spPr>
        <p:txBody>
          <a:bodyPr lIns="36000" tIns="36000" rIns="36000" bIns="36000" anchor="ctr">
            <a:flatTx/>
          </a:bodyPr>
          <a:lstStyle/>
          <a:p>
            <a:pPr marL="0" marR="0" lvl="0" indent="0" algn="ctr" defTabSz="451545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SI</a:t>
            </a:r>
            <a:endParaRPr kumimoji="0" lang="it-IT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4" name="Rettangolo 103">
            <a:extLst>
              <a:ext uri="{FF2B5EF4-FFF2-40B4-BE49-F238E27FC236}">
                <a16:creationId xmlns:a16="http://schemas.microsoft.com/office/drawing/2014/main" id="{D3E78460-37A7-491B-808E-8C0E777F2D9C}"/>
              </a:ext>
            </a:extLst>
          </p:cNvPr>
          <p:cNvSpPr/>
          <p:nvPr/>
        </p:nvSpPr>
        <p:spPr>
          <a:xfrm>
            <a:off x="3585230" y="3024058"/>
            <a:ext cx="364203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N6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6" name="Rettangolo 105">
            <a:extLst>
              <a:ext uri="{FF2B5EF4-FFF2-40B4-BE49-F238E27FC236}">
                <a16:creationId xmlns:a16="http://schemas.microsoft.com/office/drawing/2014/main" id="{9633C21A-E77C-4DDA-9266-9C8133717B42}"/>
              </a:ext>
            </a:extLst>
          </p:cNvPr>
          <p:cNvSpPr/>
          <p:nvPr/>
        </p:nvSpPr>
        <p:spPr>
          <a:xfrm>
            <a:off x="3609828" y="4550598"/>
            <a:ext cx="36580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N4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7" name="Rettangolo 106">
            <a:extLst>
              <a:ext uri="{FF2B5EF4-FFF2-40B4-BE49-F238E27FC236}">
                <a16:creationId xmlns:a16="http://schemas.microsoft.com/office/drawing/2014/main" id="{F8E06688-E8C3-410E-B269-12C6F77CE9FA}"/>
              </a:ext>
            </a:extLst>
          </p:cNvPr>
          <p:cNvSpPr/>
          <p:nvPr/>
        </p:nvSpPr>
        <p:spPr>
          <a:xfrm>
            <a:off x="3624933" y="5744398"/>
            <a:ext cx="360996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1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N2</a:t>
            </a:r>
            <a:endParaRPr lang="it-IT" sz="11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AD0ECD58-8509-49A5-9E64-BBA82A30A0C0}"/>
              </a:ext>
            </a:extLst>
          </p:cNvPr>
          <p:cNvSpPr txBox="1"/>
          <p:nvPr/>
        </p:nvSpPr>
        <p:spPr>
          <a:xfrm>
            <a:off x="9717002" y="5850915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Invio notifica KO</a:t>
            </a: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6AE5E5AC-84D0-45DB-84A3-F5EC5768D400}"/>
              </a:ext>
            </a:extLst>
          </p:cNvPr>
          <p:cNvSpPr txBox="1"/>
          <p:nvPr/>
        </p:nvSpPr>
        <p:spPr>
          <a:xfrm>
            <a:off x="10309409" y="4735428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Comunicazione DAC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5B1BF575-A94F-4FAC-90F5-4B89810F8598}"/>
              </a:ext>
            </a:extLst>
          </p:cNvPr>
          <p:cNvSpPr txBox="1"/>
          <p:nvPr/>
        </p:nvSpPr>
        <p:spPr>
          <a:xfrm>
            <a:off x="5401204" y="6448208"/>
            <a:ext cx="1251202" cy="22553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it-IT"/>
            </a:defPPr>
            <a:lvl1pPr algn="ctr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lr>
                <a:schemeClr val="accent1"/>
              </a:buClr>
              <a:buNone/>
              <a:defRPr sz="1200" b="1">
                <a:latin typeface="TIM Sans" panose="020205030406020605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r>
              <a:rPr lang="it-IT" sz="1050" dirty="0"/>
              <a:t>Comunicazione DAC</a:t>
            </a:r>
          </a:p>
        </p:txBody>
      </p:sp>
      <p:sp>
        <p:nvSpPr>
          <p:cNvPr id="2" name="Arco a tutto sesto 1">
            <a:extLst>
              <a:ext uri="{FF2B5EF4-FFF2-40B4-BE49-F238E27FC236}">
                <a16:creationId xmlns:a16="http://schemas.microsoft.com/office/drawing/2014/main" id="{2C88F1CC-627B-4955-8F26-43D42AAC32FD}"/>
              </a:ext>
            </a:extLst>
          </p:cNvPr>
          <p:cNvSpPr/>
          <p:nvPr/>
        </p:nvSpPr>
        <p:spPr>
          <a:xfrm>
            <a:off x="5678548" y="3174535"/>
            <a:ext cx="228601" cy="13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0" name="Oval 14">
            <a:extLst>
              <a:ext uri="{FF2B5EF4-FFF2-40B4-BE49-F238E27FC236}">
                <a16:creationId xmlns:a16="http://schemas.microsoft.com/office/drawing/2014/main" id="{6D07C957-B216-48DA-A9FB-E410CA5C8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26887" y="3189710"/>
            <a:ext cx="171328" cy="11182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702" b="1" dirty="0">
              <a:solidFill>
                <a:schemeClr val="tx1"/>
              </a:solidFill>
            </a:endParaRPr>
          </a:p>
        </p:txBody>
      </p:sp>
      <p:cxnSp>
        <p:nvCxnSpPr>
          <p:cNvPr id="114" name="Straight Arrow Connector 91">
            <a:extLst>
              <a:ext uri="{FF2B5EF4-FFF2-40B4-BE49-F238E27FC236}">
                <a16:creationId xmlns:a16="http://schemas.microsoft.com/office/drawing/2014/main" id="{70C3F6DA-1414-4D26-B516-03E47B2D8107}"/>
              </a:ext>
            </a:extLst>
          </p:cNvPr>
          <p:cNvCxnSpPr>
            <a:cxnSpLocks/>
            <a:stCxn id="110" idx="2"/>
            <a:endCxn id="2" idx="1"/>
          </p:cNvCxnSpPr>
          <p:nvPr/>
        </p:nvCxnSpPr>
        <p:spPr>
          <a:xfrm flipH="1" flipV="1">
            <a:off x="5889821" y="3243849"/>
            <a:ext cx="937066" cy="177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3489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25">
            <a:extLst>
              <a:ext uri="{FF2B5EF4-FFF2-40B4-BE49-F238E27FC236}">
                <a16:creationId xmlns:a16="http://schemas.microsoft.com/office/drawing/2014/main" id="{2439D138-7DFD-4DCB-9B07-4CD0F08DC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08" y="686020"/>
            <a:ext cx="10990241" cy="4832092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rgbClr val="003399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rgbClr val="003399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3399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339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rgbClr val="0033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3399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it-IT" altLang="it-I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seguito si riporta la descrizione delle note presenti nei diagrammi di flusso delle slide precedenti.</a:t>
            </a:r>
            <a:endParaRPr lang="it-IT" altLang="it-IT" sz="1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La policy di contatto definita nel presente documento </a:t>
            </a:r>
            <a:r>
              <a:rPr lang="it-IT" altLang="it-IT" sz="1400" b="1" dirty="0">
                <a:solidFill>
                  <a:schemeClr val="tx1"/>
                </a:solidFill>
                <a:cs typeface="Arial" panose="020B0604020202020204" pitchFamily="34" charset="0"/>
              </a:rPr>
              <a:t>stabilisce i principi generali e i requisiti minimi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. Tale policy viene </a:t>
            </a:r>
            <a:r>
              <a:rPr lang="it-IT" altLang="it-IT" sz="1400" b="1" dirty="0">
                <a:solidFill>
                  <a:schemeClr val="tx1"/>
                </a:solidFill>
                <a:cs typeface="Arial" panose="020B0604020202020204" pitchFamily="34" charset="0"/>
              </a:rPr>
              <a:t>garantita 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(</a:t>
            </a:r>
            <a:r>
              <a:rPr lang="it-IT" altLang="it-IT" sz="1400" b="1" dirty="0">
                <a:solidFill>
                  <a:schemeClr val="tx1"/>
                </a:solidFill>
                <a:cs typeface="Arial" panose="020B0604020202020204" pitchFamily="34" charset="0"/>
              </a:rPr>
              <a:t>ossia se il Recipient la richiede l’operatore B la deve fornire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) salvo la possibilità di definire tra le parti (operatore A/A1 e B) eventuali modalità alternative e/o integrative.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Dopo aver effettuato il primo tentativo di contatto, l’Operatore B invia all’Operatore A1/A la notifica di avvio policy di contatto. </a:t>
            </a:r>
            <a:endParaRPr lang="it-IT" altLang="it-IT" sz="1400" dirty="0">
              <a:solidFill>
                <a:schemeClr val="accent5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L’Operatore B effettua un minimo di 4 “tentativi di contatto” per fissare la data di appuntamento con il Cliente utilizzando i Referenti </a:t>
            </a:r>
            <a:r>
              <a:rPr lang="it-IT" altLang="it-IT" sz="1400" baseline="30000" dirty="0">
                <a:solidFill>
                  <a:schemeClr val="tx1"/>
                </a:solidFill>
                <a:cs typeface="Arial" panose="020B0604020202020204" pitchFamily="34" charset="0"/>
              </a:rPr>
              <a:t>(*). </a:t>
            </a:r>
            <a:br>
              <a:rPr lang="it-IT" altLang="it-IT" sz="1400" baseline="300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I 4 tentativi sono svolti nel seguente modo: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un tentativo di contatto «virtuale», se richiesto dal Cliente, che permette al Cliente di fissare l’appuntamento con il tecnico (per esempio tramite SMS, e-mail, </a:t>
            </a:r>
            <a:r>
              <a:rPr lang="it-IT" altLang="it-IT" sz="1400" dirty="0" err="1">
                <a:solidFill>
                  <a:schemeClr val="tx1"/>
                </a:solidFill>
                <a:cs typeface="Arial" panose="020B0604020202020204" pitchFamily="34" charset="0"/>
              </a:rPr>
              <a:t>Whatsapp</a:t>
            </a: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, utilizzo di un’apposita APP, link ad un’applicazione, …). Le modalità di dettaglio saranno definite tra l’Operatore A e B.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I restanti tentativi sono «on call».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None/>
              <a:tabLst>
                <a:tab pos="452438" algn="l"/>
              </a:tabLs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	Se il cliente, durante uno dei 4 tentativi di chiamata, richiede di essere richiamato in un determinato orario, l’Operatore B: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concorda con il cliente l’orario che comunque deve ricadere nella giornata corrente o in quella successiva</a:t>
            </a:r>
            <a:endParaRPr lang="it-IT" altLang="it-IT" sz="1400" strike="sngStrike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effettua Il tentativo di chiamata nell’orario concordato saltando eventuali fasce intermedie</a:t>
            </a:r>
          </a:p>
          <a:p>
            <a:pPr marL="1085850" lvl="1" indent="-342900">
              <a:spcBef>
                <a:spcPts val="0"/>
              </a:spcBef>
              <a:spcAft>
                <a:spcPts val="600"/>
              </a:spcAft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se il tentativo di chiamata all’orario concordato ha esito negativo, effettua gli eventuali rimanenti tentativi nelle fasce successive.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None/>
            </a:pPr>
            <a:r>
              <a:rPr lang="it-IT" altLang="it-IT" sz="1400" dirty="0">
                <a:solidFill>
                  <a:schemeClr val="tx1"/>
                </a:solidFill>
                <a:cs typeface="Arial" panose="020B0604020202020204" pitchFamily="34" charset="0"/>
              </a:rPr>
              <a:t>L’operatore B effettua i tentativi di contatto in un tempo minimo di 2gg lavorativi ed entro un massimo di 4 giorni lavorativi.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9B7D1F70-56F8-45E5-A2C7-23A81C6A27DB}"/>
              </a:ext>
            </a:extLst>
          </p:cNvPr>
          <p:cNvSpPr/>
          <p:nvPr/>
        </p:nvSpPr>
        <p:spPr>
          <a:xfrm>
            <a:off x="658748" y="5658910"/>
            <a:ext cx="106847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t-IT" altLang="it-IT" sz="1000" dirty="0">
                <a:latin typeface="Arial" panose="020B0604020202020204" pitchFamily="34" charset="0"/>
                <a:cs typeface="Arial" panose="020B0604020202020204" pitchFamily="34" charset="0"/>
              </a:rPr>
              <a:t>(*) La richiesta di migrazione inviata dall’Operatore A contiene, tra le altre informazioni:</a:t>
            </a:r>
          </a:p>
          <a:p>
            <a:pPr marL="457200" indent="-171450">
              <a:buFont typeface="Arial" panose="020B0604020202020204" pitchFamily="34" charset="0"/>
              <a:buChar char="•"/>
            </a:pPr>
            <a:r>
              <a:rPr lang="it-IT" altLang="it-IT" sz="1000" dirty="0">
                <a:latin typeface="Arial" panose="020B0604020202020204" pitchFamily="34" charset="0"/>
                <a:cs typeface="Arial" panose="020B0604020202020204" pitchFamily="34" charset="0"/>
              </a:rPr>
              <a:t>La scelta del Cliente di effettuare o meno un tentativo di contatto virtuale . Nel caso in cui non venga effettuata alcuna scelta, i tentativi di contatto saranno tutti on call</a:t>
            </a:r>
          </a:p>
          <a:p>
            <a:pPr marL="457200" indent="-171450">
              <a:buFont typeface="Arial" panose="020B0604020202020204" pitchFamily="34" charset="0"/>
              <a:buChar char="•"/>
            </a:pPr>
            <a:r>
              <a:rPr lang="it-IT" altLang="it-IT" sz="1000" dirty="0">
                <a:latin typeface="Arial" panose="020B0604020202020204" pitchFamily="34" charset="0"/>
                <a:cs typeface="Arial" panose="020B0604020202020204" pitchFamily="34" charset="0"/>
              </a:rPr>
              <a:t>I referenti da utilizzare per effettuare i tentativi di contatto.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2B0ADF-AF37-4E62-BC6D-7C8FF528A17F}"/>
              </a:ext>
            </a:extLst>
          </p:cNvPr>
          <p:cNvSpPr txBox="1">
            <a:spLocks/>
          </p:cNvSpPr>
          <p:nvPr/>
        </p:nvSpPr>
        <p:spPr bwMode="auto">
          <a:xfrm>
            <a:off x="361250" y="100534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it-IT" sz="2400" dirty="0" err="1">
                <a:solidFill>
                  <a:srgbClr val="EB0028"/>
                </a:solidFill>
              </a:rPr>
              <a:t>Sottoprocesso</a:t>
            </a:r>
            <a:r>
              <a:rPr lang="it-IT" sz="2400" dirty="0">
                <a:solidFill>
                  <a:srgbClr val="EB0028"/>
                </a:solidFill>
              </a:rPr>
              <a:t> 2: </a:t>
            </a:r>
            <a:r>
              <a:rPr lang="it-IT" altLang="it-IT" sz="2400" dirty="0"/>
              <a:t>Policy di contatto (2/3)</a:t>
            </a:r>
          </a:p>
          <a:p>
            <a:endParaRPr lang="it-IT" sz="2400" dirty="0">
              <a:solidFill>
                <a:srgbClr val="EB00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6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BodyText"/>
  <p:tag name="DATE" val="04/04/11 18.47.01"/>
</p:tagLst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7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8.xml><?xml version="1.0" encoding="utf-8"?>
<a:theme xmlns:a="http://schemas.openxmlformats.org/drawingml/2006/main" name="2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9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2C6521-1594-4743-AC9D-38CF08D3352D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31a109a-9550-45a7-83c0-4f7bf5228237"/>
    <ds:schemaRef ds:uri="http://purl.org/dc/elements/1.1/"/>
    <ds:schemaRef ds:uri="http://schemas.microsoft.com/office/2006/metadata/properties"/>
    <ds:schemaRef ds:uri="82d1457a-94b3-44a0-8d8b-7f554eee38c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B18B210-5E99-4EE6-85DA-88C67AA804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99FDB9-F817-48C8-AFBC-7AD307521F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2341</Words>
  <Application>Microsoft Office PowerPoint</Application>
  <PresentationFormat>Widescreen</PresentationFormat>
  <Paragraphs>361</Paragraphs>
  <Slides>15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8</vt:i4>
      </vt:variant>
      <vt:variant>
        <vt:lpstr>Titoli diapositive</vt:lpstr>
      </vt:variant>
      <vt:variant>
        <vt:i4>15</vt:i4>
      </vt:variant>
    </vt:vector>
  </HeadingPairs>
  <TitlesOfParts>
    <vt:vector size="33" baseType="lpstr">
      <vt:lpstr>TIM Sans</vt:lpstr>
      <vt:lpstr>Franklin Gothic Medium</vt:lpstr>
      <vt:lpstr>Arial</vt:lpstr>
      <vt:lpstr>TIM Sans Light</vt:lpstr>
      <vt:lpstr>Wingdings</vt:lpstr>
      <vt:lpstr>MS PGothic</vt:lpstr>
      <vt:lpstr>TIM Sans Medium</vt:lpstr>
      <vt:lpstr>Calibri Light</vt:lpstr>
      <vt:lpstr>MS PGothic</vt:lpstr>
      <vt:lpstr>Calibri</vt:lpstr>
      <vt:lpstr>3_Master - Cover 2 SMART3</vt:lpstr>
      <vt:lpstr>Best in class</vt:lpstr>
      <vt:lpstr>1_Personalizza struttura</vt:lpstr>
      <vt:lpstr>Personalizza struttura</vt:lpstr>
      <vt:lpstr>Master - Cover 4</vt:lpstr>
      <vt:lpstr>1_Master - Cover 4</vt:lpstr>
      <vt:lpstr>1_Best in class</vt:lpstr>
      <vt:lpstr>2_Best in class</vt:lpstr>
      <vt:lpstr>        Roma, 15 novembre 2019   Procedure di passaggio  dei clienti di operatori di rete fissa che utilizzano reti FTTH di operatori Wholesale diversi da TIM  Allegato 2  Sottoprocessi: - Sospensione per allocazione risorse fisiche e logiche  - Policy di Contatto - Policy sospensioni/rimodulazioni on field - Rimodulazione DAC a cura Operatore Wholesale di Rete Recipient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2019-11-19T16:45:32Z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0x010100F1928A4D5A028645B1E3DD8C5B58D26C</vt:lpwstr>
  </property>
</Properties>
</file>