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26"/>
  </p:notesMasterIdLst>
  <p:handoutMasterIdLst>
    <p:handoutMasterId r:id="rId27"/>
  </p:handoutMasterIdLst>
  <p:sldIdLst>
    <p:sldId id="1544" r:id="rId11"/>
    <p:sldId id="1571" r:id="rId12"/>
    <p:sldId id="1549" r:id="rId13"/>
    <p:sldId id="1572" r:id="rId14"/>
    <p:sldId id="1564" r:id="rId15"/>
    <p:sldId id="1548" r:id="rId16"/>
    <p:sldId id="1565" r:id="rId17"/>
    <p:sldId id="1573" r:id="rId18"/>
    <p:sldId id="1574" r:id="rId19"/>
    <p:sldId id="1575" r:id="rId20"/>
    <p:sldId id="1551" r:id="rId21"/>
    <p:sldId id="1552" r:id="rId22"/>
    <p:sldId id="1568" r:id="rId23"/>
    <p:sldId id="1569" r:id="rId24"/>
    <p:sldId id="1570" r:id="rId25"/>
  </p:sldIdLst>
  <p:sldSz cx="12192000" cy="6858000"/>
  <p:notesSz cx="6797675" cy="9926638"/>
  <p:embeddedFontLst>
    <p:embeddedFont>
      <p:font typeface="Calibri" panose="020F0502020204030204" pitchFamily="34" charset="0"/>
      <p:regular r:id="rId28"/>
      <p:bold r:id="rId29"/>
      <p:italic r:id="rId30"/>
      <p:boldItalic r:id="rId31"/>
    </p:embeddedFont>
    <p:embeddedFont>
      <p:font typeface="Calibri Light" panose="020F0302020204030204" pitchFamily="34" charset="0"/>
      <p:regular r:id="rId32"/>
      <p:italic r:id="rId33"/>
    </p:embeddedFont>
    <p:embeddedFont>
      <p:font typeface="Cambria Math" panose="02040503050406030204" pitchFamily="18" charset="0"/>
      <p:regular r:id="rId34"/>
    </p:embeddedFont>
    <p:embeddedFont>
      <p:font typeface="Franklin Gothic Medium" panose="020B0603020102020204" pitchFamily="34" charset="0"/>
      <p:regular r:id="rId35"/>
      <p:italic r:id="rId36"/>
    </p:embeddedFont>
    <p:embeddedFont>
      <p:font typeface="MS PGothic" panose="020B0600070205080204" pitchFamily="34" charset="-128"/>
      <p:regular r:id="rId37"/>
    </p:embeddedFont>
    <p:embeddedFont>
      <p:font typeface="MS PGothic" panose="020B0600070205080204" pitchFamily="34" charset="-128"/>
      <p:regular r:id="rId37"/>
    </p:embeddedFont>
    <p:embeddedFont>
      <p:font typeface="TIM Sans" panose="02020503040602060503" pitchFamily="18" charset="0"/>
      <p:regular r:id="rId38"/>
      <p:bold r:id="rId39"/>
      <p:italic r:id="rId40"/>
      <p:boldItalic r:id="rId41"/>
    </p:embeddedFont>
    <p:embeddedFont>
      <p:font typeface="TIM Sans Light" panose="02020503040602060503" pitchFamily="18" charset="0"/>
      <p:regular r:id="rId42"/>
      <p:italic r:id="rId43"/>
    </p:embeddedFont>
    <p:embeddedFont>
      <p:font typeface="TIM Sans Medium" panose="02020503040602060503" pitchFamily="18" charset="0"/>
      <p:regular r:id="rId44"/>
      <p:italic r:id="rId45"/>
    </p:embeddedFont>
    <p:embeddedFont>
      <p:font typeface="Webdings" panose="05030102010509060703" pitchFamily="18" charset="2"/>
      <p:regular r:id="rId46"/>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2" name="Autore" initials="A" lastIdx="33" clrIdx="9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248EFF"/>
    <a:srgbClr val="0099FF"/>
    <a:srgbClr val="F4A10C"/>
    <a:srgbClr val="98CCFF"/>
    <a:srgbClr val="FFFFFF"/>
    <a:srgbClr val="00478D"/>
    <a:srgbClr val="B4D28C"/>
    <a:srgbClr val="EB0028"/>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64F5BD-CFB6-42B1-9138-6E48162D819D}" v="178" dt="2020-01-14T16:45:32.6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93883" autoAdjust="0"/>
  </p:normalViewPr>
  <p:slideViewPr>
    <p:cSldViewPr snapToGrid="0">
      <p:cViewPr varScale="1">
        <p:scale>
          <a:sx n="78" d="100"/>
          <a:sy n="78" d="100"/>
        </p:scale>
        <p:origin x="1234" y="62"/>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p:scale>
        <a:sx n="42" d="100"/>
        <a:sy n="42" d="100"/>
      </p:scale>
      <p:origin x="0" y="0"/>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9"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font" Target="fonts/font2.fntdata"/><Relationship Id="rId41" Type="http://schemas.openxmlformats.org/officeDocument/2006/relationships/font" Target="fonts/font14.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4.fntdata"/><Relationship Id="rId44" Type="http://schemas.openxmlformats.org/officeDocument/2006/relationships/font" Target="fonts/font17.fntdata"/><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1/14/2020</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14/01/2020</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3340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74961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215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6736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2825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2685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640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8</a:t>
            </a:fld>
            <a:endParaRPr lang="it-IT" dirty="0"/>
          </a:p>
        </p:txBody>
      </p:sp>
    </p:spTree>
    <p:extLst>
      <p:ext uri="{BB962C8B-B14F-4D97-AF65-F5344CB8AC3E}">
        <p14:creationId xmlns:p14="http://schemas.microsoft.com/office/powerpoint/2010/main" val="4151328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9</a:t>
            </a:fld>
            <a:endParaRPr lang="it-IT" dirty="0"/>
          </a:p>
        </p:txBody>
      </p:sp>
    </p:spTree>
    <p:extLst>
      <p:ext uri="{BB962C8B-B14F-4D97-AF65-F5344CB8AC3E}">
        <p14:creationId xmlns:p14="http://schemas.microsoft.com/office/powerpoint/2010/main" val="609967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12</a:t>
            </a:fld>
            <a:endParaRPr lang="it-IT" dirty="0"/>
          </a:p>
        </p:txBody>
      </p:sp>
    </p:spTree>
    <p:extLst>
      <p:ext uri="{BB962C8B-B14F-4D97-AF65-F5344CB8AC3E}">
        <p14:creationId xmlns:p14="http://schemas.microsoft.com/office/powerpoint/2010/main" val="1420129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37175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a:ex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Vuot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xfrm>
            <a:off x="10848731" y="6428642"/>
            <a:ext cx="1344084" cy="331788"/>
          </a:xfrm>
          <a:prstGeom prst="rect">
            <a:avLst/>
          </a:prstGeom>
          <a:ln/>
        </p:spPr>
        <p:txBody>
          <a:bodyPr/>
          <a:lstStyle>
            <a:lvl1pPr>
              <a:defRPr/>
            </a:lvl1pPr>
          </a:lstStyle>
          <a:p>
            <a:pPr>
              <a:defRPr/>
            </a:pPr>
            <a:fld id="{8397BC6D-C4A7-4AA2-A542-D7B76999AD1D}"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24867713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a:ex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5" name="Slide Number Placeholder 2"/>
          <p:cNvSpPr>
            <a:spLocks noGrp="1"/>
          </p:cNvSpPr>
          <p:nvPr>
            <p:ph type="sldNum" sz="quarter" idx="4"/>
          </p:nvPr>
        </p:nvSpPr>
        <p:spPr>
          <a:xfrm>
            <a:off x="10896533" y="6308645"/>
            <a:ext cx="685867" cy="365125"/>
          </a:xfrm>
          <a:prstGeom prst="rect">
            <a:avLst/>
          </a:prstGeom>
        </p:spPr>
        <p:txBody>
          <a:bodyPr/>
          <a:lstStyle>
            <a:lvl1pPr>
              <a:defRPr sz="1200" b="1">
                <a:solidFill>
                  <a:schemeClr val="bg1">
                    <a:lumMod val="50000"/>
                  </a:schemeClr>
                </a:solidFill>
                <a:latin typeface="Calibri" panose="020F0502020204030204" pitchFamily="34" charset="0"/>
                <a:cs typeface="Calibri" panose="020F0502020204030204" pitchFamily="34" charset="0"/>
              </a:defRPr>
            </a:lvl1pPr>
          </a:lstStyle>
          <a:p>
            <a:pPr>
              <a:defRPr/>
            </a:pPr>
            <a:fld id="{EA69D641-4FB8-465D-B7DE-0666EE80818D}" type="slidenum">
              <a:rPr lang="it-IT" smtClean="0"/>
              <a:pPr>
                <a:defRPr/>
              </a:pPr>
              <a:t>‹N›</a:t>
            </a:fld>
            <a:endParaRPr lang="it-IT" dirty="0"/>
          </a:p>
        </p:txBody>
      </p:sp>
      <p:sp>
        <p:nvSpPr>
          <p:cNvPr id="6" name="Segnaposto piè di pagina 1"/>
          <p:cNvSpPr>
            <a:spLocks noGrp="1"/>
          </p:cNvSpPr>
          <p:nvPr>
            <p:ph type="ftr" sz="quarter" idx="3"/>
          </p:nvPr>
        </p:nvSpPr>
        <p:spPr>
          <a:xfrm>
            <a:off x="326056" y="6356351"/>
            <a:ext cx="10474467" cy="365125"/>
          </a:xfrm>
          <a:prstGeom prst="rect">
            <a:avLst/>
          </a:prstGeom>
        </p:spPr>
        <p:txBody>
          <a:bodyPr/>
          <a:lstStyle>
            <a:lvl1pPr algn="ctr">
              <a:defRPr sz="800" b="1">
                <a:solidFill>
                  <a:schemeClr val="bg1">
                    <a:lumMod val="50000"/>
                  </a:schemeClr>
                </a:solidFill>
              </a:defRPr>
            </a:lvl1pPr>
          </a:lstStyle>
          <a:p>
            <a:pPr>
              <a:defRPr/>
            </a:pPr>
            <a:r>
              <a:rPr lang="it-IT" dirty="0">
                <a:latin typeface="Arial" pitchFamily="34" charset="0"/>
              </a:rPr>
              <a:t>Allegato 1 - Annesso 2 - ACCORDO TRA METROWEB E TELECOM ITALIA PER LA FORNITURA E L’INSTALLAZIONE DI SEGMENTI </a:t>
            </a:r>
            <a:r>
              <a:rPr lang="it-IT" dirty="0" err="1">
                <a:latin typeface="Arial" pitchFamily="34" charset="0"/>
              </a:rPr>
              <a:t>VERTIOperatoriLI</a:t>
            </a:r>
            <a:endParaRPr lang="it-IT" dirty="0">
              <a:latin typeface="Arial" pitchFamily="34" charset="0"/>
            </a:endParaRPr>
          </a:p>
        </p:txBody>
      </p:sp>
    </p:spTree>
    <p:extLst>
      <p:ext uri="{BB962C8B-B14F-4D97-AF65-F5344CB8AC3E}">
        <p14:creationId xmlns:p14="http://schemas.microsoft.com/office/powerpoint/2010/main" val="2796167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Vuoto">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xfrm>
            <a:off x="10848731" y="6428642"/>
            <a:ext cx="1344084" cy="331788"/>
          </a:xfrm>
          <a:prstGeom prst="rect">
            <a:avLst/>
          </a:prstGeom>
          <a:ln/>
        </p:spPr>
        <p:txBody>
          <a:bodyPr/>
          <a:lstStyle>
            <a:lvl1pPr>
              <a:defRPr/>
            </a:lvl1pPr>
          </a:lstStyle>
          <a:p>
            <a:pPr>
              <a:defRPr/>
            </a:pPr>
            <a:fld id="{8397BC6D-C4A7-4AA2-A542-D7B76999AD1D}"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17230186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14/01/2020</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7.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14/01/2020</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a:extLst/>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 id="2147483735" r:id="rId2"/>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a:extLst/>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
        <p:nvSpPr>
          <p:cNvPr id="9" name="Segnaposto testo 2">
            <a:extLst>
              <a:ext uri="{FF2B5EF4-FFF2-40B4-BE49-F238E27FC236}">
                <a16:creationId xmlns:a16="http://schemas.microsoft.com/office/drawing/2014/main" id="{B8290C65-FC92-4E69-9986-BE8A2A389000}"/>
              </a:ext>
            </a:extLst>
          </p:cNvPr>
          <p:cNvSpPr txBox="1">
            <a:spLocks/>
          </p:cNvSpPr>
          <p:nvPr userDrawn="1"/>
        </p:nvSpPr>
        <p:spPr bwMode="auto">
          <a:xfrm>
            <a:off x="5808689" y="6351588"/>
            <a:ext cx="5561711"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42" r:id="rId2"/>
    <p:sldLayoutId id="2147483769" r:id="rId3"/>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14/01/2020</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9"/>
            <a:ext cx="6951406" cy="576096"/>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r>
              <a:rPr lang="it-IT" sz="1800" b="0" dirty="0">
                <a:solidFill>
                  <a:srgbClr val="002060"/>
                </a:solidFill>
              </a:rPr>
              <a:t>Roma, 17 dicembre 2019</a:t>
            </a:r>
            <a:br>
              <a:rPr lang="it-IT" sz="1800" b="0" dirty="0">
                <a:solidFill>
                  <a:srgbClr val="002060"/>
                </a:solidFill>
              </a:rPr>
            </a:br>
            <a:br>
              <a:rPr lang="it-IT" sz="1800" dirty="0">
                <a:solidFill>
                  <a:schemeClr val="tx1"/>
                </a:solidFill>
              </a:rPr>
            </a:br>
            <a:br>
              <a:rPr lang="it-IT" dirty="0">
                <a:solidFill>
                  <a:schemeClr val="tx1"/>
                </a:solidFill>
              </a:rPr>
            </a:br>
            <a:r>
              <a:rPr lang="it-IT" dirty="0">
                <a:solidFill>
                  <a:srgbClr val="FF0000"/>
                </a:solidFill>
              </a:rPr>
              <a:t>Procedure di passaggio  dei clienti di Operatori di rete fissa che utilizzano reti FTTH di Operatori Wholesale diversi da TIM</a:t>
            </a:r>
            <a:br>
              <a:rPr lang="it-IT" dirty="0">
                <a:solidFill>
                  <a:srgbClr val="FF0000"/>
                </a:solidFill>
              </a:rPr>
            </a:br>
            <a:br>
              <a:rPr lang="it-IT" dirty="0">
                <a:solidFill>
                  <a:srgbClr val="FF0000"/>
                </a:solidFill>
              </a:rPr>
            </a:br>
            <a:br>
              <a:rPr lang="it-IT" dirty="0">
                <a:solidFill>
                  <a:schemeClr val="tx1"/>
                </a:solidFill>
              </a:rPr>
            </a:br>
            <a:r>
              <a:rPr lang="it-IT" dirty="0">
                <a:solidFill>
                  <a:srgbClr val="FF0000"/>
                </a:solidFill>
              </a:rPr>
              <a:t>Allegato 1</a:t>
            </a:r>
            <a:br>
              <a:rPr lang="it-IT" dirty="0">
                <a:solidFill>
                  <a:srgbClr val="FF0000"/>
                </a:solidFill>
              </a:rPr>
            </a:br>
            <a:br>
              <a:rPr lang="it-IT" dirty="0">
                <a:solidFill>
                  <a:srgbClr val="FF0000"/>
                </a:solidFill>
              </a:rPr>
            </a:br>
            <a:r>
              <a:rPr lang="it-IT" sz="2000" dirty="0">
                <a:solidFill>
                  <a:srgbClr val="FF0000"/>
                </a:solidFill>
              </a:rPr>
              <a:t>Flusso di processo che descrive:</a:t>
            </a:r>
            <a:br>
              <a:rPr lang="it-IT" sz="2000" dirty="0">
                <a:solidFill>
                  <a:srgbClr val="FF0000"/>
                </a:solidFill>
              </a:rPr>
            </a:br>
            <a:r>
              <a:rPr lang="it-IT" sz="2000" dirty="0">
                <a:solidFill>
                  <a:srgbClr val="FF0000"/>
                </a:solidFill>
              </a:rPr>
              <a:t>- le mimiche tra Operatori </a:t>
            </a:r>
            <a:br>
              <a:rPr lang="it-IT" sz="2000" dirty="0">
                <a:solidFill>
                  <a:srgbClr val="FF0000"/>
                </a:solidFill>
              </a:rPr>
            </a:br>
            <a:r>
              <a:rPr lang="it-IT" sz="2000" dirty="0">
                <a:solidFill>
                  <a:srgbClr val="FF0000"/>
                </a:solidFill>
              </a:rPr>
              <a:t>- i tempi di svolgimento delle attività</a:t>
            </a:r>
          </a:p>
        </p:txBody>
      </p:sp>
    </p:spTree>
    <p:extLst>
      <p:ext uri="{BB962C8B-B14F-4D97-AF65-F5344CB8AC3E}">
        <p14:creationId xmlns:p14="http://schemas.microsoft.com/office/powerpoint/2010/main" val="1095687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itle 1">
            <a:extLst>
              <a:ext uri="{FF2B5EF4-FFF2-40B4-BE49-F238E27FC236}">
                <a16:creationId xmlns:a16="http://schemas.microsoft.com/office/drawing/2014/main" id="{BBCDFD5D-A4F8-48EE-94F1-7B27E81E6BCA}"/>
              </a:ext>
            </a:extLst>
          </p:cNvPr>
          <p:cNvSpPr txBox="1">
            <a:spLocks/>
          </p:cNvSpPr>
          <p:nvPr/>
        </p:nvSpPr>
        <p:spPr bwMode="auto">
          <a:xfrm>
            <a:off x="361250" y="100534"/>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r>
              <a:rPr lang="it-IT" sz="2199" dirty="0">
                <a:solidFill>
                  <a:srgbClr val="EB0028"/>
                </a:solidFill>
              </a:rPr>
              <a:t>Fase 3 della procedura di migrazione (3/5) </a:t>
            </a:r>
            <a:endParaRPr lang="it-IT" sz="2199" dirty="0">
              <a:solidFill>
                <a:srgbClr val="FF0000"/>
              </a:solidFill>
            </a:endParaRPr>
          </a:p>
        </p:txBody>
      </p:sp>
      <p:sp>
        <p:nvSpPr>
          <p:cNvPr id="20" name="Text Box 3">
            <a:extLst>
              <a:ext uri="{FF2B5EF4-FFF2-40B4-BE49-F238E27FC236}">
                <a16:creationId xmlns:a16="http://schemas.microsoft.com/office/drawing/2014/main" id="{30D45C93-2A61-46F0-AC7D-7324E464BAC6}"/>
              </a:ext>
            </a:extLst>
          </p:cNvPr>
          <p:cNvSpPr txBox="1">
            <a:spLocks noChangeArrowheads="1"/>
          </p:cNvSpPr>
          <p:nvPr/>
        </p:nvSpPr>
        <p:spPr bwMode="auto">
          <a:xfrm>
            <a:off x="1252547" y="2229831"/>
            <a:ext cx="934446"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Richiesta  annullamento</a:t>
            </a:r>
            <a:endParaRPr lang="it-IT" altLang="it-IT" sz="800" b="0" strike="sngStrike" dirty="0">
              <a:solidFill>
                <a:srgbClr val="FF3399"/>
              </a:solidFill>
            </a:endParaRPr>
          </a:p>
        </p:txBody>
      </p:sp>
      <p:cxnSp>
        <p:nvCxnSpPr>
          <p:cNvPr id="21" name="AutoShape 6">
            <a:extLst>
              <a:ext uri="{FF2B5EF4-FFF2-40B4-BE49-F238E27FC236}">
                <a16:creationId xmlns:a16="http://schemas.microsoft.com/office/drawing/2014/main" id="{ACC31186-0F0B-4120-A247-373E0D5FDC63}"/>
              </a:ext>
            </a:extLst>
          </p:cNvPr>
          <p:cNvCxnSpPr>
            <a:cxnSpLocks noChangeShapeType="1"/>
            <a:stCxn id="20" idx="3"/>
            <a:endCxn id="139" idx="1"/>
          </p:cNvCxnSpPr>
          <p:nvPr/>
        </p:nvCxnSpPr>
        <p:spPr bwMode="auto">
          <a:xfrm>
            <a:off x="2186993" y="2399108"/>
            <a:ext cx="382230"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 Box 10">
            <a:extLst>
              <a:ext uri="{FF2B5EF4-FFF2-40B4-BE49-F238E27FC236}">
                <a16:creationId xmlns:a16="http://schemas.microsoft.com/office/drawing/2014/main" id="{88AC4C78-D8C5-4C92-8CA0-E0FFBBE43062}"/>
              </a:ext>
            </a:extLst>
          </p:cNvPr>
          <p:cNvSpPr txBox="1">
            <a:spLocks noChangeArrowheads="1"/>
          </p:cNvSpPr>
          <p:nvPr/>
        </p:nvSpPr>
        <p:spPr bwMode="auto">
          <a:xfrm>
            <a:off x="4064013" y="2219108"/>
            <a:ext cx="1440000" cy="360000"/>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Ricezione  richiesta</a:t>
            </a:r>
          </a:p>
          <a:p>
            <a:r>
              <a:rPr lang="it-IT" altLang="it-IT" sz="800" dirty="0"/>
              <a:t>di annullamento</a:t>
            </a:r>
          </a:p>
        </p:txBody>
      </p:sp>
      <p:sp>
        <p:nvSpPr>
          <p:cNvPr id="26" name="AutoShape 28">
            <a:extLst>
              <a:ext uri="{FF2B5EF4-FFF2-40B4-BE49-F238E27FC236}">
                <a16:creationId xmlns:a16="http://schemas.microsoft.com/office/drawing/2014/main" id="{2440A803-810F-45BE-B6D9-A5531F9887A7}"/>
              </a:ext>
            </a:extLst>
          </p:cNvPr>
          <p:cNvSpPr>
            <a:spLocks noChangeArrowheads="1"/>
          </p:cNvSpPr>
          <p:nvPr/>
        </p:nvSpPr>
        <p:spPr bwMode="auto">
          <a:xfrm>
            <a:off x="4063932" y="2734440"/>
            <a:ext cx="1440162" cy="360000"/>
          </a:xfrm>
          <a:prstGeom prst="flowChartPreparation">
            <a:avLst/>
          </a:prstGeom>
          <a:solidFill>
            <a:srgbClr val="FFFF99"/>
          </a:solidFill>
          <a:ln w="9525" algn="ctr">
            <a:solidFill>
              <a:schemeClr val="accent1"/>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spcAft>
                <a:spcPct val="10000"/>
              </a:spcAft>
              <a:buClr>
                <a:schemeClr val="accent1"/>
              </a:buClr>
              <a:buFont typeface="Webdings" pitchFamily="18" charset="2"/>
              <a:buNone/>
            </a:pPr>
            <a:r>
              <a:rPr lang="it-IT" altLang="it-IT" sz="800" b="1" dirty="0">
                <a:latin typeface="TIM Sans" panose="02020503040602060503" pitchFamily="18" charset="0"/>
                <a:cs typeface="Arial" panose="020B0604020202020204" pitchFamily="34" charset="0"/>
              </a:rPr>
              <a:t>Annullamento ricevuto entro le 18 di DAC-1?</a:t>
            </a:r>
            <a:endParaRPr lang="it-IT" altLang="it-IT" sz="800" dirty="0">
              <a:latin typeface="TIM Sans" panose="02020503040602060503" pitchFamily="18" charset="0"/>
              <a:cs typeface="Arial" panose="020B0604020202020204" pitchFamily="34" charset="0"/>
            </a:endParaRPr>
          </a:p>
        </p:txBody>
      </p:sp>
      <p:cxnSp>
        <p:nvCxnSpPr>
          <p:cNvPr id="27" name="AutoShape 26">
            <a:extLst>
              <a:ext uri="{FF2B5EF4-FFF2-40B4-BE49-F238E27FC236}">
                <a16:creationId xmlns:a16="http://schemas.microsoft.com/office/drawing/2014/main" id="{91AF65D2-2039-4849-A67F-FD9675114C0F}"/>
              </a:ext>
            </a:extLst>
          </p:cNvPr>
          <p:cNvCxnSpPr>
            <a:cxnSpLocks noChangeShapeType="1"/>
            <a:stCxn id="25" idx="2"/>
            <a:endCxn id="26" idx="0"/>
          </p:cNvCxnSpPr>
          <p:nvPr/>
        </p:nvCxnSpPr>
        <p:spPr bwMode="auto">
          <a:xfrm>
            <a:off x="4784013" y="2579108"/>
            <a:ext cx="0" cy="155332"/>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AutoShape 6">
            <a:extLst>
              <a:ext uri="{FF2B5EF4-FFF2-40B4-BE49-F238E27FC236}">
                <a16:creationId xmlns:a16="http://schemas.microsoft.com/office/drawing/2014/main" id="{A6ADAC16-F912-4F98-B3B3-7FAFB5453CAD}"/>
              </a:ext>
            </a:extLst>
          </p:cNvPr>
          <p:cNvCxnSpPr>
            <a:cxnSpLocks noChangeShapeType="1"/>
            <a:stCxn id="26" idx="1"/>
            <a:endCxn id="104" idx="3"/>
          </p:cNvCxnSpPr>
          <p:nvPr/>
        </p:nvCxnSpPr>
        <p:spPr bwMode="auto">
          <a:xfrm flipH="1">
            <a:off x="3427560" y="2914440"/>
            <a:ext cx="636372" cy="4222"/>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 Box 30">
            <a:extLst>
              <a:ext uri="{FF2B5EF4-FFF2-40B4-BE49-F238E27FC236}">
                <a16:creationId xmlns:a16="http://schemas.microsoft.com/office/drawing/2014/main" id="{17984A74-C870-406E-BB6B-B509AF648D47}"/>
              </a:ext>
            </a:extLst>
          </p:cNvPr>
          <p:cNvSpPr txBox="1">
            <a:spLocks noChangeArrowheads="1"/>
          </p:cNvSpPr>
          <p:nvPr/>
        </p:nvSpPr>
        <p:spPr bwMode="auto">
          <a:xfrm>
            <a:off x="3825507" y="2974475"/>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NO</a:t>
            </a:r>
          </a:p>
        </p:txBody>
      </p:sp>
      <p:sp>
        <p:nvSpPr>
          <p:cNvPr id="32" name="AutoShape 27">
            <a:extLst>
              <a:ext uri="{FF2B5EF4-FFF2-40B4-BE49-F238E27FC236}">
                <a16:creationId xmlns:a16="http://schemas.microsoft.com/office/drawing/2014/main" id="{72849C36-33D8-44E0-B51E-4CEF6C0A3CEE}"/>
              </a:ext>
            </a:extLst>
          </p:cNvPr>
          <p:cNvSpPr>
            <a:spLocks noChangeArrowheads="1"/>
          </p:cNvSpPr>
          <p:nvPr/>
        </p:nvSpPr>
        <p:spPr bwMode="auto">
          <a:xfrm>
            <a:off x="1323770" y="2734440"/>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a:t>
            </a:r>
          </a:p>
        </p:txBody>
      </p:sp>
      <p:sp>
        <p:nvSpPr>
          <p:cNvPr id="34" name="Text Box 6">
            <a:extLst>
              <a:ext uri="{FF2B5EF4-FFF2-40B4-BE49-F238E27FC236}">
                <a16:creationId xmlns:a16="http://schemas.microsoft.com/office/drawing/2014/main" id="{D846BE61-5D6C-497A-8E21-FB28D550A5CA}"/>
              </a:ext>
            </a:extLst>
          </p:cNvPr>
          <p:cNvSpPr txBox="1">
            <a:spLocks noChangeArrowheads="1"/>
          </p:cNvSpPr>
          <p:nvPr/>
        </p:nvSpPr>
        <p:spPr bwMode="auto">
          <a:xfrm>
            <a:off x="1252547" y="1712243"/>
            <a:ext cx="934446" cy="338554"/>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Annullamento da </a:t>
            </a:r>
            <a:r>
              <a:rPr lang="it-IT" altLang="it-IT" dirty="0" err="1"/>
              <a:t>Recipient</a:t>
            </a:r>
            <a:endParaRPr lang="it-IT" altLang="it-IT" dirty="0"/>
          </a:p>
        </p:txBody>
      </p:sp>
      <p:sp>
        <p:nvSpPr>
          <p:cNvPr id="37" name="Text Box 38">
            <a:extLst>
              <a:ext uri="{FF2B5EF4-FFF2-40B4-BE49-F238E27FC236}">
                <a16:creationId xmlns:a16="http://schemas.microsoft.com/office/drawing/2014/main" id="{7DF4F31C-3256-4E9D-97DF-0AA5ECBF9E98}"/>
              </a:ext>
            </a:extLst>
          </p:cNvPr>
          <p:cNvSpPr txBox="1">
            <a:spLocks noChangeArrowheads="1"/>
          </p:cNvSpPr>
          <p:nvPr/>
        </p:nvSpPr>
        <p:spPr bwMode="auto">
          <a:xfrm>
            <a:off x="3323179" y="2242932"/>
            <a:ext cx="555966"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err="1">
                <a:solidFill>
                  <a:schemeClr val="bg1">
                    <a:lumMod val="50000"/>
                  </a:schemeClr>
                </a:solidFill>
                <a:latin typeface="+mj-lt"/>
                <a:cs typeface="Arial" panose="020B0604020202020204" pitchFamily="34" charset="0"/>
              </a:rPr>
              <a:t>t</a:t>
            </a:r>
            <a:r>
              <a:rPr lang="it-IT" altLang="it-IT" sz="901" b="1" baseline="-25000" dirty="0" err="1">
                <a:solidFill>
                  <a:schemeClr val="bg1">
                    <a:lumMod val="50000"/>
                  </a:schemeClr>
                </a:solidFill>
                <a:latin typeface="+mj-lt"/>
                <a:cs typeface="Arial" panose="020B0604020202020204" pitchFamily="34" charset="0"/>
              </a:rPr>
              <a:t>x</a:t>
            </a:r>
            <a:endParaRPr lang="it-IT" altLang="it-IT" sz="901" b="1" dirty="0">
              <a:solidFill>
                <a:schemeClr val="bg1">
                  <a:lumMod val="50000"/>
                </a:schemeClr>
              </a:solidFill>
              <a:latin typeface="+mj-lt"/>
              <a:cs typeface="Arial" panose="020B0604020202020204" pitchFamily="34" charset="0"/>
            </a:endParaRPr>
          </a:p>
        </p:txBody>
      </p:sp>
      <p:sp>
        <p:nvSpPr>
          <p:cNvPr id="38" name="Text Box 10">
            <a:extLst>
              <a:ext uri="{FF2B5EF4-FFF2-40B4-BE49-F238E27FC236}">
                <a16:creationId xmlns:a16="http://schemas.microsoft.com/office/drawing/2014/main" id="{3C62B6FD-9E65-422B-A7C2-E1C8DD88184E}"/>
              </a:ext>
            </a:extLst>
          </p:cNvPr>
          <p:cNvSpPr txBox="1">
            <a:spLocks noChangeArrowheads="1"/>
          </p:cNvSpPr>
          <p:nvPr/>
        </p:nvSpPr>
        <p:spPr bwMode="auto">
          <a:xfrm>
            <a:off x="4061373" y="3325415"/>
            <a:ext cx="1440000" cy="360000"/>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Annullamento</a:t>
            </a:r>
          </a:p>
          <a:p>
            <a:r>
              <a:rPr lang="it-IT" altLang="it-IT" sz="800" dirty="0"/>
              <a:t>richiesta</a:t>
            </a:r>
          </a:p>
        </p:txBody>
      </p:sp>
      <p:sp>
        <p:nvSpPr>
          <p:cNvPr id="41" name="AutoShape 27">
            <a:extLst>
              <a:ext uri="{FF2B5EF4-FFF2-40B4-BE49-F238E27FC236}">
                <a16:creationId xmlns:a16="http://schemas.microsoft.com/office/drawing/2014/main" id="{B8B4322D-7846-4040-ABA0-15B059A28962}"/>
              </a:ext>
            </a:extLst>
          </p:cNvPr>
          <p:cNvSpPr>
            <a:spLocks noChangeArrowheads="1"/>
          </p:cNvSpPr>
          <p:nvPr/>
        </p:nvSpPr>
        <p:spPr bwMode="auto">
          <a:xfrm>
            <a:off x="6001108" y="3762239"/>
            <a:ext cx="897353" cy="324002"/>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 (14)</a:t>
            </a:r>
          </a:p>
        </p:txBody>
      </p:sp>
      <p:sp>
        <p:nvSpPr>
          <p:cNvPr id="43" name="AutoShape 27">
            <a:extLst>
              <a:ext uri="{FF2B5EF4-FFF2-40B4-BE49-F238E27FC236}">
                <a16:creationId xmlns:a16="http://schemas.microsoft.com/office/drawing/2014/main" id="{4C3C08D3-CD0B-438C-8C6E-DA00806427F9}"/>
              </a:ext>
            </a:extLst>
          </p:cNvPr>
          <p:cNvSpPr>
            <a:spLocks noChangeArrowheads="1"/>
          </p:cNvSpPr>
          <p:nvPr/>
        </p:nvSpPr>
        <p:spPr bwMode="auto">
          <a:xfrm>
            <a:off x="7590261" y="3326782"/>
            <a:ext cx="903862" cy="360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 (14)</a:t>
            </a:r>
          </a:p>
        </p:txBody>
      </p:sp>
      <p:sp>
        <p:nvSpPr>
          <p:cNvPr id="44" name="AutoShape 27">
            <a:extLst>
              <a:ext uri="{FF2B5EF4-FFF2-40B4-BE49-F238E27FC236}">
                <a16:creationId xmlns:a16="http://schemas.microsoft.com/office/drawing/2014/main" id="{85B15F28-BE89-4707-8B95-17D9A34A2646}"/>
              </a:ext>
            </a:extLst>
          </p:cNvPr>
          <p:cNvSpPr>
            <a:spLocks noChangeArrowheads="1"/>
          </p:cNvSpPr>
          <p:nvPr/>
        </p:nvSpPr>
        <p:spPr bwMode="auto">
          <a:xfrm>
            <a:off x="10734944" y="3321573"/>
            <a:ext cx="900495"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a:t>
            </a:r>
            <a:endParaRPr lang="it-IT" altLang="it-IT" sz="800" strike="sngStrike" dirty="0">
              <a:solidFill>
                <a:srgbClr val="00B0F0"/>
              </a:solidFill>
              <a:highlight>
                <a:srgbClr val="FFFF00"/>
              </a:highlight>
              <a:latin typeface="TIM Sans" panose="02020503040602060503" pitchFamily="18" charset="0"/>
              <a:cs typeface="Arial" panose="020B0604020202020204" pitchFamily="34" charset="0"/>
            </a:endParaRPr>
          </a:p>
        </p:txBody>
      </p:sp>
      <p:sp>
        <p:nvSpPr>
          <p:cNvPr id="45" name="AutoShape 35">
            <a:extLst>
              <a:ext uri="{FF2B5EF4-FFF2-40B4-BE49-F238E27FC236}">
                <a16:creationId xmlns:a16="http://schemas.microsoft.com/office/drawing/2014/main" id="{E9BD220A-7DF2-48DF-B505-B79EA3A3C1C2}"/>
              </a:ext>
            </a:extLst>
          </p:cNvPr>
          <p:cNvSpPr>
            <a:spLocks noChangeArrowheads="1"/>
          </p:cNvSpPr>
          <p:nvPr/>
        </p:nvSpPr>
        <p:spPr bwMode="auto">
          <a:xfrm>
            <a:off x="1481272" y="3794282"/>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48" name="Text Box 6">
            <a:extLst>
              <a:ext uri="{FF2B5EF4-FFF2-40B4-BE49-F238E27FC236}">
                <a16:creationId xmlns:a16="http://schemas.microsoft.com/office/drawing/2014/main" id="{0098B906-2BF2-43F9-900B-910A366034C0}"/>
              </a:ext>
            </a:extLst>
          </p:cNvPr>
          <p:cNvSpPr txBox="1">
            <a:spLocks noChangeArrowheads="1"/>
          </p:cNvSpPr>
          <p:nvPr/>
        </p:nvSpPr>
        <p:spPr bwMode="auto">
          <a:xfrm>
            <a:off x="10710728" y="3883842"/>
            <a:ext cx="94559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Sblocco consistenza </a:t>
            </a:r>
            <a:r>
              <a:rPr lang="it-IT" altLang="it-IT" b="0" dirty="0"/>
              <a:t>(13)</a:t>
            </a:r>
            <a:endParaRPr lang="it-IT" altLang="it-IT" dirty="0"/>
          </a:p>
        </p:txBody>
      </p:sp>
      <p:cxnSp>
        <p:nvCxnSpPr>
          <p:cNvPr id="49" name="Connettore 4 4">
            <a:extLst>
              <a:ext uri="{FF2B5EF4-FFF2-40B4-BE49-F238E27FC236}">
                <a16:creationId xmlns:a16="http://schemas.microsoft.com/office/drawing/2014/main" id="{19EA13E2-42A9-484C-AAC6-24280C50F67B}"/>
              </a:ext>
            </a:extLst>
          </p:cNvPr>
          <p:cNvCxnSpPr>
            <a:cxnSpLocks noChangeShapeType="1"/>
            <a:stCxn id="44" idx="2"/>
            <a:endCxn id="48" idx="0"/>
          </p:cNvCxnSpPr>
          <p:nvPr/>
        </p:nvCxnSpPr>
        <p:spPr bwMode="auto">
          <a:xfrm rot="5400000">
            <a:off x="11083224" y="3781873"/>
            <a:ext cx="202269" cy="1669"/>
          </a:xfrm>
          <a:prstGeom prst="bentConnector3">
            <a:avLst>
              <a:gd name="adj1" fmla="val 50000"/>
            </a:avLst>
          </a:prstGeom>
          <a:noFill/>
          <a:ln w="6350">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Connettore 4 4">
            <a:extLst>
              <a:ext uri="{FF2B5EF4-FFF2-40B4-BE49-F238E27FC236}">
                <a16:creationId xmlns:a16="http://schemas.microsoft.com/office/drawing/2014/main" id="{CA068567-0E66-4EB2-B5B8-7290FBEDEA1E}"/>
              </a:ext>
            </a:extLst>
          </p:cNvPr>
          <p:cNvCxnSpPr>
            <a:cxnSpLocks noChangeShapeType="1"/>
            <a:stCxn id="145" idx="4"/>
            <a:endCxn id="41" idx="1"/>
          </p:cNvCxnSpPr>
          <p:nvPr/>
        </p:nvCxnSpPr>
        <p:spPr bwMode="auto">
          <a:xfrm rot="16200000" flipH="1">
            <a:off x="5705781" y="3628912"/>
            <a:ext cx="346495" cy="244159"/>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AutoShape 27">
            <a:extLst>
              <a:ext uri="{FF2B5EF4-FFF2-40B4-BE49-F238E27FC236}">
                <a16:creationId xmlns:a16="http://schemas.microsoft.com/office/drawing/2014/main" id="{15CC1E2F-26C2-4835-9883-9DD790527797}"/>
              </a:ext>
            </a:extLst>
          </p:cNvPr>
          <p:cNvSpPr>
            <a:spLocks noChangeArrowheads="1"/>
          </p:cNvSpPr>
          <p:nvPr/>
        </p:nvSpPr>
        <p:spPr bwMode="auto">
          <a:xfrm>
            <a:off x="269469" y="3325415"/>
            <a:ext cx="801771"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cxnSp>
        <p:nvCxnSpPr>
          <p:cNvPr id="64" name="AutoShape 26">
            <a:extLst>
              <a:ext uri="{FF2B5EF4-FFF2-40B4-BE49-F238E27FC236}">
                <a16:creationId xmlns:a16="http://schemas.microsoft.com/office/drawing/2014/main" id="{B6CC819D-BD44-4B87-B13B-44DF4793229F}"/>
              </a:ext>
            </a:extLst>
          </p:cNvPr>
          <p:cNvCxnSpPr>
            <a:cxnSpLocks noChangeShapeType="1"/>
            <a:stCxn id="26" idx="2"/>
            <a:endCxn id="38" idx="0"/>
          </p:cNvCxnSpPr>
          <p:nvPr/>
        </p:nvCxnSpPr>
        <p:spPr bwMode="auto">
          <a:xfrm flipH="1">
            <a:off x="4781373" y="3094440"/>
            <a:ext cx="2640" cy="23097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Text Box 30">
            <a:extLst>
              <a:ext uri="{FF2B5EF4-FFF2-40B4-BE49-F238E27FC236}">
                <a16:creationId xmlns:a16="http://schemas.microsoft.com/office/drawing/2014/main" id="{1ED8B4E2-FA57-48FA-9DCA-18FEF1DEEB21}"/>
              </a:ext>
            </a:extLst>
          </p:cNvPr>
          <p:cNvSpPr txBox="1">
            <a:spLocks noChangeArrowheads="1"/>
          </p:cNvSpPr>
          <p:nvPr/>
        </p:nvSpPr>
        <p:spPr bwMode="auto">
          <a:xfrm>
            <a:off x="4787157" y="3132498"/>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SI</a:t>
            </a:r>
          </a:p>
        </p:txBody>
      </p:sp>
      <mc:AlternateContent xmlns:mc="http://schemas.openxmlformats.org/markup-compatibility/2006" xmlns:a14="http://schemas.microsoft.com/office/drawing/2010/main">
        <mc:Choice Requires="a14">
          <p:sp>
            <p:nvSpPr>
              <p:cNvPr id="77" name="Text Box 38">
                <a:extLst>
                  <a:ext uri="{FF2B5EF4-FFF2-40B4-BE49-F238E27FC236}">
                    <a16:creationId xmlns:a16="http://schemas.microsoft.com/office/drawing/2014/main" id="{A377B9D2-411E-4433-BE9D-C3DBBAE7F26C}"/>
                  </a:ext>
                </a:extLst>
              </p:cNvPr>
              <p:cNvSpPr txBox="1">
                <a:spLocks noChangeArrowheads="1"/>
              </p:cNvSpPr>
              <p:nvPr/>
            </p:nvSpPr>
            <p:spPr bwMode="auto">
              <a:xfrm>
                <a:off x="5836238" y="3325691"/>
                <a:ext cx="900495" cy="138628"/>
              </a:xfrm>
              <a:prstGeom prst="rect">
                <a:avLst/>
              </a:prstGeom>
              <a:noFill/>
              <a:ln>
                <a:noFill/>
              </a:ln>
              <a:effectLst/>
              <a:extLst>
                <a:ext uri="{909E8E84-426E-40DD-AFC4-6F175D3DCCD1}">
                  <a14:hiddenFill>
                    <a:solidFill>
                      <a:schemeClr val="bg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65000"/>
                      </a:schemeClr>
                    </a:solidFill>
                    <a:latin typeface="+mj-lt"/>
                    <a:cs typeface="Arial" panose="020B0604020202020204" pitchFamily="34" charset="0"/>
                  </a:rPr>
                  <a:t>se </a:t>
                </a:r>
                <a:r>
                  <a:rPr lang="it-IT" altLang="it-IT" sz="901" b="1" dirty="0" err="1">
                    <a:solidFill>
                      <a:schemeClr val="bg1">
                        <a:lumMod val="65000"/>
                      </a:schemeClr>
                    </a:solidFill>
                    <a:latin typeface="+mj-lt"/>
                    <a:cs typeface="Arial" panose="020B0604020202020204" pitchFamily="34" charset="0"/>
                  </a:rPr>
                  <a:t>t</a:t>
                </a:r>
                <a:r>
                  <a:rPr lang="it-IT" altLang="it-IT" sz="901" b="1" baseline="-25000" dirty="0" err="1">
                    <a:solidFill>
                      <a:schemeClr val="bg1">
                        <a:lumMod val="65000"/>
                      </a:schemeClr>
                    </a:solidFill>
                    <a:latin typeface="+mj-lt"/>
                    <a:cs typeface="Arial" panose="020B0604020202020204" pitchFamily="34" charset="0"/>
                  </a:rPr>
                  <a:t>x</a:t>
                </a:r>
                <a:r>
                  <a:rPr lang="it-IT" altLang="it-IT" sz="901" b="1" baseline="-25000" dirty="0">
                    <a:solidFill>
                      <a:schemeClr val="bg1">
                        <a:lumMod val="65000"/>
                      </a:schemeClr>
                    </a:solidFill>
                    <a:latin typeface="+mj-lt"/>
                    <a:cs typeface="Arial" panose="020B0604020202020204" pitchFamily="34" charset="0"/>
                  </a:rPr>
                  <a:t> </a:t>
                </a:r>
                <a14:m>
                  <m:oMath xmlns:m="http://schemas.openxmlformats.org/officeDocument/2006/math">
                    <m:r>
                      <a:rPr lang="it-IT" altLang="it-IT" sz="901" b="1" i="1" dirty="0"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it-IT" altLang="it-IT" sz="901" b="1" dirty="0">
                    <a:solidFill>
                      <a:schemeClr val="bg1">
                        <a:lumMod val="65000"/>
                      </a:schemeClr>
                    </a:solidFill>
                    <a:latin typeface="+mj-lt"/>
                    <a:cs typeface="Arial" panose="020B0604020202020204" pitchFamily="34" charset="0"/>
                  </a:rPr>
                  <a:t>t</a:t>
                </a:r>
                <a:r>
                  <a:rPr lang="it-IT" altLang="it-IT" sz="901" b="1" baseline="-25000" dirty="0">
                    <a:solidFill>
                      <a:schemeClr val="bg1">
                        <a:lumMod val="65000"/>
                      </a:schemeClr>
                    </a:solidFill>
                    <a:latin typeface="+mj-lt"/>
                    <a:cs typeface="Arial" panose="020B0604020202020204" pitchFamily="34" charset="0"/>
                  </a:rPr>
                  <a:t>1</a:t>
                </a:r>
                <a:r>
                  <a:rPr lang="it-IT" altLang="it-IT" sz="901" b="1" dirty="0">
                    <a:solidFill>
                      <a:schemeClr val="bg1">
                        <a:lumMod val="65000"/>
                      </a:schemeClr>
                    </a:solidFill>
                    <a:latin typeface="+mj-lt"/>
                    <a:cs typeface="Arial" panose="020B0604020202020204" pitchFamily="34" charset="0"/>
                  </a:rPr>
                  <a:t> </a:t>
                </a:r>
                <a:r>
                  <a:rPr lang="it-IT" altLang="it-IT" sz="901" b="1" baseline="-25000" dirty="0">
                    <a:solidFill>
                      <a:schemeClr val="bg1">
                        <a:lumMod val="65000"/>
                      </a:schemeClr>
                    </a:solidFill>
                    <a:latin typeface="+mj-lt"/>
                    <a:cs typeface="Arial" panose="020B0604020202020204" pitchFamily="34" charset="0"/>
                  </a:rPr>
                  <a:t>   </a:t>
                </a:r>
                <a:endParaRPr lang="it-IT" altLang="it-IT" sz="901" b="1" dirty="0">
                  <a:solidFill>
                    <a:schemeClr val="bg1">
                      <a:lumMod val="65000"/>
                    </a:schemeClr>
                  </a:solidFill>
                  <a:latin typeface="+mj-lt"/>
                  <a:cs typeface="Arial" panose="020B0604020202020204" pitchFamily="34" charset="0"/>
                </a:endParaRPr>
              </a:p>
            </p:txBody>
          </p:sp>
        </mc:Choice>
        <mc:Fallback xmlns="">
          <p:sp>
            <p:nvSpPr>
              <p:cNvPr id="77" name="Text Box 38">
                <a:extLst>
                  <a:ext uri="{FF2B5EF4-FFF2-40B4-BE49-F238E27FC236}">
                    <a16:creationId xmlns:a16="http://schemas.microsoft.com/office/drawing/2014/main" id="{A377B9D2-411E-4433-BE9D-C3DBBAE7F26C}"/>
                  </a:ext>
                </a:extLst>
              </p:cNvPr>
              <p:cNvSpPr txBox="1">
                <a:spLocks noRot="1" noChangeAspect="1" noMove="1" noResize="1" noEditPoints="1" noAdjustHandles="1" noChangeArrowheads="1" noChangeShapeType="1" noTextEdit="1"/>
              </p:cNvSpPr>
              <p:nvPr/>
            </p:nvSpPr>
            <p:spPr bwMode="auto">
              <a:xfrm>
                <a:off x="5836238" y="3325691"/>
                <a:ext cx="900495" cy="138628"/>
              </a:xfrm>
              <a:prstGeom prst="rect">
                <a:avLst/>
              </a:prstGeom>
              <a:blipFill>
                <a:blip r:embed="rId2"/>
                <a:stretch>
                  <a:fillRect t="-31818" b="-59091"/>
                </a:stretch>
              </a:blip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80" name="Text Box 3">
            <a:extLst>
              <a:ext uri="{FF2B5EF4-FFF2-40B4-BE49-F238E27FC236}">
                <a16:creationId xmlns:a16="http://schemas.microsoft.com/office/drawing/2014/main" id="{91875139-A655-4D4B-8D30-EE50B233A835}"/>
              </a:ext>
            </a:extLst>
          </p:cNvPr>
          <p:cNvSpPr txBox="1">
            <a:spLocks noChangeArrowheads="1"/>
          </p:cNvSpPr>
          <p:nvPr/>
        </p:nvSpPr>
        <p:spPr bwMode="auto">
          <a:xfrm>
            <a:off x="1199381" y="4929572"/>
            <a:ext cx="1063153"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Richiesta  </a:t>
            </a:r>
            <a:r>
              <a:rPr lang="it-IT" altLang="it-IT" sz="800" dirty="0" err="1"/>
              <a:t>rimod</a:t>
            </a:r>
            <a:r>
              <a:rPr lang="it-IT" altLang="it-IT" sz="800" dirty="0"/>
              <a:t>. Appuntamento</a:t>
            </a:r>
            <a:endParaRPr lang="it-IT" altLang="it-IT" sz="800" b="0" dirty="0"/>
          </a:p>
        </p:txBody>
      </p:sp>
      <p:cxnSp>
        <p:nvCxnSpPr>
          <p:cNvPr id="81" name="AutoShape 6">
            <a:extLst>
              <a:ext uri="{FF2B5EF4-FFF2-40B4-BE49-F238E27FC236}">
                <a16:creationId xmlns:a16="http://schemas.microsoft.com/office/drawing/2014/main" id="{0AD91922-8955-4705-B4E3-24F9A0A714D7}"/>
              </a:ext>
            </a:extLst>
          </p:cNvPr>
          <p:cNvCxnSpPr>
            <a:cxnSpLocks noChangeShapeType="1"/>
            <a:stCxn id="155" idx="3"/>
            <a:endCxn id="83" idx="1"/>
          </p:cNvCxnSpPr>
          <p:nvPr/>
        </p:nvCxnSpPr>
        <p:spPr bwMode="auto">
          <a:xfrm>
            <a:off x="3465855" y="5091262"/>
            <a:ext cx="625553" cy="3073"/>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nettore 4 12">
            <a:extLst>
              <a:ext uri="{FF2B5EF4-FFF2-40B4-BE49-F238E27FC236}">
                <a16:creationId xmlns:a16="http://schemas.microsoft.com/office/drawing/2014/main" id="{DF890ED3-BB6E-48B4-95C0-76C81B6252EB}"/>
              </a:ext>
            </a:extLst>
          </p:cNvPr>
          <p:cNvCxnSpPr>
            <a:cxnSpLocks/>
            <a:stCxn id="90" idx="2"/>
            <a:endCxn id="80" idx="0"/>
          </p:cNvCxnSpPr>
          <p:nvPr/>
        </p:nvCxnSpPr>
        <p:spPr bwMode="auto">
          <a:xfrm rot="16200000" flipH="1">
            <a:off x="1635143" y="4833757"/>
            <a:ext cx="183548" cy="8081"/>
          </a:xfrm>
          <a:prstGeom prst="bentConnector3">
            <a:avLst>
              <a:gd name="adj1" fmla="val 50000"/>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Text Box 10">
            <a:extLst>
              <a:ext uri="{FF2B5EF4-FFF2-40B4-BE49-F238E27FC236}">
                <a16:creationId xmlns:a16="http://schemas.microsoft.com/office/drawing/2014/main" id="{7FFA65C9-8F31-45D7-AB41-BB9BE20C9C3F}"/>
              </a:ext>
            </a:extLst>
          </p:cNvPr>
          <p:cNvSpPr txBox="1">
            <a:spLocks noChangeArrowheads="1"/>
          </p:cNvSpPr>
          <p:nvPr/>
        </p:nvSpPr>
        <p:spPr bwMode="auto">
          <a:xfrm>
            <a:off x="4091408" y="4925058"/>
            <a:ext cx="144000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Ricezione  richiesta</a:t>
            </a:r>
          </a:p>
          <a:p>
            <a:r>
              <a:rPr lang="it-IT" altLang="it-IT" sz="800" dirty="0"/>
              <a:t>di rimodulazione</a:t>
            </a:r>
          </a:p>
        </p:txBody>
      </p:sp>
      <p:sp>
        <p:nvSpPr>
          <p:cNvPr id="84" name="AutoShape 28">
            <a:extLst>
              <a:ext uri="{FF2B5EF4-FFF2-40B4-BE49-F238E27FC236}">
                <a16:creationId xmlns:a16="http://schemas.microsoft.com/office/drawing/2014/main" id="{8CE437AA-45BB-4C4D-911F-6F5911A4CD96}"/>
              </a:ext>
            </a:extLst>
          </p:cNvPr>
          <p:cNvSpPr>
            <a:spLocks noChangeArrowheads="1"/>
          </p:cNvSpPr>
          <p:nvPr/>
        </p:nvSpPr>
        <p:spPr bwMode="auto">
          <a:xfrm>
            <a:off x="4091327" y="5420958"/>
            <a:ext cx="1440162" cy="360000"/>
          </a:xfrm>
          <a:prstGeom prst="flowChartPreparation">
            <a:avLst/>
          </a:prstGeom>
          <a:solidFill>
            <a:srgbClr val="FFFF99"/>
          </a:solidFill>
          <a:ln w="9525" algn="ctr">
            <a:solidFill>
              <a:schemeClr val="accent1"/>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spcBef>
                <a:spcPct val="20000"/>
              </a:spcBef>
              <a:spcAft>
                <a:spcPct val="10000"/>
              </a:spcAft>
              <a:buClr>
                <a:schemeClr val="accent1"/>
              </a:buClr>
            </a:pPr>
            <a:r>
              <a:rPr lang="it-IT" altLang="it-IT" sz="800" b="1" dirty="0">
                <a:latin typeface="TIM Sans" panose="02020503040602060503" pitchFamily="18" charset="0"/>
                <a:cs typeface="Arial" panose="020B0604020202020204" pitchFamily="34" charset="0"/>
              </a:rPr>
              <a:t>Rimodulazione  ricevuta entro le 18 di DAC-1?</a:t>
            </a:r>
            <a:endParaRPr lang="it-IT" altLang="it-IT" sz="800" dirty="0">
              <a:latin typeface="TIM Sans" panose="02020503040602060503" pitchFamily="18" charset="0"/>
              <a:cs typeface="Arial" panose="020B0604020202020204" pitchFamily="34" charset="0"/>
            </a:endParaRPr>
          </a:p>
        </p:txBody>
      </p:sp>
      <p:cxnSp>
        <p:nvCxnSpPr>
          <p:cNvPr id="85" name="AutoShape 26">
            <a:extLst>
              <a:ext uri="{FF2B5EF4-FFF2-40B4-BE49-F238E27FC236}">
                <a16:creationId xmlns:a16="http://schemas.microsoft.com/office/drawing/2014/main" id="{588D5592-E0F9-4963-9587-841918C3DCA9}"/>
              </a:ext>
            </a:extLst>
          </p:cNvPr>
          <p:cNvCxnSpPr>
            <a:cxnSpLocks noChangeShapeType="1"/>
            <a:stCxn id="83" idx="2"/>
            <a:endCxn id="84" idx="0"/>
          </p:cNvCxnSpPr>
          <p:nvPr/>
        </p:nvCxnSpPr>
        <p:spPr bwMode="auto">
          <a:xfrm>
            <a:off x="4811408" y="5263612"/>
            <a:ext cx="0" cy="157346"/>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6">
            <a:extLst>
              <a:ext uri="{FF2B5EF4-FFF2-40B4-BE49-F238E27FC236}">
                <a16:creationId xmlns:a16="http://schemas.microsoft.com/office/drawing/2014/main" id="{654916FA-8133-4CF7-A8C1-CB308B2DFB8B}"/>
              </a:ext>
            </a:extLst>
          </p:cNvPr>
          <p:cNvCxnSpPr>
            <a:cxnSpLocks noChangeShapeType="1"/>
            <a:stCxn id="175" idx="1"/>
            <a:endCxn id="89" idx="3"/>
          </p:cNvCxnSpPr>
          <p:nvPr/>
        </p:nvCxnSpPr>
        <p:spPr bwMode="auto">
          <a:xfrm flipH="1">
            <a:off x="2118877" y="5600958"/>
            <a:ext cx="528893"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Text Box 30">
            <a:extLst>
              <a:ext uri="{FF2B5EF4-FFF2-40B4-BE49-F238E27FC236}">
                <a16:creationId xmlns:a16="http://schemas.microsoft.com/office/drawing/2014/main" id="{5D265295-A3D6-481D-9089-31C6DCABEC1B}"/>
              </a:ext>
            </a:extLst>
          </p:cNvPr>
          <p:cNvSpPr txBox="1">
            <a:spLocks noChangeArrowheads="1"/>
          </p:cNvSpPr>
          <p:nvPr/>
        </p:nvSpPr>
        <p:spPr bwMode="auto">
          <a:xfrm>
            <a:off x="3825507" y="5647124"/>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NO</a:t>
            </a:r>
          </a:p>
        </p:txBody>
      </p:sp>
      <p:sp>
        <p:nvSpPr>
          <p:cNvPr id="89" name="AutoShape 27">
            <a:extLst>
              <a:ext uri="{FF2B5EF4-FFF2-40B4-BE49-F238E27FC236}">
                <a16:creationId xmlns:a16="http://schemas.microsoft.com/office/drawing/2014/main" id="{EAF54293-4276-46F7-81A9-8126A41BCEB1}"/>
              </a:ext>
            </a:extLst>
          </p:cNvPr>
          <p:cNvSpPr>
            <a:spLocks noChangeArrowheads="1"/>
          </p:cNvSpPr>
          <p:nvPr/>
        </p:nvSpPr>
        <p:spPr bwMode="auto">
          <a:xfrm>
            <a:off x="1326877" y="5420958"/>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rimodulazione</a:t>
            </a:r>
          </a:p>
        </p:txBody>
      </p:sp>
      <p:sp>
        <p:nvSpPr>
          <p:cNvPr id="90" name="Text Box 6">
            <a:extLst>
              <a:ext uri="{FF2B5EF4-FFF2-40B4-BE49-F238E27FC236}">
                <a16:creationId xmlns:a16="http://schemas.microsoft.com/office/drawing/2014/main" id="{E252E5BB-BA22-42A8-B8FE-3E45445EEAAB}"/>
              </a:ext>
            </a:extLst>
          </p:cNvPr>
          <p:cNvSpPr txBox="1">
            <a:spLocks noChangeArrowheads="1"/>
          </p:cNvSpPr>
          <p:nvPr/>
        </p:nvSpPr>
        <p:spPr bwMode="auto">
          <a:xfrm>
            <a:off x="1255654" y="4407470"/>
            <a:ext cx="934446" cy="338554"/>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Rimodulazione  da </a:t>
            </a:r>
            <a:r>
              <a:rPr lang="it-IT" altLang="it-IT" dirty="0" err="1"/>
              <a:t>Recipient</a:t>
            </a:r>
            <a:endParaRPr lang="it-IT" altLang="it-IT" dirty="0"/>
          </a:p>
        </p:txBody>
      </p:sp>
      <p:sp>
        <p:nvSpPr>
          <p:cNvPr id="91" name="Text Box 38">
            <a:extLst>
              <a:ext uri="{FF2B5EF4-FFF2-40B4-BE49-F238E27FC236}">
                <a16:creationId xmlns:a16="http://schemas.microsoft.com/office/drawing/2014/main" id="{37F2B737-70ED-4FD6-8844-63EEB9486244}"/>
              </a:ext>
            </a:extLst>
          </p:cNvPr>
          <p:cNvSpPr txBox="1">
            <a:spLocks noChangeArrowheads="1"/>
          </p:cNvSpPr>
          <p:nvPr/>
        </p:nvSpPr>
        <p:spPr bwMode="auto">
          <a:xfrm>
            <a:off x="3290015" y="4912034"/>
            <a:ext cx="555966"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err="1">
                <a:solidFill>
                  <a:schemeClr val="bg1">
                    <a:lumMod val="50000"/>
                  </a:schemeClr>
                </a:solidFill>
                <a:latin typeface="+mj-lt"/>
                <a:cs typeface="Arial" panose="020B0604020202020204" pitchFamily="34" charset="0"/>
              </a:rPr>
              <a:t>t</a:t>
            </a:r>
            <a:r>
              <a:rPr lang="it-IT" altLang="it-IT" sz="901" b="1" baseline="-25000" dirty="0" err="1">
                <a:solidFill>
                  <a:schemeClr val="bg1">
                    <a:lumMod val="50000"/>
                  </a:schemeClr>
                </a:solidFill>
                <a:latin typeface="+mj-lt"/>
                <a:cs typeface="Arial" panose="020B0604020202020204" pitchFamily="34" charset="0"/>
              </a:rPr>
              <a:t>x</a:t>
            </a:r>
            <a:endParaRPr lang="it-IT" altLang="it-IT" sz="901" b="1" dirty="0">
              <a:solidFill>
                <a:schemeClr val="bg1">
                  <a:lumMod val="50000"/>
                </a:schemeClr>
              </a:solidFill>
              <a:latin typeface="+mj-lt"/>
              <a:cs typeface="Arial" panose="020B0604020202020204" pitchFamily="34" charset="0"/>
            </a:endParaRPr>
          </a:p>
        </p:txBody>
      </p:sp>
      <p:sp>
        <p:nvSpPr>
          <p:cNvPr id="92" name="Text Box 10">
            <a:extLst>
              <a:ext uri="{FF2B5EF4-FFF2-40B4-BE49-F238E27FC236}">
                <a16:creationId xmlns:a16="http://schemas.microsoft.com/office/drawing/2014/main" id="{418E152E-5E14-46E0-85E0-C0D4DCFE0543}"/>
              </a:ext>
            </a:extLst>
          </p:cNvPr>
          <p:cNvSpPr txBox="1">
            <a:spLocks noChangeArrowheads="1"/>
          </p:cNvSpPr>
          <p:nvPr/>
        </p:nvSpPr>
        <p:spPr bwMode="auto">
          <a:xfrm>
            <a:off x="4088768" y="6016263"/>
            <a:ext cx="144000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Rimodulazione </a:t>
            </a:r>
          </a:p>
          <a:p>
            <a:r>
              <a:rPr lang="it-IT" altLang="it-IT" sz="800" dirty="0"/>
              <a:t>DAC</a:t>
            </a:r>
            <a:endParaRPr lang="it-IT" altLang="it-IT" sz="800" b="0" dirty="0"/>
          </a:p>
        </p:txBody>
      </p:sp>
      <p:cxnSp>
        <p:nvCxnSpPr>
          <p:cNvPr id="105" name="AutoShape 26">
            <a:extLst>
              <a:ext uri="{FF2B5EF4-FFF2-40B4-BE49-F238E27FC236}">
                <a16:creationId xmlns:a16="http://schemas.microsoft.com/office/drawing/2014/main" id="{3D109394-76EE-4EEE-89A4-B98938E80D40}"/>
              </a:ext>
            </a:extLst>
          </p:cNvPr>
          <p:cNvCxnSpPr>
            <a:cxnSpLocks noChangeShapeType="1"/>
            <a:stCxn id="84" idx="2"/>
            <a:endCxn id="92" idx="0"/>
          </p:cNvCxnSpPr>
          <p:nvPr/>
        </p:nvCxnSpPr>
        <p:spPr bwMode="auto">
          <a:xfrm flipH="1">
            <a:off x="4808768" y="5780958"/>
            <a:ext cx="2640" cy="23530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6" name="Text Box 30">
            <a:extLst>
              <a:ext uri="{FF2B5EF4-FFF2-40B4-BE49-F238E27FC236}">
                <a16:creationId xmlns:a16="http://schemas.microsoft.com/office/drawing/2014/main" id="{D47393B8-DEEE-49C3-854B-F7B4CAA72749}"/>
              </a:ext>
            </a:extLst>
          </p:cNvPr>
          <p:cNvSpPr txBox="1">
            <a:spLocks noChangeArrowheads="1"/>
          </p:cNvSpPr>
          <p:nvPr/>
        </p:nvSpPr>
        <p:spPr bwMode="auto">
          <a:xfrm>
            <a:off x="4814552" y="5827725"/>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SI</a:t>
            </a:r>
          </a:p>
        </p:txBody>
      </p:sp>
      <p:cxnSp>
        <p:nvCxnSpPr>
          <p:cNvPr id="267" name="Connettore diritto 266">
            <a:extLst>
              <a:ext uri="{FF2B5EF4-FFF2-40B4-BE49-F238E27FC236}">
                <a16:creationId xmlns:a16="http://schemas.microsoft.com/office/drawing/2014/main" id="{134B01FC-008A-4E80-AEB7-35F0F60F6367}"/>
              </a:ext>
            </a:extLst>
          </p:cNvPr>
          <p:cNvCxnSpPr>
            <a:cxnSpLocks/>
          </p:cNvCxnSpPr>
          <p:nvPr/>
        </p:nvCxnSpPr>
        <p:spPr>
          <a:xfrm>
            <a:off x="361250" y="4309713"/>
            <a:ext cx="11387793" cy="0"/>
          </a:xfrm>
          <a:prstGeom prst="line">
            <a:avLst/>
          </a:prstGeom>
          <a:ln w="28575">
            <a:solidFill>
              <a:srgbClr val="0070C0"/>
            </a:solidFill>
            <a:prstDash val="dash"/>
          </a:ln>
        </p:spPr>
      </p:cxnSp>
      <p:cxnSp>
        <p:nvCxnSpPr>
          <p:cNvPr id="124" name="Connettore diritto 123">
            <a:extLst>
              <a:ext uri="{FF2B5EF4-FFF2-40B4-BE49-F238E27FC236}">
                <a16:creationId xmlns:a16="http://schemas.microsoft.com/office/drawing/2014/main" id="{C0B5A24D-0365-4E88-A0C5-B5D424219210}"/>
              </a:ext>
            </a:extLst>
          </p:cNvPr>
          <p:cNvCxnSpPr>
            <a:cxnSpLocks/>
          </p:cNvCxnSpPr>
          <p:nvPr/>
        </p:nvCxnSpPr>
        <p:spPr>
          <a:xfrm>
            <a:off x="356892" y="1634043"/>
            <a:ext cx="11392151" cy="0"/>
          </a:xfrm>
          <a:prstGeom prst="line">
            <a:avLst/>
          </a:prstGeom>
          <a:ln w="28575">
            <a:solidFill>
              <a:srgbClr val="0070C0"/>
            </a:solidFill>
            <a:prstDash val="dash"/>
          </a:ln>
        </p:spPr>
      </p:cxnSp>
      <p:cxnSp>
        <p:nvCxnSpPr>
          <p:cNvPr id="102" name="AutoShape 48">
            <a:extLst>
              <a:ext uri="{FF2B5EF4-FFF2-40B4-BE49-F238E27FC236}">
                <a16:creationId xmlns:a16="http://schemas.microsoft.com/office/drawing/2014/main" id="{87A971B1-B06E-49B9-8A5C-E67CCB728251}"/>
              </a:ext>
            </a:extLst>
          </p:cNvPr>
          <p:cNvCxnSpPr>
            <a:cxnSpLocks noChangeShapeType="1"/>
            <a:stCxn id="103" idx="2"/>
            <a:endCxn id="45" idx="0"/>
          </p:cNvCxnSpPr>
          <p:nvPr/>
        </p:nvCxnSpPr>
        <p:spPr bwMode="auto">
          <a:xfrm rot="5400000">
            <a:off x="1627986" y="3736490"/>
            <a:ext cx="108867" cy="6716"/>
          </a:xfrm>
          <a:prstGeom prst="bentConnector3">
            <a:avLst>
              <a:gd name="adj1" fmla="val 50000"/>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AutoShape 27">
            <a:extLst>
              <a:ext uri="{FF2B5EF4-FFF2-40B4-BE49-F238E27FC236}">
                <a16:creationId xmlns:a16="http://schemas.microsoft.com/office/drawing/2014/main" id="{DFFEF5C9-A0DA-48DD-A75D-DC9D41AF5E5A}"/>
              </a:ext>
            </a:extLst>
          </p:cNvPr>
          <p:cNvSpPr>
            <a:spLocks noChangeArrowheads="1"/>
          </p:cNvSpPr>
          <p:nvPr/>
        </p:nvSpPr>
        <p:spPr bwMode="auto">
          <a:xfrm>
            <a:off x="1284891" y="3325415"/>
            <a:ext cx="801771"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a:t>
            </a:r>
          </a:p>
        </p:txBody>
      </p:sp>
      <p:sp>
        <p:nvSpPr>
          <p:cNvPr id="119" name="AutoShape 27">
            <a:extLst>
              <a:ext uri="{FF2B5EF4-FFF2-40B4-BE49-F238E27FC236}">
                <a16:creationId xmlns:a16="http://schemas.microsoft.com/office/drawing/2014/main" id="{67345F2B-513B-4217-BBCE-941F1CFB3B1C}"/>
              </a:ext>
            </a:extLst>
          </p:cNvPr>
          <p:cNvSpPr>
            <a:spLocks noChangeArrowheads="1"/>
          </p:cNvSpPr>
          <p:nvPr/>
        </p:nvSpPr>
        <p:spPr bwMode="auto">
          <a:xfrm>
            <a:off x="1317106" y="6018658"/>
            <a:ext cx="801771"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RDAC</a:t>
            </a:r>
          </a:p>
        </p:txBody>
      </p:sp>
      <p:sp>
        <p:nvSpPr>
          <p:cNvPr id="122" name="CasellaDiTesto 121">
            <a:extLst>
              <a:ext uri="{FF2B5EF4-FFF2-40B4-BE49-F238E27FC236}">
                <a16:creationId xmlns:a16="http://schemas.microsoft.com/office/drawing/2014/main" id="{54F64DCB-687F-408A-B5EC-440A250EF8D3}"/>
              </a:ext>
            </a:extLst>
          </p:cNvPr>
          <p:cNvSpPr txBox="1"/>
          <p:nvPr/>
        </p:nvSpPr>
        <p:spPr>
          <a:xfrm>
            <a:off x="5898371" y="510714"/>
            <a:ext cx="108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p>
          <a:p>
            <a:r>
              <a:rPr lang="it-IT" sz="1003" dirty="0" err="1"/>
              <a:t>SdT</a:t>
            </a:r>
            <a:endParaRPr lang="it-IT" sz="1003" dirty="0"/>
          </a:p>
        </p:txBody>
      </p:sp>
      <p:sp>
        <p:nvSpPr>
          <p:cNvPr id="123" name="CasellaDiTesto 122">
            <a:extLst>
              <a:ext uri="{FF2B5EF4-FFF2-40B4-BE49-F238E27FC236}">
                <a16:creationId xmlns:a16="http://schemas.microsoft.com/office/drawing/2014/main" id="{14060FB8-8A1F-4C7A-9EFB-1DE82D39EE82}"/>
              </a:ext>
            </a:extLst>
          </p:cNvPr>
          <p:cNvSpPr txBox="1"/>
          <p:nvPr/>
        </p:nvSpPr>
        <p:spPr>
          <a:xfrm>
            <a:off x="3900147"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950">
                <a:solidFill>
                  <a:srgbClr val="C00000"/>
                </a:solidFill>
              </a:defRPr>
            </a:lvl1pPr>
          </a:lstStyle>
          <a:p>
            <a:r>
              <a:rPr lang="it-IT" sz="1003" b="1" dirty="0">
                <a:solidFill>
                  <a:schemeClr val="tx1"/>
                </a:solidFill>
                <a:effectLst>
                  <a:outerShdw blurRad="38100" dist="38100" dir="2700000" algn="tl">
                    <a:srgbClr val="000000">
                      <a:alpha val="43137"/>
                    </a:srgbClr>
                  </a:outerShdw>
                </a:effectLst>
              </a:rPr>
              <a:t>Operatore </a:t>
            </a:r>
            <a:r>
              <a:rPr lang="it-IT" sz="1003" b="1" dirty="0" err="1">
                <a:solidFill>
                  <a:schemeClr val="tx1"/>
                </a:solidFill>
                <a:effectLst>
                  <a:outerShdw blurRad="38100" dist="38100" dir="2700000" algn="tl">
                    <a:srgbClr val="000000">
                      <a:alpha val="43137"/>
                    </a:srgbClr>
                  </a:outerShdw>
                </a:effectLst>
              </a:rPr>
              <a:t>Wholesale</a:t>
            </a:r>
            <a:r>
              <a:rPr lang="it-IT" sz="1003" b="1" dirty="0">
                <a:solidFill>
                  <a:schemeClr val="tx1"/>
                </a:solidFill>
                <a:effectLst>
                  <a:outerShdw blurRad="38100" dist="38100" dir="2700000" algn="tl">
                    <a:srgbClr val="000000">
                      <a:alpha val="43137"/>
                    </a:srgbClr>
                  </a:outerShdw>
                </a:effectLst>
              </a:rPr>
              <a:t> </a:t>
            </a:r>
          </a:p>
          <a:p>
            <a:r>
              <a:rPr lang="it-IT" sz="1003" b="1" dirty="0">
                <a:solidFill>
                  <a:schemeClr val="tx1"/>
                </a:solidFill>
                <a:effectLst>
                  <a:outerShdw blurRad="38100" dist="38100" dir="2700000" algn="tl">
                    <a:srgbClr val="000000">
                      <a:alpha val="43137"/>
                    </a:srgbClr>
                  </a:outerShdw>
                </a:effectLst>
              </a:rPr>
              <a:t>di Rete </a:t>
            </a:r>
            <a:r>
              <a:rPr lang="it-IT" sz="1003" b="1" dirty="0" err="1">
                <a:solidFill>
                  <a:schemeClr val="tx1"/>
                </a:solidFill>
                <a:effectLst>
                  <a:outerShdw blurRad="38100" dist="38100" dir="2700000" algn="tl">
                    <a:srgbClr val="000000">
                      <a:alpha val="43137"/>
                    </a:srgbClr>
                  </a:outerShdw>
                </a:effectLst>
              </a:rPr>
              <a:t>Recipient</a:t>
            </a:r>
            <a:endParaRPr lang="it-IT" sz="1003" b="1" dirty="0">
              <a:solidFill>
                <a:schemeClr val="tx1"/>
              </a:solidFill>
              <a:effectLst>
                <a:outerShdw blurRad="38100" dist="38100" dir="2700000" algn="tl">
                  <a:srgbClr val="000000">
                    <a:alpha val="43137"/>
                  </a:srgbClr>
                </a:outerShdw>
              </a:effectLst>
            </a:endParaRPr>
          </a:p>
        </p:txBody>
      </p:sp>
      <p:sp>
        <p:nvSpPr>
          <p:cNvPr id="125" name="CasellaDiTesto 124">
            <a:extLst>
              <a:ext uri="{FF2B5EF4-FFF2-40B4-BE49-F238E27FC236}">
                <a16:creationId xmlns:a16="http://schemas.microsoft.com/office/drawing/2014/main" id="{45438EA8-4789-43D6-90A9-ED79D69EDF82}"/>
              </a:ext>
            </a:extLst>
          </p:cNvPr>
          <p:cNvSpPr txBox="1"/>
          <p:nvPr/>
        </p:nvSpPr>
        <p:spPr>
          <a:xfrm>
            <a:off x="917481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 </a:t>
            </a:r>
            <a:r>
              <a:rPr lang="it-IT" dirty="0" err="1"/>
              <a:t>Wholesale</a:t>
            </a:r>
            <a:r>
              <a:rPr lang="it-IT" dirty="0"/>
              <a:t> </a:t>
            </a:r>
            <a:r>
              <a:rPr lang="it-IT" dirty="0" err="1"/>
              <a:t>Donating</a:t>
            </a:r>
            <a:endParaRPr lang="it-IT" dirty="0"/>
          </a:p>
        </p:txBody>
      </p:sp>
      <p:sp>
        <p:nvSpPr>
          <p:cNvPr id="126" name="Rettangolo 125">
            <a:extLst>
              <a:ext uri="{FF2B5EF4-FFF2-40B4-BE49-F238E27FC236}">
                <a16:creationId xmlns:a16="http://schemas.microsoft.com/office/drawing/2014/main" id="{39DB4429-ECFB-4B01-B439-87A90E2B8360}"/>
              </a:ext>
            </a:extLst>
          </p:cNvPr>
          <p:cNvSpPr/>
          <p:nvPr/>
        </p:nvSpPr>
        <p:spPr>
          <a:xfrm>
            <a:off x="3965241"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B</a:t>
            </a:r>
          </a:p>
        </p:txBody>
      </p:sp>
      <p:sp>
        <p:nvSpPr>
          <p:cNvPr id="128" name="Rettangolo 127">
            <a:extLst>
              <a:ext uri="{FF2B5EF4-FFF2-40B4-BE49-F238E27FC236}">
                <a16:creationId xmlns:a16="http://schemas.microsoft.com/office/drawing/2014/main" id="{2CF1A28A-64EC-4499-89BE-B4A132CF9E87}"/>
              </a:ext>
            </a:extLst>
          </p:cNvPr>
          <p:cNvSpPr/>
          <p:nvPr/>
        </p:nvSpPr>
        <p:spPr>
          <a:xfrm>
            <a:off x="5954006"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C</a:t>
            </a:r>
          </a:p>
        </p:txBody>
      </p:sp>
      <p:sp>
        <p:nvSpPr>
          <p:cNvPr id="129" name="Rettangolo 128">
            <a:extLst>
              <a:ext uri="{FF2B5EF4-FFF2-40B4-BE49-F238E27FC236}">
                <a16:creationId xmlns:a16="http://schemas.microsoft.com/office/drawing/2014/main" id="{C482EC21-09D1-46F1-8424-E761019EE87A}"/>
              </a:ext>
            </a:extLst>
          </p:cNvPr>
          <p:cNvSpPr/>
          <p:nvPr/>
        </p:nvSpPr>
        <p:spPr>
          <a:xfrm>
            <a:off x="9029408"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E1</a:t>
            </a:r>
          </a:p>
        </p:txBody>
      </p:sp>
      <p:sp>
        <p:nvSpPr>
          <p:cNvPr id="130" name="CasellaDiTesto 129">
            <a:extLst>
              <a:ext uri="{FF2B5EF4-FFF2-40B4-BE49-F238E27FC236}">
                <a16:creationId xmlns:a16="http://schemas.microsoft.com/office/drawing/2014/main" id="{5A8B0A02-4B18-4687-B3C9-490218A9EF57}"/>
              </a:ext>
            </a:extLst>
          </p:cNvPr>
          <p:cNvSpPr txBox="1"/>
          <p:nvPr/>
        </p:nvSpPr>
        <p:spPr>
          <a:xfrm>
            <a:off x="7176595"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r>
              <a:rPr lang="it-IT" sz="1003" dirty="0" err="1"/>
              <a:t>Wholesale</a:t>
            </a:r>
            <a:r>
              <a:rPr lang="it-IT" sz="1003" dirty="0"/>
              <a:t> </a:t>
            </a:r>
          </a:p>
          <a:p>
            <a:r>
              <a:rPr lang="it-IT" sz="1003" dirty="0"/>
              <a:t>di Rete </a:t>
            </a:r>
            <a:r>
              <a:rPr lang="it-IT" sz="1003" dirty="0" err="1"/>
              <a:t>Donating</a:t>
            </a:r>
            <a:endParaRPr lang="it-IT" sz="1003" dirty="0"/>
          </a:p>
        </p:txBody>
      </p:sp>
      <p:sp>
        <p:nvSpPr>
          <p:cNvPr id="131" name="Rettangolo 130">
            <a:extLst>
              <a:ext uri="{FF2B5EF4-FFF2-40B4-BE49-F238E27FC236}">
                <a16:creationId xmlns:a16="http://schemas.microsoft.com/office/drawing/2014/main" id="{4B625D85-08A6-4AA1-AB1C-01C09A62E966}"/>
              </a:ext>
            </a:extLst>
          </p:cNvPr>
          <p:cNvSpPr/>
          <p:nvPr/>
        </p:nvSpPr>
        <p:spPr>
          <a:xfrm>
            <a:off x="719638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D</a:t>
            </a:r>
          </a:p>
        </p:txBody>
      </p:sp>
      <p:sp>
        <p:nvSpPr>
          <p:cNvPr id="132" name="CasellaDiTesto 131">
            <a:extLst>
              <a:ext uri="{FF2B5EF4-FFF2-40B4-BE49-F238E27FC236}">
                <a16:creationId xmlns:a16="http://schemas.microsoft.com/office/drawing/2014/main" id="{46A7E84A-EEB7-4CAC-9228-91C727A2F46B}"/>
              </a:ext>
            </a:extLst>
          </p:cNvPr>
          <p:cNvSpPr txBox="1"/>
          <p:nvPr/>
        </p:nvSpPr>
        <p:spPr>
          <a:xfrm>
            <a:off x="112769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Operatore Recipient</a:t>
            </a:r>
          </a:p>
        </p:txBody>
      </p:sp>
      <p:sp>
        <p:nvSpPr>
          <p:cNvPr id="133" name="Rettangolo 132">
            <a:extLst>
              <a:ext uri="{FF2B5EF4-FFF2-40B4-BE49-F238E27FC236}">
                <a16:creationId xmlns:a16="http://schemas.microsoft.com/office/drawing/2014/main" id="{B13CD1B7-47E2-4D24-B5DE-62094E7AFBD6}"/>
              </a:ext>
            </a:extLst>
          </p:cNvPr>
          <p:cNvSpPr/>
          <p:nvPr/>
        </p:nvSpPr>
        <p:spPr>
          <a:xfrm>
            <a:off x="111075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a:t>
            </a:r>
          </a:p>
        </p:txBody>
      </p:sp>
      <p:sp>
        <p:nvSpPr>
          <p:cNvPr id="134" name="CasellaDiTesto 133">
            <a:extLst>
              <a:ext uri="{FF2B5EF4-FFF2-40B4-BE49-F238E27FC236}">
                <a16:creationId xmlns:a16="http://schemas.microsoft.com/office/drawing/2014/main" id="{58978525-3B9A-4913-B43A-E6B1917A41AB}"/>
              </a:ext>
            </a:extLst>
          </p:cNvPr>
          <p:cNvSpPr txBox="1"/>
          <p:nvPr/>
        </p:nvSpPr>
        <p:spPr>
          <a:xfrm>
            <a:off x="251392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 </a:t>
            </a:r>
            <a:r>
              <a:rPr lang="it-IT" sz="1100" dirty="0" err="1"/>
              <a:t>Wholesale</a:t>
            </a:r>
            <a:r>
              <a:rPr lang="it-IT" sz="1100" dirty="0"/>
              <a:t>  Recipient</a:t>
            </a:r>
          </a:p>
        </p:txBody>
      </p:sp>
      <p:sp>
        <p:nvSpPr>
          <p:cNvPr id="135" name="Rettangolo 134">
            <a:extLst>
              <a:ext uri="{FF2B5EF4-FFF2-40B4-BE49-F238E27FC236}">
                <a16:creationId xmlns:a16="http://schemas.microsoft.com/office/drawing/2014/main" id="{FE393079-4173-4B01-B168-83CAF82AA733}"/>
              </a:ext>
            </a:extLst>
          </p:cNvPr>
          <p:cNvSpPr/>
          <p:nvPr/>
        </p:nvSpPr>
        <p:spPr>
          <a:xfrm>
            <a:off x="2368124" y="609740"/>
            <a:ext cx="483562"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A1</a:t>
            </a:r>
          </a:p>
        </p:txBody>
      </p:sp>
      <p:sp>
        <p:nvSpPr>
          <p:cNvPr id="136" name="CasellaDiTesto 135">
            <a:extLst>
              <a:ext uri="{FF2B5EF4-FFF2-40B4-BE49-F238E27FC236}">
                <a16:creationId xmlns:a16="http://schemas.microsoft.com/office/drawing/2014/main" id="{BF707820-EFC8-42E1-9CBF-339E6CC2A60F}"/>
              </a:ext>
            </a:extLst>
          </p:cNvPr>
          <p:cNvSpPr txBox="1"/>
          <p:nvPr/>
        </p:nvSpPr>
        <p:spPr>
          <a:xfrm>
            <a:off x="1056104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Operatore </a:t>
            </a:r>
            <a:r>
              <a:rPr lang="it-IT" dirty="0" err="1"/>
              <a:t>Donating</a:t>
            </a:r>
            <a:endParaRPr lang="it-IT" dirty="0"/>
          </a:p>
        </p:txBody>
      </p:sp>
      <p:sp>
        <p:nvSpPr>
          <p:cNvPr id="137" name="Rettangolo 136">
            <a:extLst>
              <a:ext uri="{FF2B5EF4-FFF2-40B4-BE49-F238E27FC236}">
                <a16:creationId xmlns:a16="http://schemas.microsoft.com/office/drawing/2014/main" id="{A1532774-86B5-4B85-AFF3-3997BE959425}"/>
              </a:ext>
            </a:extLst>
          </p:cNvPr>
          <p:cNvSpPr/>
          <p:nvPr/>
        </p:nvSpPr>
        <p:spPr>
          <a:xfrm>
            <a:off x="10436446"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a:t>
            </a:r>
          </a:p>
        </p:txBody>
      </p:sp>
      <p:sp>
        <p:nvSpPr>
          <p:cNvPr id="138" name="CasellaDiTesto 137">
            <a:extLst>
              <a:ext uri="{FF2B5EF4-FFF2-40B4-BE49-F238E27FC236}">
                <a16:creationId xmlns:a16="http://schemas.microsoft.com/office/drawing/2014/main" id="{4503A5B5-2798-4E45-A22F-0FE1396F7668}"/>
              </a:ext>
            </a:extLst>
          </p:cNvPr>
          <p:cNvSpPr txBox="1"/>
          <p:nvPr/>
        </p:nvSpPr>
        <p:spPr>
          <a:xfrm>
            <a:off x="233538" y="1030761"/>
            <a:ext cx="894161"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Operatore</a:t>
            </a:r>
          </a:p>
          <a:p>
            <a:r>
              <a:rPr lang="it-IT" dirty="0"/>
              <a:t>Donor</a:t>
            </a:r>
          </a:p>
        </p:txBody>
      </p:sp>
      <p:sp>
        <p:nvSpPr>
          <p:cNvPr id="139" name="Text Box 3">
            <a:extLst>
              <a:ext uri="{FF2B5EF4-FFF2-40B4-BE49-F238E27FC236}">
                <a16:creationId xmlns:a16="http://schemas.microsoft.com/office/drawing/2014/main" id="{741AB91C-5DF1-469C-89A0-02508F1A4BD5}"/>
              </a:ext>
            </a:extLst>
          </p:cNvPr>
          <p:cNvSpPr txBox="1">
            <a:spLocks noChangeArrowheads="1"/>
          </p:cNvSpPr>
          <p:nvPr/>
        </p:nvSpPr>
        <p:spPr bwMode="auto">
          <a:xfrm>
            <a:off x="2569223" y="2229831"/>
            <a:ext cx="934446" cy="338554"/>
          </a:xfrm>
          <a:prstGeom prst="rect">
            <a:avLst/>
          </a:prstGeom>
          <a:solidFill>
            <a:srgbClr val="FFC000"/>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Richiesta  annullamento</a:t>
            </a:r>
            <a:endParaRPr lang="it-IT" altLang="it-IT" sz="800" b="0" strike="sngStrike" dirty="0">
              <a:solidFill>
                <a:srgbClr val="FF3399"/>
              </a:solidFill>
            </a:endParaRPr>
          </a:p>
        </p:txBody>
      </p:sp>
      <p:cxnSp>
        <p:nvCxnSpPr>
          <p:cNvPr id="140" name="AutoShape 6">
            <a:extLst>
              <a:ext uri="{FF2B5EF4-FFF2-40B4-BE49-F238E27FC236}">
                <a16:creationId xmlns:a16="http://schemas.microsoft.com/office/drawing/2014/main" id="{8D7649D4-15E4-4BC1-B953-0A36C9323987}"/>
              </a:ext>
            </a:extLst>
          </p:cNvPr>
          <p:cNvCxnSpPr>
            <a:cxnSpLocks noChangeShapeType="1"/>
            <a:stCxn id="139" idx="3"/>
            <a:endCxn id="25" idx="1"/>
          </p:cNvCxnSpPr>
          <p:nvPr/>
        </p:nvCxnSpPr>
        <p:spPr bwMode="auto">
          <a:xfrm>
            <a:off x="3503669" y="2399108"/>
            <a:ext cx="560344"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AutoShape 27">
            <a:extLst>
              <a:ext uri="{FF2B5EF4-FFF2-40B4-BE49-F238E27FC236}">
                <a16:creationId xmlns:a16="http://schemas.microsoft.com/office/drawing/2014/main" id="{5E8E6A4B-3B7F-4A74-A2D5-CD250196D692}"/>
              </a:ext>
            </a:extLst>
          </p:cNvPr>
          <p:cNvSpPr>
            <a:spLocks noChangeArrowheads="1"/>
          </p:cNvSpPr>
          <p:nvPr/>
        </p:nvSpPr>
        <p:spPr bwMode="auto">
          <a:xfrm>
            <a:off x="2622217" y="3325415"/>
            <a:ext cx="801771"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a:t>
            </a:r>
          </a:p>
        </p:txBody>
      </p:sp>
      <p:sp>
        <p:nvSpPr>
          <p:cNvPr id="143" name="AutoShape 27">
            <a:extLst>
              <a:ext uri="{FF2B5EF4-FFF2-40B4-BE49-F238E27FC236}">
                <a16:creationId xmlns:a16="http://schemas.microsoft.com/office/drawing/2014/main" id="{5D871F9C-0F9A-4ABC-93C1-CE7606A1D2FA}"/>
              </a:ext>
            </a:extLst>
          </p:cNvPr>
          <p:cNvSpPr>
            <a:spLocks noChangeArrowheads="1"/>
          </p:cNvSpPr>
          <p:nvPr/>
        </p:nvSpPr>
        <p:spPr bwMode="auto">
          <a:xfrm>
            <a:off x="9371458" y="3321573"/>
            <a:ext cx="827998"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annullamento</a:t>
            </a:r>
          </a:p>
        </p:txBody>
      </p:sp>
      <p:sp>
        <p:nvSpPr>
          <p:cNvPr id="155" name="Text Box 3">
            <a:extLst>
              <a:ext uri="{FF2B5EF4-FFF2-40B4-BE49-F238E27FC236}">
                <a16:creationId xmlns:a16="http://schemas.microsoft.com/office/drawing/2014/main" id="{176BAFE7-CDA3-4D96-BFE7-9B9C5DD0BD34}"/>
              </a:ext>
            </a:extLst>
          </p:cNvPr>
          <p:cNvSpPr txBox="1">
            <a:spLocks noChangeArrowheads="1"/>
          </p:cNvSpPr>
          <p:nvPr/>
        </p:nvSpPr>
        <p:spPr bwMode="auto">
          <a:xfrm>
            <a:off x="2668321" y="4921985"/>
            <a:ext cx="797534" cy="338554"/>
          </a:xfrm>
          <a:prstGeom prst="rect">
            <a:avLst/>
          </a:prstGeom>
          <a:solidFill>
            <a:srgbClr val="FFC000"/>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Richiesta  RDAC</a:t>
            </a:r>
            <a:endParaRPr lang="it-IT" altLang="it-IT" sz="800" b="0" dirty="0"/>
          </a:p>
        </p:txBody>
      </p:sp>
      <p:cxnSp>
        <p:nvCxnSpPr>
          <p:cNvPr id="156" name="AutoShape 6">
            <a:extLst>
              <a:ext uri="{FF2B5EF4-FFF2-40B4-BE49-F238E27FC236}">
                <a16:creationId xmlns:a16="http://schemas.microsoft.com/office/drawing/2014/main" id="{9646797B-DA27-4485-841B-CBB18CA0D27B}"/>
              </a:ext>
            </a:extLst>
          </p:cNvPr>
          <p:cNvCxnSpPr>
            <a:cxnSpLocks noChangeShapeType="1"/>
            <a:stCxn id="80" idx="3"/>
            <a:endCxn id="155" idx="1"/>
          </p:cNvCxnSpPr>
          <p:nvPr/>
        </p:nvCxnSpPr>
        <p:spPr bwMode="auto">
          <a:xfrm flipV="1">
            <a:off x="2262534" y="5091262"/>
            <a:ext cx="405787" cy="7587"/>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7" name="AutoShape 6">
            <a:extLst>
              <a:ext uri="{FF2B5EF4-FFF2-40B4-BE49-F238E27FC236}">
                <a16:creationId xmlns:a16="http://schemas.microsoft.com/office/drawing/2014/main" id="{A99B3108-CA23-4B85-BE6C-8A0E92AC5472}"/>
              </a:ext>
            </a:extLst>
          </p:cNvPr>
          <p:cNvCxnSpPr>
            <a:cxnSpLocks noChangeShapeType="1"/>
            <a:stCxn id="43" idx="3"/>
            <a:endCxn id="143" idx="1"/>
          </p:cNvCxnSpPr>
          <p:nvPr/>
        </p:nvCxnSpPr>
        <p:spPr bwMode="auto">
          <a:xfrm flipV="1">
            <a:off x="8494123" y="3501573"/>
            <a:ext cx="877335" cy="520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8" name="AutoShape 6">
            <a:extLst>
              <a:ext uri="{FF2B5EF4-FFF2-40B4-BE49-F238E27FC236}">
                <a16:creationId xmlns:a16="http://schemas.microsoft.com/office/drawing/2014/main" id="{C7A27790-E5D3-41F7-8C76-984DA8E8708C}"/>
              </a:ext>
            </a:extLst>
          </p:cNvPr>
          <p:cNvCxnSpPr>
            <a:cxnSpLocks noChangeShapeType="1"/>
            <a:stCxn id="143" idx="3"/>
            <a:endCxn id="44" idx="1"/>
          </p:cNvCxnSpPr>
          <p:nvPr/>
        </p:nvCxnSpPr>
        <p:spPr bwMode="auto">
          <a:xfrm>
            <a:off x="10199456" y="3501573"/>
            <a:ext cx="535488"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9" name="AutoShape 6">
            <a:extLst>
              <a:ext uri="{FF2B5EF4-FFF2-40B4-BE49-F238E27FC236}">
                <a16:creationId xmlns:a16="http://schemas.microsoft.com/office/drawing/2014/main" id="{61C459FB-2E5B-4BF6-9994-ACB50A417517}"/>
              </a:ext>
            </a:extLst>
          </p:cNvPr>
          <p:cNvCxnSpPr>
            <a:cxnSpLocks noChangeShapeType="1"/>
            <a:stCxn id="38" idx="3"/>
            <a:endCxn id="43" idx="1"/>
          </p:cNvCxnSpPr>
          <p:nvPr/>
        </p:nvCxnSpPr>
        <p:spPr bwMode="auto">
          <a:xfrm>
            <a:off x="5501373" y="3505415"/>
            <a:ext cx="2088888" cy="1367"/>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5" name="Oval 14">
            <a:extLst>
              <a:ext uri="{FF2B5EF4-FFF2-40B4-BE49-F238E27FC236}">
                <a16:creationId xmlns:a16="http://schemas.microsoft.com/office/drawing/2014/main" id="{EF477F9C-DAD1-48D7-BFF6-DD61A7D45FAF}"/>
              </a:ext>
            </a:extLst>
          </p:cNvPr>
          <p:cNvSpPr>
            <a:spLocks noChangeAspect="1" noChangeArrowheads="1"/>
          </p:cNvSpPr>
          <p:nvPr/>
        </p:nvSpPr>
        <p:spPr bwMode="auto">
          <a:xfrm>
            <a:off x="5671285" y="3465917"/>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800" b="1" dirty="0">
              <a:solidFill>
                <a:schemeClr val="tx1"/>
              </a:solidFill>
              <a:latin typeface="+mj-lt"/>
            </a:endParaRPr>
          </a:p>
        </p:txBody>
      </p:sp>
      <p:cxnSp>
        <p:nvCxnSpPr>
          <p:cNvPr id="162" name="AutoShape 6">
            <a:extLst>
              <a:ext uri="{FF2B5EF4-FFF2-40B4-BE49-F238E27FC236}">
                <a16:creationId xmlns:a16="http://schemas.microsoft.com/office/drawing/2014/main" id="{BB5F8A02-413E-4B3C-850C-65764974EE55}"/>
              </a:ext>
            </a:extLst>
          </p:cNvPr>
          <p:cNvCxnSpPr>
            <a:cxnSpLocks noChangeShapeType="1"/>
            <a:stCxn id="38" idx="1"/>
            <a:endCxn id="141" idx="3"/>
          </p:cNvCxnSpPr>
          <p:nvPr/>
        </p:nvCxnSpPr>
        <p:spPr bwMode="auto">
          <a:xfrm flipH="1">
            <a:off x="3423988" y="3505415"/>
            <a:ext cx="637385"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5" name="AutoShape 6">
            <a:extLst>
              <a:ext uri="{FF2B5EF4-FFF2-40B4-BE49-F238E27FC236}">
                <a16:creationId xmlns:a16="http://schemas.microsoft.com/office/drawing/2014/main" id="{D1C7D1B9-AD06-484C-893F-1F9B6F86BC19}"/>
              </a:ext>
            </a:extLst>
          </p:cNvPr>
          <p:cNvCxnSpPr>
            <a:cxnSpLocks noChangeShapeType="1"/>
            <a:stCxn id="141" idx="1"/>
            <a:endCxn id="103" idx="3"/>
          </p:cNvCxnSpPr>
          <p:nvPr/>
        </p:nvCxnSpPr>
        <p:spPr bwMode="auto">
          <a:xfrm flipH="1">
            <a:off x="2086662" y="3505415"/>
            <a:ext cx="535555"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8" name="AutoShape 6">
            <a:extLst>
              <a:ext uri="{FF2B5EF4-FFF2-40B4-BE49-F238E27FC236}">
                <a16:creationId xmlns:a16="http://schemas.microsoft.com/office/drawing/2014/main" id="{EC894C16-9BA0-4D87-98DB-00FB8D4D4877}"/>
              </a:ext>
            </a:extLst>
          </p:cNvPr>
          <p:cNvCxnSpPr>
            <a:cxnSpLocks noChangeShapeType="1"/>
            <a:stCxn id="34" idx="2"/>
            <a:endCxn id="20" idx="0"/>
          </p:cNvCxnSpPr>
          <p:nvPr/>
        </p:nvCxnSpPr>
        <p:spPr bwMode="auto">
          <a:xfrm>
            <a:off x="1719770" y="2050797"/>
            <a:ext cx="0" cy="179034"/>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1" name="AutoShape 6">
            <a:extLst>
              <a:ext uri="{FF2B5EF4-FFF2-40B4-BE49-F238E27FC236}">
                <a16:creationId xmlns:a16="http://schemas.microsoft.com/office/drawing/2014/main" id="{76D1EA8A-4C0C-4116-820C-C261C4CE5C0F}"/>
              </a:ext>
            </a:extLst>
          </p:cNvPr>
          <p:cNvCxnSpPr>
            <a:cxnSpLocks noChangeShapeType="1"/>
            <a:stCxn id="92" idx="1"/>
            <a:endCxn id="178" idx="3"/>
          </p:cNvCxnSpPr>
          <p:nvPr/>
        </p:nvCxnSpPr>
        <p:spPr bwMode="auto">
          <a:xfrm flipH="1" flipV="1">
            <a:off x="3437331" y="6178264"/>
            <a:ext cx="651437" cy="7276"/>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4" name="AutoShape 6">
            <a:extLst>
              <a:ext uri="{FF2B5EF4-FFF2-40B4-BE49-F238E27FC236}">
                <a16:creationId xmlns:a16="http://schemas.microsoft.com/office/drawing/2014/main" id="{D19D7BAF-B5FB-4466-A06C-DE931B021C7D}"/>
              </a:ext>
            </a:extLst>
          </p:cNvPr>
          <p:cNvCxnSpPr>
            <a:cxnSpLocks noChangeShapeType="1"/>
            <a:stCxn id="84" idx="1"/>
            <a:endCxn id="175" idx="3"/>
          </p:cNvCxnSpPr>
          <p:nvPr/>
        </p:nvCxnSpPr>
        <p:spPr bwMode="auto">
          <a:xfrm flipH="1">
            <a:off x="3439770" y="5600958"/>
            <a:ext cx="651557"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5" name="AutoShape 27">
            <a:extLst>
              <a:ext uri="{FF2B5EF4-FFF2-40B4-BE49-F238E27FC236}">
                <a16:creationId xmlns:a16="http://schemas.microsoft.com/office/drawing/2014/main" id="{693AED7D-30C4-433B-B445-66FC1EAC12F3}"/>
              </a:ext>
            </a:extLst>
          </p:cNvPr>
          <p:cNvSpPr>
            <a:spLocks noChangeArrowheads="1"/>
          </p:cNvSpPr>
          <p:nvPr/>
        </p:nvSpPr>
        <p:spPr bwMode="auto">
          <a:xfrm>
            <a:off x="2647770" y="5420958"/>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rimodulazione</a:t>
            </a:r>
          </a:p>
        </p:txBody>
      </p:sp>
      <p:sp>
        <p:nvSpPr>
          <p:cNvPr id="178" name="AutoShape 27">
            <a:extLst>
              <a:ext uri="{FF2B5EF4-FFF2-40B4-BE49-F238E27FC236}">
                <a16:creationId xmlns:a16="http://schemas.microsoft.com/office/drawing/2014/main" id="{8A23E5D9-BEFA-4D46-8F8D-7C2CBE77D83C}"/>
              </a:ext>
            </a:extLst>
          </p:cNvPr>
          <p:cNvSpPr>
            <a:spLocks noChangeArrowheads="1"/>
          </p:cNvSpPr>
          <p:nvPr/>
        </p:nvSpPr>
        <p:spPr bwMode="auto">
          <a:xfrm>
            <a:off x="2635560" y="6016263"/>
            <a:ext cx="801771" cy="324002"/>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RDAC</a:t>
            </a:r>
          </a:p>
        </p:txBody>
      </p:sp>
      <p:cxnSp>
        <p:nvCxnSpPr>
          <p:cNvPr id="180" name="AutoShape 6">
            <a:extLst>
              <a:ext uri="{FF2B5EF4-FFF2-40B4-BE49-F238E27FC236}">
                <a16:creationId xmlns:a16="http://schemas.microsoft.com/office/drawing/2014/main" id="{C53061C2-A4C4-4F07-87EA-41F6917DD70D}"/>
              </a:ext>
            </a:extLst>
          </p:cNvPr>
          <p:cNvCxnSpPr>
            <a:cxnSpLocks noChangeShapeType="1"/>
            <a:stCxn id="178" idx="1"/>
            <a:endCxn id="119" idx="3"/>
          </p:cNvCxnSpPr>
          <p:nvPr/>
        </p:nvCxnSpPr>
        <p:spPr bwMode="auto">
          <a:xfrm flipH="1">
            <a:off x="2118877" y="6178264"/>
            <a:ext cx="516683" cy="239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Rettangolo 107">
            <a:extLst>
              <a:ext uri="{FF2B5EF4-FFF2-40B4-BE49-F238E27FC236}">
                <a16:creationId xmlns:a16="http://schemas.microsoft.com/office/drawing/2014/main" id="{3A75CB0E-5F26-4CE2-B401-056D84CEA53B}"/>
              </a:ext>
            </a:extLst>
          </p:cNvPr>
          <p:cNvSpPr/>
          <p:nvPr/>
        </p:nvSpPr>
        <p:spPr>
          <a:xfrm>
            <a:off x="1142530" y="456135"/>
            <a:ext cx="2571334" cy="6061600"/>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sp>
        <p:nvSpPr>
          <p:cNvPr id="114" name="Rettangolo 113">
            <a:extLst>
              <a:ext uri="{FF2B5EF4-FFF2-40B4-BE49-F238E27FC236}">
                <a16:creationId xmlns:a16="http://schemas.microsoft.com/office/drawing/2014/main" id="{0B01D617-4C36-4A5A-98CB-F6D346344CCF}"/>
              </a:ext>
            </a:extLst>
          </p:cNvPr>
          <p:cNvSpPr/>
          <p:nvPr/>
        </p:nvSpPr>
        <p:spPr>
          <a:xfrm>
            <a:off x="9156927" y="468078"/>
            <a:ext cx="2571334" cy="6068247"/>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sp>
        <p:nvSpPr>
          <p:cNvPr id="104" name="AutoShape 27">
            <a:extLst>
              <a:ext uri="{FF2B5EF4-FFF2-40B4-BE49-F238E27FC236}">
                <a16:creationId xmlns:a16="http://schemas.microsoft.com/office/drawing/2014/main" id="{93CBA10E-D437-43A2-8C23-B1143C0965E6}"/>
              </a:ext>
            </a:extLst>
          </p:cNvPr>
          <p:cNvSpPr>
            <a:spLocks noChangeArrowheads="1"/>
          </p:cNvSpPr>
          <p:nvPr/>
        </p:nvSpPr>
        <p:spPr bwMode="auto">
          <a:xfrm>
            <a:off x="2635560" y="2738662"/>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latin typeface="TIM Sans" panose="02020503040602060503" pitchFamily="18" charset="0"/>
                <a:cs typeface="Arial" panose="020B0604020202020204" pitchFamily="34" charset="0"/>
              </a:rPr>
              <a:t>Notifica rifiuto</a:t>
            </a:r>
          </a:p>
          <a:p>
            <a:pPr marL="9525" indent="-9525" algn="ctr">
              <a:lnSpc>
                <a:spcPct val="90000"/>
              </a:lnSpc>
              <a:spcAft>
                <a:spcPct val="10000"/>
              </a:spcAft>
              <a:buClr>
                <a:schemeClr val="accent1"/>
              </a:buClr>
              <a:buNone/>
            </a:pPr>
            <a:r>
              <a:rPr lang="it-IT" altLang="it-IT" sz="800" dirty="0">
                <a:latin typeface="TIM Sans" panose="02020503040602060503" pitchFamily="18" charset="0"/>
                <a:cs typeface="Arial" panose="020B0604020202020204" pitchFamily="34" charset="0"/>
              </a:rPr>
              <a:t>annullamento</a:t>
            </a:r>
          </a:p>
        </p:txBody>
      </p:sp>
      <p:cxnSp>
        <p:nvCxnSpPr>
          <p:cNvPr id="107" name="AutoShape 6">
            <a:extLst>
              <a:ext uri="{FF2B5EF4-FFF2-40B4-BE49-F238E27FC236}">
                <a16:creationId xmlns:a16="http://schemas.microsoft.com/office/drawing/2014/main" id="{48C27836-97E4-4CB9-8C0E-61F915028EF0}"/>
              </a:ext>
            </a:extLst>
          </p:cNvPr>
          <p:cNvCxnSpPr>
            <a:cxnSpLocks noChangeShapeType="1"/>
            <a:stCxn id="104" idx="1"/>
            <a:endCxn id="32" idx="3"/>
          </p:cNvCxnSpPr>
          <p:nvPr/>
        </p:nvCxnSpPr>
        <p:spPr bwMode="auto">
          <a:xfrm flipH="1" flipV="1">
            <a:off x="2115770" y="2914440"/>
            <a:ext cx="519790" cy="4222"/>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79" name="Rettangolo 78">
                <a:extLst>
                  <a:ext uri="{FF2B5EF4-FFF2-40B4-BE49-F238E27FC236}">
                    <a16:creationId xmlns:a16="http://schemas.microsoft.com/office/drawing/2014/main" id="{A4294CE6-0C68-4EA5-B1C4-138A91348DE3}"/>
                  </a:ext>
                </a:extLst>
              </p:cNvPr>
              <p:cNvSpPr/>
              <p:nvPr/>
            </p:nvSpPr>
            <p:spPr>
              <a:xfrm>
                <a:off x="2367325" y="1734979"/>
                <a:ext cx="9208326" cy="292388"/>
              </a:xfrm>
              <a:prstGeom prst="rect">
                <a:avLst/>
              </a:prstGeom>
              <a:ln w="28575">
                <a:noFill/>
                <a:prstDash val="dash"/>
              </a:ln>
            </p:spPr>
            <p:txBody>
              <a:bodyPr wrap="square">
                <a:spAutoFit/>
              </a:bodyPr>
              <a:lstStyle/>
              <a:p>
                <a:pPr>
                  <a:lnSpc>
                    <a:spcPct val="100000"/>
                  </a:lnSpc>
                  <a:spcBef>
                    <a:spcPts val="600"/>
                  </a:spcBef>
                  <a:spcAft>
                    <a:spcPts val="600"/>
                  </a:spcAft>
                  <a:buClr>
                    <a:srgbClr val="EB0028"/>
                  </a:buClr>
                </a:pPr>
                <a:r>
                  <a:rPr lang="it-IT" sz="1300" b="1" dirty="0">
                    <a:solidFill>
                      <a:schemeClr val="tx1"/>
                    </a:solidFill>
                    <a:latin typeface="Arial" panose="020B0604020202020204" pitchFamily="34" charset="0"/>
                    <a:cs typeface="Arial" panose="020B0604020202020204" pitchFamily="34" charset="0"/>
                  </a:rPr>
                  <a:t>Annullamento</a:t>
                </a:r>
                <a:r>
                  <a:rPr lang="it-IT" sz="1300" dirty="0">
                    <a:solidFill>
                      <a:schemeClr val="tx1"/>
                    </a:solidFill>
                    <a:latin typeface="Arial" panose="020B0604020202020204" pitchFamily="34" charset="0"/>
                    <a:cs typeface="Arial" panose="020B0604020202020204" pitchFamily="34" charset="0"/>
                  </a:rPr>
                  <a:t>: gli Operatori </a:t>
                </a:r>
                <a:r>
                  <a:rPr lang="it-IT" sz="1300" dirty="0" err="1">
                    <a:solidFill>
                      <a:schemeClr val="tx1"/>
                    </a:solidFill>
                    <a:latin typeface="Arial" panose="020B0604020202020204" pitchFamily="34" charset="0"/>
                    <a:cs typeface="Arial" panose="020B0604020202020204" pitchFamily="34" charset="0"/>
                  </a:rPr>
                  <a:t>Recipient</a:t>
                </a:r>
                <a:r>
                  <a:rPr lang="it-IT" sz="1300" dirty="0">
                    <a:solidFill>
                      <a:schemeClr val="tx1"/>
                    </a:solidFill>
                    <a:latin typeface="Arial" panose="020B0604020202020204" pitchFamily="34" charset="0"/>
                    <a:cs typeface="Arial" panose="020B0604020202020204" pitchFamily="34" charset="0"/>
                  </a:rPr>
                  <a:t> (A o A1) possono annullare la richiesta di migrazione a </a:t>
                </a:r>
                <a:r>
                  <a:rPr lang="it-IT" sz="1300" dirty="0" err="1">
                    <a:solidFill>
                      <a:schemeClr val="tx1"/>
                    </a:solidFill>
                    <a:latin typeface="Arial" panose="020B0604020202020204" pitchFamily="34" charset="0"/>
                    <a:cs typeface="Arial" panose="020B0604020202020204" pitchFamily="34" charset="0"/>
                  </a:rPr>
                  <a:t>t</a:t>
                </a:r>
                <a:r>
                  <a:rPr lang="it-IT" sz="1300" baseline="-25000" dirty="0" err="1">
                    <a:solidFill>
                      <a:schemeClr val="tx1"/>
                    </a:solidFill>
                    <a:latin typeface="Arial" panose="020B0604020202020204" pitchFamily="34" charset="0"/>
                    <a:cs typeface="Arial" panose="020B0604020202020204" pitchFamily="34" charset="0"/>
                  </a:rPr>
                  <a:t>x</a:t>
                </a:r>
                <a:r>
                  <a:rPr lang="it-IT" sz="1300" baseline="-25000" dirty="0">
                    <a:solidFill>
                      <a:schemeClr val="tx1"/>
                    </a:solidFill>
                    <a:latin typeface="Arial" panose="020B0604020202020204" pitchFamily="34" charset="0"/>
                    <a:cs typeface="Arial" panose="020B0604020202020204" pitchFamily="34" charset="0"/>
                  </a:rPr>
                  <a:t> </a:t>
                </a:r>
                <a:r>
                  <a:rPr lang="it-IT" sz="1300" dirty="0">
                    <a:solidFill>
                      <a:schemeClr val="tx1"/>
                    </a:solidFill>
                    <a:latin typeface="Arial" panose="020B0604020202020204" pitchFamily="34" charset="0"/>
                    <a:cs typeface="Arial" panose="020B0604020202020204" pitchFamily="34" charset="0"/>
                  </a:rPr>
                  <a:t>con  </a:t>
                </a:r>
                <a:r>
                  <a:rPr lang="it-IT" sz="1300" dirty="0" err="1">
                    <a:solidFill>
                      <a:schemeClr val="tx1"/>
                    </a:solidFill>
                    <a:latin typeface="Arial" panose="020B0604020202020204" pitchFamily="34" charset="0"/>
                    <a:cs typeface="Arial" panose="020B0604020202020204" pitchFamily="34" charset="0"/>
                  </a:rPr>
                  <a:t>t</a:t>
                </a:r>
                <a:r>
                  <a:rPr lang="it-IT" sz="1300" baseline="-25000" dirty="0" err="1">
                    <a:solidFill>
                      <a:schemeClr val="tx1"/>
                    </a:solidFill>
                    <a:latin typeface="Arial" panose="020B0604020202020204" pitchFamily="34" charset="0"/>
                    <a:cs typeface="Arial" panose="020B0604020202020204" pitchFamily="34" charset="0"/>
                  </a:rPr>
                  <a:t>x</a:t>
                </a:r>
                <a:r>
                  <a:rPr lang="it-IT" sz="1300" dirty="0">
                    <a:solidFill>
                      <a:schemeClr val="tx1"/>
                    </a:solidFill>
                    <a:latin typeface="Arial" panose="020B0604020202020204" pitchFamily="34" charset="0"/>
                    <a:cs typeface="Arial" panose="020B0604020202020204" pitchFamily="34" charset="0"/>
                  </a:rPr>
                  <a:t> </a:t>
                </a:r>
                <a14:m>
                  <m:oMath xmlns:m="http://schemas.openxmlformats.org/officeDocument/2006/math">
                    <m:r>
                      <a:rPr lang="it-IT" sz="1300" i="1" smtClean="0">
                        <a:solidFill>
                          <a:schemeClr val="tx1"/>
                        </a:solidFill>
                        <a:latin typeface="Cambria Math" panose="02040503050406030204" pitchFamily="18" charset="0"/>
                        <a:ea typeface="Cambria Math" panose="02040503050406030204" pitchFamily="18" charset="0"/>
                      </a:rPr>
                      <m:t>≤</m:t>
                    </m:r>
                    <m:r>
                      <a:rPr lang="it-IT" sz="1300" b="0" i="1" smtClean="0">
                        <a:solidFill>
                          <a:schemeClr val="tx1"/>
                        </a:solidFill>
                        <a:latin typeface="Cambria Math" panose="02040503050406030204" pitchFamily="18" charset="0"/>
                        <a:ea typeface="Cambria Math" panose="02040503050406030204" pitchFamily="18" charset="0"/>
                      </a:rPr>
                      <m:t> </m:t>
                    </m:r>
                  </m:oMath>
                </a14:m>
                <a:r>
                  <a:rPr lang="it-IT" sz="1300" dirty="0">
                    <a:solidFill>
                      <a:schemeClr val="tx1"/>
                    </a:solidFill>
                    <a:latin typeface="Arial" panose="020B0604020202020204" pitchFamily="34" charset="0"/>
                    <a:cs typeface="Arial" panose="020B0604020202020204" pitchFamily="34" charset="0"/>
                  </a:rPr>
                  <a:t>ore 18 di DAC - 1</a:t>
                </a:r>
              </a:p>
            </p:txBody>
          </p:sp>
        </mc:Choice>
        <mc:Fallback xmlns="">
          <p:sp>
            <p:nvSpPr>
              <p:cNvPr id="79" name="Rettangolo 78">
                <a:extLst>
                  <a:ext uri="{FF2B5EF4-FFF2-40B4-BE49-F238E27FC236}">
                    <a16:creationId xmlns:a16="http://schemas.microsoft.com/office/drawing/2014/main" id="{A4294CE6-0C68-4EA5-B1C4-138A91348DE3}"/>
                  </a:ext>
                </a:extLst>
              </p:cNvPr>
              <p:cNvSpPr>
                <a:spLocks noRot="1" noChangeAspect="1" noMove="1" noResize="1" noEditPoints="1" noAdjustHandles="1" noChangeArrowheads="1" noChangeShapeType="1" noTextEdit="1"/>
              </p:cNvSpPr>
              <p:nvPr/>
            </p:nvSpPr>
            <p:spPr>
              <a:xfrm>
                <a:off x="2367325" y="1734979"/>
                <a:ext cx="9208326" cy="292388"/>
              </a:xfrm>
              <a:prstGeom prst="rect">
                <a:avLst/>
              </a:prstGeom>
              <a:blipFill>
                <a:blip r:embed="rId3"/>
                <a:stretch>
                  <a:fillRect l="-66" t="-2083" b="-16667"/>
                </a:stretch>
              </a:blipFill>
              <a:ln w="28575">
                <a:noFill/>
                <a:prstDash val="dash"/>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1" name="Rettangolo 110">
                <a:extLst>
                  <a:ext uri="{FF2B5EF4-FFF2-40B4-BE49-F238E27FC236}">
                    <a16:creationId xmlns:a16="http://schemas.microsoft.com/office/drawing/2014/main" id="{6622A770-88A9-4D7C-A871-52D0CD74C4C1}"/>
                  </a:ext>
                </a:extLst>
              </p:cNvPr>
              <p:cNvSpPr/>
              <p:nvPr/>
            </p:nvSpPr>
            <p:spPr>
              <a:xfrm>
                <a:off x="2367326" y="4430206"/>
                <a:ext cx="9208324" cy="292388"/>
              </a:xfrm>
              <a:prstGeom prst="rect">
                <a:avLst/>
              </a:prstGeom>
              <a:ln w="28575">
                <a:noFill/>
                <a:prstDash val="dash"/>
              </a:ln>
            </p:spPr>
            <p:txBody>
              <a:bodyPr wrap="square">
                <a:spAutoFit/>
              </a:bodyPr>
              <a:lstStyle/>
              <a:p>
                <a:pPr>
                  <a:lnSpc>
                    <a:spcPct val="100000"/>
                  </a:lnSpc>
                  <a:spcBef>
                    <a:spcPts val="600"/>
                  </a:spcBef>
                  <a:spcAft>
                    <a:spcPts val="600"/>
                  </a:spcAft>
                  <a:buClr>
                    <a:srgbClr val="EB0028"/>
                  </a:buClr>
                </a:pPr>
                <a:r>
                  <a:rPr lang="it-IT" sz="1300" b="1" dirty="0">
                    <a:solidFill>
                      <a:schemeClr val="tx1"/>
                    </a:solidFill>
                    <a:latin typeface="Arial" panose="020B0604020202020204" pitchFamily="34" charset="0"/>
                    <a:cs typeface="Arial" panose="020B0604020202020204" pitchFamily="34" charset="0"/>
                  </a:rPr>
                  <a:t>Rimodulazione</a:t>
                </a:r>
                <a:r>
                  <a:rPr lang="it-IT" sz="1300" dirty="0">
                    <a:solidFill>
                      <a:schemeClr val="tx1"/>
                    </a:solidFill>
                    <a:latin typeface="Arial" panose="020B0604020202020204" pitchFamily="34" charset="0"/>
                    <a:cs typeface="Arial" panose="020B0604020202020204" pitchFamily="34" charset="0"/>
                  </a:rPr>
                  <a:t>: gli Operatori </a:t>
                </a:r>
                <a:r>
                  <a:rPr lang="it-IT" sz="1300" dirty="0" err="1">
                    <a:solidFill>
                      <a:schemeClr val="tx1"/>
                    </a:solidFill>
                    <a:latin typeface="Arial" panose="020B0604020202020204" pitchFamily="34" charset="0"/>
                    <a:cs typeface="Arial" panose="020B0604020202020204" pitchFamily="34" charset="0"/>
                  </a:rPr>
                  <a:t>Recipient</a:t>
                </a:r>
                <a:r>
                  <a:rPr lang="it-IT" sz="1300" dirty="0">
                    <a:solidFill>
                      <a:schemeClr val="tx1"/>
                    </a:solidFill>
                    <a:latin typeface="Arial" panose="020B0604020202020204" pitchFamily="34" charset="0"/>
                    <a:cs typeface="Arial" panose="020B0604020202020204" pitchFamily="34" charset="0"/>
                  </a:rPr>
                  <a:t> (A o A1) possono rimodulare l’appuntamento a </a:t>
                </a:r>
                <a:r>
                  <a:rPr lang="it-IT" sz="1300" dirty="0" err="1">
                    <a:solidFill>
                      <a:schemeClr val="tx1"/>
                    </a:solidFill>
                    <a:latin typeface="Arial" panose="020B0604020202020204" pitchFamily="34" charset="0"/>
                    <a:cs typeface="Arial" panose="020B0604020202020204" pitchFamily="34" charset="0"/>
                  </a:rPr>
                  <a:t>t</a:t>
                </a:r>
                <a:r>
                  <a:rPr lang="it-IT" sz="1300" baseline="-25000" dirty="0" err="1">
                    <a:solidFill>
                      <a:schemeClr val="tx1"/>
                    </a:solidFill>
                    <a:latin typeface="Arial" panose="020B0604020202020204" pitchFamily="34" charset="0"/>
                    <a:cs typeface="Arial" panose="020B0604020202020204" pitchFamily="34" charset="0"/>
                  </a:rPr>
                  <a:t>x</a:t>
                </a:r>
                <a:r>
                  <a:rPr lang="it-IT" sz="1300" baseline="-25000" dirty="0">
                    <a:solidFill>
                      <a:schemeClr val="tx1"/>
                    </a:solidFill>
                    <a:latin typeface="Arial" panose="020B0604020202020204" pitchFamily="34" charset="0"/>
                    <a:cs typeface="Arial" panose="020B0604020202020204" pitchFamily="34" charset="0"/>
                  </a:rPr>
                  <a:t> </a:t>
                </a:r>
                <a:r>
                  <a:rPr lang="it-IT" sz="1300" dirty="0">
                    <a:solidFill>
                      <a:schemeClr val="tx1"/>
                    </a:solidFill>
                    <a:latin typeface="Arial" panose="020B0604020202020204" pitchFamily="34" charset="0"/>
                    <a:cs typeface="Arial" panose="020B0604020202020204" pitchFamily="34" charset="0"/>
                  </a:rPr>
                  <a:t>con t</a:t>
                </a:r>
                <a:r>
                  <a:rPr lang="it-IT" sz="1300" baseline="-25000" dirty="0">
                    <a:latin typeface="Arial" panose="020B0604020202020204" pitchFamily="34" charset="0"/>
                    <a:cs typeface="Arial" panose="020B0604020202020204" pitchFamily="34" charset="0"/>
                  </a:rPr>
                  <a:t>4</a:t>
                </a:r>
                <a14:m>
                  <m:oMath xmlns:m="http://schemas.openxmlformats.org/officeDocument/2006/math">
                    <m:r>
                      <a:rPr lang="it-IT" sz="1300" i="1" smtClean="0">
                        <a:solidFill>
                          <a:schemeClr val="tx1"/>
                        </a:solidFill>
                        <a:latin typeface="Cambria Math" panose="02040503050406030204" pitchFamily="18" charset="0"/>
                        <a:ea typeface="Cambria Math" panose="02040503050406030204" pitchFamily="18" charset="0"/>
                      </a:rPr>
                      <m:t>≤</m:t>
                    </m:r>
                  </m:oMath>
                </a14:m>
                <a:r>
                  <a:rPr lang="it-IT" sz="1300" dirty="0">
                    <a:solidFill>
                      <a:schemeClr val="tx1"/>
                    </a:solidFill>
                    <a:latin typeface="Arial" panose="020B0604020202020204" pitchFamily="34" charset="0"/>
                    <a:cs typeface="Arial" panose="020B0604020202020204" pitchFamily="34" charset="0"/>
                  </a:rPr>
                  <a:t> </a:t>
                </a:r>
                <a:r>
                  <a:rPr lang="it-IT" sz="1300" dirty="0" err="1">
                    <a:solidFill>
                      <a:schemeClr val="tx1"/>
                    </a:solidFill>
                    <a:latin typeface="Arial" panose="020B0604020202020204" pitchFamily="34" charset="0"/>
                    <a:cs typeface="Arial" panose="020B0604020202020204" pitchFamily="34" charset="0"/>
                  </a:rPr>
                  <a:t>t</a:t>
                </a:r>
                <a:r>
                  <a:rPr lang="it-IT" sz="1300" baseline="-25000" dirty="0" err="1">
                    <a:solidFill>
                      <a:schemeClr val="tx1"/>
                    </a:solidFill>
                    <a:latin typeface="Arial" panose="020B0604020202020204" pitchFamily="34" charset="0"/>
                    <a:cs typeface="Arial" panose="020B0604020202020204" pitchFamily="34" charset="0"/>
                  </a:rPr>
                  <a:t>x</a:t>
                </a:r>
                <a:r>
                  <a:rPr lang="it-IT" sz="1300" dirty="0">
                    <a:solidFill>
                      <a:schemeClr val="tx1"/>
                    </a:solidFill>
                    <a:latin typeface="Arial" panose="020B0604020202020204" pitchFamily="34" charset="0"/>
                    <a:cs typeface="Arial" panose="020B0604020202020204" pitchFamily="34" charset="0"/>
                  </a:rPr>
                  <a:t> </a:t>
                </a:r>
                <a14:m>
                  <m:oMath xmlns:m="http://schemas.openxmlformats.org/officeDocument/2006/math">
                    <m:r>
                      <a:rPr lang="it-IT" sz="1300" i="1">
                        <a:solidFill>
                          <a:schemeClr val="tx1"/>
                        </a:solidFill>
                        <a:latin typeface="Cambria Math" panose="02040503050406030204" pitchFamily="18" charset="0"/>
                        <a:ea typeface="Cambria Math" panose="02040503050406030204" pitchFamily="18" charset="0"/>
                      </a:rPr>
                      <m:t>≤ </m:t>
                    </m:r>
                  </m:oMath>
                </a14:m>
                <a:r>
                  <a:rPr lang="it-IT" sz="1300" dirty="0">
                    <a:solidFill>
                      <a:schemeClr val="tx1"/>
                    </a:solidFill>
                    <a:latin typeface="Arial" panose="020B0604020202020204" pitchFamily="34" charset="0"/>
                    <a:cs typeface="Arial" panose="020B0604020202020204" pitchFamily="34" charset="0"/>
                  </a:rPr>
                  <a:t>ore 18 di DAC - 1</a:t>
                </a:r>
              </a:p>
            </p:txBody>
          </p:sp>
        </mc:Choice>
        <mc:Fallback xmlns="">
          <p:sp>
            <p:nvSpPr>
              <p:cNvPr id="111" name="Rettangolo 110">
                <a:extLst>
                  <a:ext uri="{FF2B5EF4-FFF2-40B4-BE49-F238E27FC236}">
                    <a16:creationId xmlns:a16="http://schemas.microsoft.com/office/drawing/2014/main" id="{6622A770-88A9-4D7C-A871-52D0CD74C4C1}"/>
                  </a:ext>
                </a:extLst>
              </p:cNvPr>
              <p:cNvSpPr>
                <a:spLocks noRot="1" noChangeAspect="1" noMove="1" noResize="1" noEditPoints="1" noAdjustHandles="1" noChangeArrowheads="1" noChangeShapeType="1" noTextEdit="1"/>
              </p:cNvSpPr>
              <p:nvPr/>
            </p:nvSpPr>
            <p:spPr>
              <a:xfrm>
                <a:off x="2367326" y="4430206"/>
                <a:ext cx="9208324" cy="292388"/>
              </a:xfrm>
              <a:prstGeom prst="rect">
                <a:avLst/>
              </a:prstGeom>
              <a:blipFill>
                <a:blip r:embed="rId4"/>
                <a:stretch>
                  <a:fillRect l="-66" t="-2083" b="-16667"/>
                </a:stretch>
              </a:blipFill>
              <a:ln w="28575">
                <a:noFill/>
                <a:prstDash val="dash"/>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5" name="Text Box 38">
                <a:extLst>
                  <a:ext uri="{FF2B5EF4-FFF2-40B4-BE49-F238E27FC236}">
                    <a16:creationId xmlns:a16="http://schemas.microsoft.com/office/drawing/2014/main" id="{6A4067AF-753E-4969-9C65-751D099EB107}"/>
                  </a:ext>
                </a:extLst>
              </p:cNvPr>
              <p:cNvSpPr txBox="1">
                <a:spLocks noChangeArrowheads="1"/>
              </p:cNvSpPr>
              <p:nvPr/>
            </p:nvSpPr>
            <p:spPr bwMode="auto">
              <a:xfrm>
                <a:off x="5829723" y="3572869"/>
                <a:ext cx="900495" cy="138628"/>
              </a:xfrm>
              <a:prstGeom prst="rect">
                <a:avLst/>
              </a:prstGeom>
              <a:noFill/>
              <a:ln>
                <a:noFill/>
              </a:ln>
              <a:effectLst/>
              <a:extLst>
                <a:ext uri="{909E8E84-426E-40DD-AFC4-6F175D3DCCD1}">
                  <a14:hiddenFill>
                    <a:solidFill>
                      <a:schemeClr val="bg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65000"/>
                      </a:schemeClr>
                    </a:solidFill>
                    <a:latin typeface="+mj-lt"/>
                    <a:cs typeface="Arial" panose="020B0604020202020204" pitchFamily="34" charset="0"/>
                  </a:rPr>
                  <a:t>se </a:t>
                </a:r>
                <a:r>
                  <a:rPr lang="it-IT" altLang="it-IT" sz="901" b="1" dirty="0" err="1">
                    <a:solidFill>
                      <a:schemeClr val="bg1">
                        <a:lumMod val="65000"/>
                      </a:schemeClr>
                    </a:solidFill>
                    <a:latin typeface="+mj-lt"/>
                    <a:cs typeface="Arial" panose="020B0604020202020204" pitchFamily="34" charset="0"/>
                  </a:rPr>
                  <a:t>t</a:t>
                </a:r>
                <a:r>
                  <a:rPr lang="it-IT" altLang="it-IT" sz="901" b="1" baseline="-25000" dirty="0" err="1">
                    <a:solidFill>
                      <a:schemeClr val="bg1">
                        <a:lumMod val="65000"/>
                      </a:schemeClr>
                    </a:solidFill>
                    <a:latin typeface="+mj-lt"/>
                    <a:cs typeface="Arial" panose="020B0604020202020204" pitchFamily="34" charset="0"/>
                  </a:rPr>
                  <a:t>x</a:t>
                </a:r>
                <a:r>
                  <a:rPr lang="it-IT" altLang="it-IT" sz="901" b="1" baseline="-25000" dirty="0">
                    <a:solidFill>
                      <a:schemeClr val="bg1">
                        <a:lumMod val="65000"/>
                      </a:schemeClr>
                    </a:solidFill>
                    <a:latin typeface="+mj-lt"/>
                    <a:cs typeface="Arial" panose="020B0604020202020204" pitchFamily="34" charset="0"/>
                  </a:rPr>
                  <a:t> </a:t>
                </a:r>
                <a14:m>
                  <m:oMath xmlns:m="http://schemas.openxmlformats.org/officeDocument/2006/math">
                    <m:r>
                      <a:rPr lang="it-IT" altLang="it-IT" sz="901" b="1" i="1" dirty="0"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it-IT" altLang="it-IT" sz="901" b="1" dirty="0">
                    <a:solidFill>
                      <a:schemeClr val="bg1">
                        <a:lumMod val="65000"/>
                      </a:schemeClr>
                    </a:solidFill>
                    <a:latin typeface="+mj-lt"/>
                    <a:cs typeface="Arial" panose="020B0604020202020204" pitchFamily="34" charset="0"/>
                  </a:rPr>
                  <a:t>t</a:t>
                </a:r>
                <a:r>
                  <a:rPr lang="it-IT" altLang="it-IT" sz="901" b="1" baseline="-25000" dirty="0">
                    <a:solidFill>
                      <a:schemeClr val="bg1">
                        <a:lumMod val="65000"/>
                      </a:schemeClr>
                    </a:solidFill>
                    <a:latin typeface="+mj-lt"/>
                    <a:cs typeface="Arial" panose="020B0604020202020204" pitchFamily="34" charset="0"/>
                  </a:rPr>
                  <a:t>2</a:t>
                </a:r>
                <a:r>
                  <a:rPr lang="it-IT" altLang="it-IT" sz="901" b="1" dirty="0">
                    <a:solidFill>
                      <a:schemeClr val="bg1">
                        <a:lumMod val="65000"/>
                      </a:schemeClr>
                    </a:solidFill>
                    <a:latin typeface="+mj-lt"/>
                    <a:cs typeface="Arial" panose="020B0604020202020204" pitchFamily="34" charset="0"/>
                  </a:rPr>
                  <a:t> </a:t>
                </a:r>
                <a:r>
                  <a:rPr lang="it-IT" altLang="it-IT" sz="901" b="1" baseline="-25000" dirty="0">
                    <a:solidFill>
                      <a:schemeClr val="bg1">
                        <a:lumMod val="65000"/>
                      </a:schemeClr>
                    </a:solidFill>
                    <a:latin typeface="+mj-lt"/>
                    <a:cs typeface="Arial" panose="020B0604020202020204" pitchFamily="34" charset="0"/>
                  </a:rPr>
                  <a:t>   </a:t>
                </a:r>
                <a:endParaRPr lang="it-IT" altLang="it-IT" sz="901" b="1" dirty="0">
                  <a:solidFill>
                    <a:schemeClr val="bg1">
                      <a:lumMod val="65000"/>
                    </a:schemeClr>
                  </a:solidFill>
                  <a:latin typeface="+mj-lt"/>
                  <a:cs typeface="Arial" panose="020B0604020202020204" pitchFamily="34" charset="0"/>
                </a:endParaRPr>
              </a:p>
            </p:txBody>
          </p:sp>
        </mc:Choice>
        <mc:Fallback xmlns="">
          <p:sp>
            <p:nvSpPr>
              <p:cNvPr id="95" name="Text Box 38">
                <a:extLst>
                  <a:ext uri="{FF2B5EF4-FFF2-40B4-BE49-F238E27FC236}">
                    <a16:creationId xmlns:a16="http://schemas.microsoft.com/office/drawing/2014/main" id="{6A4067AF-753E-4969-9C65-751D099EB107}"/>
                  </a:ext>
                </a:extLst>
              </p:cNvPr>
              <p:cNvSpPr txBox="1">
                <a:spLocks noRot="1" noChangeAspect="1" noMove="1" noResize="1" noEditPoints="1" noAdjustHandles="1" noChangeArrowheads="1" noChangeShapeType="1" noTextEdit="1"/>
              </p:cNvSpPr>
              <p:nvPr/>
            </p:nvSpPr>
            <p:spPr bwMode="auto">
              <a:xfrm>
                <a:off x="5829723" y="3572869"/>
                <a:ext cx="900495" cy="138628"/>
              </a:xfrm>
              <a:prstGeom prst="rect">
                <a:avLst/>
              </a:prstGeom>
              <a:blipFill>
                <a:blip r:embed="rId5"/>
                <a:stretch>
                  <a:fillRect t="-26087" b="-52174"/>
                </a:stretch>
              </a:blip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cxnSp>
        <p:nvCxnSpPr>
          <p:cNvPr id="99" name="AutoShape 6">
            <a:extLst>
              <a:ext uri="{FF2B5EF4-FFF2-40B4-BE49-F238E27FC236}">
                <a16:creationId xmlns:a16="http://schemas.microsoft.com/office/drawing/2014/main" id="{37C57F40-DAF3-4FAD-B74D-FF1F12485C50}"/>
              </a:ext>
            </a:extLst>
          </p:cNvPr>
          <p:cNvCxnSpPr>
            <a:cxnSpLocks noChangeShapeType="1"/>
            <a:stCxn id="103" idx="1"/>
            <a:endCxn id="58" idx="3"/>
          </p:cNvCxnSpPr>
          <p:nvPr/>
        </p:nvCxnSpPr>
        <p:spPr bwMode="auto">
          <a:xfrm flipH="1">
            <a:off x="1071240" y="3505415"/>
            <a:ext cx="213651"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Rettangolo 96">
            <a:extLst>
              <a:ext uri="{FF2B5EF4-FFF2-40B4-BE49-F238E27FC236}">
                <a16:creationId xmlns:a16="http://schemas.microsoft.com/office/drawing/2014/main" id="{441556C6-E6A4-41A7-ACA0-A83B377DA5B4}"/>
              </a:ext>
            </a:extLst>
          </p:cNvPr>
          <p:cNvSpPr/>
          <p:nvPr/>
        </p:nvSpPr>
        <p:spPr>
          <a:xfrm>
            <a:off x="3703743" y="2180697"/>
            <a:ext cx="36099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N2</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98" name="Rettangolo 97">
            <a:extLst>
              <a:ext uri="{FF2B5EF4-FFF2-40B4-BE49-F238E27FC236}">
                <a16:creationId xmlns:a16="http://schemas.microsoft.com/office/drawing/2014/main" id="{B7BC7C73-979E-4C1F-AA3E-D0DBCE19E88A}"/>
              </a:ext>
            </a:extLst>
          </p:cNvPr>
          <p:cNvSpPr/>
          <p:nvPr/>
        </p:nvSpPr>
        <p:spPr>
          <a:xfrm>
            <a:off x="3670080" y="2685236"/>
            <a:ext cx="428322"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N12</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0" name="Rettangolo 99">
            <a:extLst>
              <a:ext uri="{FF2B5EF4-FFF2-40B4-BE49-F238E27FC236}">
                <a16:creationId xmlns:a16="http://schemas.microsoft.com/office/drawing/2014/main" id="{03320A22-2206-496E-9E22-3431F9887249}"/>
              </a:ext>
            </a:extLst>
          </p:cNvPr>
          <p:cNvSpPr/>
          <p:nvPr/>
        </p:nvSpPr>
        <p:spPr>
          <a:xfrm>
            <a:off x="3701338" y="3292901"/>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1" name="Rettangolo 100">
            <a:extLst>
              <a:ext uri="{FF2B5EF4-FFF2-40B4-BE49-F238E27FC236}">
                <a16:creationId xmlns:a16="http://schemas.microsoft.com/office/drawing/2014/main" id="{501007EF-5C2B-44B0-A5EE-D1467C21A324}"/>
              </a:ext>
            </a:extLst>
          </p:cNvPr>
          <p:cNvSpPr/>
          <p:nvPr/>
        </p:nvSpPr>
        <p:spPr>
          <a:xfrm>
            <a:off x="8657215" y="3284201"/>
            <a:ext cx="43633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N10</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09" name="Rettangolo 108">
            <a:extLst>
              <a:ext uri="{FF2B5EF4-FFF2-40B4-BE49-F238E27FC236}">
                <a16:creationId xmlns:a16="http://schemas.microsoft.com/office/drawing/2014/main" id="{358D9E18-279A-4E9A-A5A8-755A9C3174F1}"/>
              </a:ext>
            </a:extLst>
          </p:cNvPr>
          <p:cNvSpPr/>
          <p:nvPr/>
        </p:nvSpPr>
        <p:spPr>
          <a:xfrm>
            <a:off x="3703743" y="4870396"/>
            <a:ext cx="36099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N3</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0" name="Rettangolo 109">
            <a:extLst>
              <a:ext uri="{FF2B5EF4-FFF2-40B4-BE49-F238E27FC236}">
                <a16:creationId xmlns:a16="http://schemas.microsoft.com/office/drawing/2014/main" id="{AD9679B9-1D96-48A8-89CF-427524C3AF32}"/>
              </a:ext>
            </a:extLst>
          </p:cNvPr>
          <p:cNvSpPr/>
          <p:nvPr/>
        </p:nvSpPr>
        <p:spPr>
          <a:xfrm>
            <a:off x="3670080" y="5364567"/>
            <a:ext cx="428322"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N12</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12" name="Rettangolo 111">
            <a:extLst>
              <a:ext uri="{FF2B5EF4-FFF2-40B4-BE49-F238E27FC236}">
                <a16:creationId xmlns:a16="http://schemas.microsoft.com/office/drawing/2014/main" id="{4A2EF99A-BF10-4A84-B99B-4A38368443A3}"/>
              </a:ext>
            </a:extLst>
          </p:cNvPr>
          <p:cNvSpPr/>
          <p:nvPr/>
        </p:nvSpPr>
        <p:spPr>
          <a:xfrm>
            <a:off x="3701338" y="5972232"/>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mc:AlternateContent xmlns:mc="http://schemas.openxmlformats.org/markup-compatibility/2006" xmlns:a14="http://schemas.microsoft.com/office/drawing/2010/main">
        <mc:Choice Requires="a14">
          <p:sp>
            <p:nvSpPr>
              <p:cNvPr id="74" name="Text Box 38">
                <a:extLst>
                  <a:ext uri="{FF2B5EF4-FFF2-40B4-BE49-F238E27FC236}">
                    <a16:creationId xmlns:a16="http://schemas.microsoft.com/office/drawing/2014/main" id="{F2A7F6BA-EFAA-4B2B-AA66-4610B1C69E65}"/>
                  </a:ext>
                </a:extLst>
              </p:cNvPr>
              <p:cNvSpPr txBox="1">
                <a:spLocks noChangeArrowheads="1"/>
              </p:cNvSpPr>
              <p:nvPr/>
            </p:nvSpPr>
            <p:spPr bwMode="auto">
              <a:xfrm>
                <a:off x="784380" y="3170715"/>
                <a:ext cx="900495" cy="138628"/>
              </a:xfrm>
              <a:prstGeom prst="rect">
                <a:avLst/>
              </a:prstGeom>
              <a:noFill/>
              <a:ln>
                <a:noFill/>
              </a:ln>
              <a:effectLst/>
              <a:extLst>
                <a:ext uri="{909E8E84-426E-40DD-AFC4-6F175D3DCCD1}">
                  <a14:hiddenFill>
                    <a:solidFill>
                      <a:schemeClr val="bg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65000"/>
                      </a:schemeClr>
                    </a:solidFill>
                    <a:latin typeface="+mj-lt"/>
                    <a:cs typeface="Arial" panose="020B0604020202020204" pitchFamily="34" charset="0"/>
                  </a:rPr>
                  <a:t>se </a:t>
                </a:r>
                <a:r>
                  <a:rPr lang="it-IT" altLang="it-IT" sz="901" b="1" dirty="0" err="1">
                    <a:solidFill>
                      <a:schemeClr val="bg1">
                        <a:lumMod val="65000"/>
                      </a:schemeClr>
                    </a:solidFill>
                    <a:latin typeface="+mj-lt"/>
                    <a:cs typeface="Arial" panose="020B0604020202020204" pitchFamily="34" charset="0"/>
                  </a:rPr>
                  <a:t>t</a:t>
                </a:r>
                <a:r>
                  <a:rPr lang="it-IT" altLang="it-IT" sz="901" b="1" baseline="-25000" dirty="0" err="1">
                    <a:solidFill>
                      <a:schemeClr val="bg1">
                        <a:lumMod val="65000"/>
                      </a:schemeClr>
                    </a:solidFill>
                    <a:latin typeface="+mj-lt"/>
                    <a:cs typeface="Arial" panose="020B0604020202020204" pitchFamily="34" charset="0"/>
                  </a:rPr>
                  <a:t>x</a:t>
                </a:r>
                <a:r>
                  <a:rPr lang="it-IT" altLang="it-IT" sz="901" b="1" baseline="-25000" dirty="0">
                    <a:solidFill>
                      <a:schemeClr val="bg1">
                        <a:lumMod val="65000"/>
                      </a:schemeClr>
                    </a:solidFill>
                    <a:latin typeface="+mj-lt"/>
                    <a:cs typeface="Arial" panose="020B0604020202020204" pitchFamily="34" charset="0"/>
                  </a:rPr>
                  <a:t> </a:t>
                </a:r>
                <a14:m>
                  <m:oMath xmlns:m="http://schemas.openxmlformats.org/officeDocument/2006/math">
                    <m:r>
                      <a:rPr lang="it-IT" altLang="it-IT" sz="901" b="1" i="1" dirty="0" smtClean="0">
                        <a:solidFill>
                          <a:schemeClr val="bg1">
                            <a:lumMod val="65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it-IT" altLang="it-IT" sz="901" b="1" dirty="0">
                    <a:solidFill>
                      <a:schemeClr val="bg1">
                        <a:lumMod val="65000"/>
                      </a:schemeClr>
                    </a:solidFill>
                    <a:latin typeface="+mj-lt"/>
                    <a:cs typeface="Arial" panose="020B0604020202020204" pitchFamily="34" charset="0"/>
                  </a:rPr>
                  <a:t>t</a:t>
                </a:r>
                <a:r>
                  <a:rPr lang="it-IT" altLang="it-IT" sz="901" b="1" baseline="-25000" dirty="0">
                    <a:solidFill>
                      <a:schemeClr val="bg1">
                        <a:lumMod val="65000"/>
                      </a:schemeClr>
                    </a:solidFill>
                    <a:latin typeface="+mj-lt"/>
                    <a:cs typeface="Arial" panose="020B0604020202020204" pitchFamily="34" charset="0"/>
                  </a:rPr>
                  <a:t>5</a:t>
                </a:r>
                <a:r>
                  <a:rPr lang="it-IT" altLang="it-IT" sz="901" b="1" dirty="0">
                    <a:solidFill>
                      <a:schemeClr val="bg1">
                        <a:lumMod val="65000"/>
                      </a:schemeClr>
                    </a:solidFill>
                    <a:latin typeface="+mj-lt"/>
                    <a:cs typeface="Arial" panose="020B0604020202020204" pitchFamily="34" charset="0"/>
                  </a:rPr>
                  <a:t> </a:t>
                </a:r>
                <a:r>
                  <a:rPr lang="it-IT" altLang="it-IT" sz="901" b="1" baseline="-25000" dirty="0">
                    <a:solidFill>
                      <a:schemeClr val="bg1">
                        <a:lumMod val="65000"/>
                      </a:schemeClr>
                    </a:solidFill>
                    <a:latin typeface="+mj-lt"/>
                    <a:cs typeface="Arial" panose="020B0604020202020204" pitchFamily="34" charset="0"/>
                  </a:rPr>
                  <a:t>   </a:t>
                </a:r>
                <a:endParaRPr lang="it-IT" altLang="it-IT" sz="901" b="1" dirty="0">
                  <a:solidFill>
                    <a:schemeClr val="bg1">
                      <a:lumMod val="65000"/>
                    </a:schemeClr>
                  </a:solidFill>
                  <a:latin typeface="+mj-lt"/>
                  <a:cs typeface="Arial" panose="020B0604020202020204" pitchFamily="34" charset="0"/>
                </a:endParaRPr>
              </a:p>
            </p:txBody>
          </p:sp>
        </mc:Choice>
        <mc:Fallback xmlns="">
          <p:sp>
            <p:nvSpPr>
              <p:cNvPr id="74" name="Text Box 38">
                <a:extLst>
                  <a:ext uri="{FF2B5EF4-FFF2-40B4-BE49-F238E27FC236}">
                    <a16:creationId xmlns:a16="http://schemas.microsoft.com/office/drawing/2014/main" id="{F2A7F6BA-EFAA-4B2B-AA66-4610B1C69E65}"/>
                  </a:ext>
                </a:extLst>
              </p:cNvPr>
              <p:cNvSpPr txBox="1">
                <a:spLocks noRot="1" noChangeAspect="1" noMove="1" noResize="1" noEditPoints="1" noAdjustHandles="1" noChangeArrowheads="1" noChangeShapeType="1" noTextEdit="1"/>
              </p:cNvSpPr>
              <p:nvPr/>
            </p:nvSpPr>
            <p:spPr bwMode="auto">
              <a:xfrm>
                <a:off x="784380" y="3170715"/>
                <a:ext cx="900495" cy="138628"/>
              </a:xfrm>
              <a:prstGeom prst="rect">
                <a:avLst/>
              </a:prstGeom>
              <a:blipFill>
                <a:blip r:embed="rId6"/>
                <a:stretch>
                  <a:fillRect t="-26087" b="-52174"/>
                </a:stretch>
              </a:blip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it-IT">
                    <a:noFill/>
                  </a:rPr>
                  <a:t> </a:t>
                </a:r>
              </a:p>
            </p:txBody>
          </p:sp>
        </mc:Fallback>
      </mc:AlternateContent>
      <p:sp>
        <p:nvSpPr>
          <p:cNvPr id="93" name="Rettangolo 92">
            <a:extLst>
              <a:ext uri="{FF2B5EF4-FFF2-40B4-BE49-F238E27FC236}">
                <a16:creationId xmlns:a16="http://schemas.microsoft.com/office/drawing/2014/main" id="{7C8B099E-4ECC-4805-89D2-49D69D99E832}"/>
              </a:ext>
            </a:extLst>
          </p:cNvPr>
          <p:cNvSpPr/>
          <p:nvPr/>
        </p:nvSpPr>
        <p:spPr>
          <a:xfrm>
            <a:off x="994717" y="3682119"/>
            <a:ext cx="421910"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N11</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 name="Rettangolo 1">
            <a:extLst>
              <a:ext uri="{FF2B5EF4-FFF2-40B4-BE49-F238E27FC236}">
                <a16:creationId xmlns:a16="http://schemas.microsoft.com/office/drawing/2014/main" id="{4B248B50-83E3-496A-B0DD-B5AD9BC643A8}"/>
              </a:ext>
            </a:extLst>
          </p:cNvPr>
          <p:cNvSpPr/>
          <p:nvPr/>
        </p:nvSpPr>
        <p:spPr>
          <a:xfrm>
            <a:off x="1318202" y="1086810"/>
            <a:ext cx="3687228" cy="369332"/>
          </a:xfrm>
          <a:prstGeom prst="rect">
            <a:avLst/>
          </a:prstGeom>
        </p:spPr>
        <p:txBody>
          <a:bodyPr wrap="none">
            <a:spAutoFit/>
          </a:bodyPr>
          <a:lstStyle/>
          <a:p>
            <a:r>
              <a:rPr lang="it-IT" b="1" dirty="0">
                <a:solidFill>
                  <a:srgbClr val="0070C0"/>
                </a:solidFill>
              </a:rPr>
              <a:t>Richieste da Operatore Recipient </a:t>
            </a:r>
          </a:p>
        </p:txBody>
      </p:sp>
    </p:spTree>
    <p:extLst>
      <p:ext uri="{BB962C8B-B14F-4D97-AF65-F5344CB8AC3E}">
        <p14:creationId xmlns:p14="http://schemas.microsoft.com/office/powerpoint/2010/main" val="326703956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25">
            <a:extLst>
              <a:ext uri="{FF2B5EF4-FFF2-40B4-BE49-F238E27FC236}">
                <a16:creationId xmlns:a16="http://schemas.microsoft.com/office/drawing/2014/main" id="{F1C52408-9E24-42C8-AFA5-89FB5C055A77}"/>
              </a:ext>
            </a:extLst>
          </p:cNvPr>
          <p:cNvSpPr txBox="1">
            <a:spLocks noChangeArrowheads="1"/>
          </p:cNvSpPr>
          <p:nvPr/>
        </p:nvSpPr>
        <p:spPr bwMode="auto">
          <a:xfrm>
            <a:off x="361249" y="579244"/>
            <a:ext cx="10990241" cy="5586145"/>
          </a:xfrm>
          <a:prstGeom prst="rect">
            <a:avLst/>
          </a:prstGeom>
          <a:noFill/>
          <a:ln w="12700" algn="ctr">
            <a:noFill/>
            <a:prstDash val="dash"/>
            <a:miter lim="800000"/>
            <a:headEnd/>
            <a:tailEnd/>
          </a:ln>
          <a:effectLst/>
          <a:extLst/>
        </p:spPr>
        <p:txBody>
          <a:bodyPr wrap="square">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ts val="600"/>
              </a:spcBef>
              <a:buNone/>
            </a:pPr>
            <a:r>
              <a:rPr lang="it-IT" altLang="it-IT" sz="1400" dirty="0">
                <a:solidFill>
                  <a:schemeClr val="tx1"/>
                </a:solidFill>
                <a:latin typeface="Arial" panose="020B0604020202020204" pitchFamily="34" charset="0"/>
                <a:cs typeface="Arial" panose="020B0604020202020204" pitchFamily="34" charset="0"/>
              </a:rPr>
              <a:t>Di seguito si riporta la descrizione delle note presenti nei diagrammi di flusso delle slide precedenti.</a:t>
            </a:r>
          </a:p>
          <a:p>
            <a:pPr marL="342900" indent="-342900">
              <a:spcBef>
                <a:spcPts val="600"/>
              </a:spcBef>
              <a:buFont typeface="+mj-lt"/>
              <a:buAutoNum type="arabicParenR"/>
            </a:pPr>
            <a:r>
              <a:rPr lang="it-IT" altLang="it-IT" sz="1400" dirty="0">
                <a:solidFill>
                  <a:schemeClr val="tx1"/>
                </a:solidFill>
                <a:latin typeface="Arial" panose="020B0604020202020204" pitchFamily="34" charset="0"/>
                <a:cs typeface="Arial" panose="020B0604020202020204" pitchFamily="34" charset="0"/>
              </a:rPr>
              <a:t>La richiesta di migrazione contiene, tra le altre cose, il COS ed il COR del Codice di Migrazione.</a:t>
            </a:r>
          </a:p>
          <a:p>
            <a:pPr marL="342900" indent="-342900">
              <a:spcBef>
                <a:spcPts val="600"/>
              </a:spcBef>
              <a:buFont typeface="+mj-lt"/>
              <a:buAutoNum type="arabicParenR"/>
            </a:pPr>
            <a:r>
              <a:rPr lang="it-IT" altLang="it-IT" sz="1400" dirty="0">
                <a:solidFill>
                  <a:schemeClr val="tx1"/>
                </a:solidFill>
                <a:latin typeface="Arial" panose="020B0604020202020204" pitchFamily="34" charset="0"/>
                <a:cs typeface="Arial" panose="020B0604020202020204" pitchFamily="34" charset="0"/>
              </a:rPr>
              <a:t>Le verifiche formali contrattuali e di copertura, consistono rispettivamente in:</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della completezza e correttezza sintattica del tracciato record</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dell’esistenza di un contratto tra Operatore Recipient (A/A1) e Operatore di Rete Wholesale Recipient (B)</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che la sede del cliente sia coperta dall’Operatore di Rete Wholesale Recipient (B).  La verifica di copertura include anche l’analisi se la risorsa richiesta dal Recipient è un suo asset attivo. Verifica se </a:t>
            </a:r>
            <a:r>
              <a:rPr lang="it-IT" altLang="it-IT" sz="1400" dirty="0" err="1">
                <a:solidFill>
                  <a:schemeClr val="tx1"/>
                </a:solidFill>
                <a:latin typeface="Arial" panose="020B0604020202020204" pitchFamily="34" charset="0"/>
                <a:cs typeface="Arial" panose="020B0604020202020204" pitchFamily="34" charset="0"/>
              </a:rPr>
              <a:t>SdT</a:t>
            </a:r>
            <a:r>
              <a:rPr lang="it-IT" altLang="it-IT" sz="1400" dirty="0">
                <a:solidFill>
                  <a:schemeClr val="tx1"/>
                </a:solidFill>
                <a:latin typeface="Arial" panose="020B0604020202020204" pitchFamily="34" charset="0"/>
                <a:cs typeface="Arial" panose="020B0604020202020204" pitchFamily="34" charset="0"/>
              </a:rPr>
              <a:t> è di altro Operatore </a:t>
            </a:r>
            <a:r>
              <a:rPr lang="it-IT" altLang="it-IT" sz="1400" dirty="0" err="1">
                <a:solidFill>
                  <a:schemeClr val="tx1"/>
                </a:solidFill>
                <a:latin typeface="Arial" panose="020B0604020202020204" pitchFamily="34" charset="0"/>
                <a:cs typeface="Arial" panose="020B0604020202020204" pitchFamily="34" charset="0"/>
              </a:rPr>
              <a:t>SdT</a:t>
            </a:r>
            <a:r>
              <a:rPr lang="it-IT" altLang="it-IT" sz="1400" dirty="0">
                <a:solidFill>
                  <a:schemeClr val="tx1"/>
                </a:solidFill>
                <a:latin typeface="Arial" panose="020B0604020202020204" pitchFamily="34" charset="0"/>
                <a:cs typeface="Arial" panose="020B0604020202020204" pitchFamily="34" charset="0"/>
              </a:rPr>
              <a:t>. </a:t>
            </a:r>
          </a:p>
          <a:p>
            <a:pPr marL="342900" lvl="0" indent="-342900">
              <a:spcBef>
                <a:spcPts val="600"/>
              </a:spcBef>
              <a:buFontTx/>
              <a:buAutoNum type="arabicParenR"/>
            </a:pPr>
            <a:r>
              <a:rPr lang="it-IT" altLang="it-IT" sz="1400" dirty="0">
                <a:solidFill>
                  <a:schemeClr val="tx1"/>
                </a:solidFill>
                <a:latin typeface="Arial" panose="020B0604020202020204" pitchFamily="34" charset="0"/>
                <a:cs typeface="Arial" panose="020B0604020202020204" pitchFamily="34" charset="0"/>
              </a:rPr>
              <a:t>L’Operatore Donating (E) verifica il codice sessione, in linea con quanto attualmente previsto nella Delibera 274/07/CONS e mantiene bloccata le risorse da migrare (inclusi i DN) fino a quando la migrazione FTTH è completata (OK o KO) o è ancora valido il codice sessione.</a:t>
            </a:r>
          </a:p>
          <a:p>
            <a:pPr marL="342900" lvl="0" indent="-342900">
              <a:spcBef>
                <a:spcPts val="600"/>
              </a:spcBef>
              <a:buFontTx/>
              <a:buAutoNum type="arabicParenR"/>
            </a:pPr>
            <a:r>
              <a:rPr lang="it-IT" altLang="it-IT" sz="1400" dirty="0">
                <a:solidFill>
                  <a:schemeClr val="tx1"/>
                </a:solidFill>
                <a:latin typeface="Arial" panose="020B0604020202020204" pitchFamily="34" charset="0"/>
                <a:cs typeface="Arial" panose="020B0604020202020204" pitchFamily="34" charset="0"/>
              </a:rPr>
              <a:t>Le verifiche tecniche si concludono al massimo entro 2 gg lavorativi da t</a:t>
            </a:r>
            <a:r>
              <a:rPr lang="it-IT" altLang="it-IT" sz="1400" baseline="-25000" dirty="0">
                <a:solidFill>
                  <a:schemeClr val="tx1"/>
                </a:solidFill>
                <a:latin typeface="Arial" panose="020B0604020202020204" pitchFamily="34" charset="0"/>
                <a:cs typeface="Arial" panose="020B0604020202020204" pitchFamily="34" charset="0"/>
              </a:rPr>
              <a:t>1</a:t>
            </a:r>
            <a:r>
              <a:rPr lang="it-IT" altLang="it-IT" sz="1400" dirty="0">
                <a:solidFill>
                  <a:schemeClr val="tx1"/>
                </a:solidFill>
                <a:latin typeface="Arial" panose="020B0604020202020204" pitchFamily="34" charset="0"/>
                <a:cs typeface="Arial" panose="020B0604020202020204" pitchFamily="34" charset="0"/>
              </a:rPr>
              <a:t>.</a:t>
            </a:r>
            <a:br>
              <a:rPr lang="it-IT" altLang="it-IT" sz="1400" dirty="0">
                <a:solidFill>
                  <a:schemeClr val="tx1"/>
                </a:solidFill>
                <a:latin typeface="Arial" panose="020B0604020202020204" pitchFamily="34" charset="0"/>
                <a:cs typeface="Arial" panose="020B0604020202020204" pitchFamily="34" charset="0"/>
              </a:rPr>
            </a:br>
            <a:r>
              <a:rPr lang="it-IT" altLang="it-IT" sz="1400" dirty="0">
                <a:solidFill>
                  <a:schemeClr val="tx1"/>
                </a:solidFill>
                <a:latin typeface="Arial" panose="020B0604020202020204" pitchFamily="34" charset="0"/>
                <a:cs typeface="Arial" panose="020B0604020202020204" pitchFamily="34" charset="0"/>
              </a:rPr>
              <a:t>Le verifiche tecniche, gestionale e di allocazione risorse fisiche e logiche consistono rispettivamente in:  </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tecnica della disponibilità delle risorse. </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verifiche gestionali</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della necessità o meno di allocare delle risorse fisiche e logiche da parte dell’Operatore B.</a:t>
            </a:r>
          </a:p>
          <a:p>
            <a:pPr marL="342900" lvl="0" indent="-342900">
              <a:spcBef>
                <a:spcPts val="600"/>
              </a:spcBef>
              <a:buFontTx/>
              <a:buAutoNum type="arabicParenR"/>
            </a:pPr>
            <a:r>
              <a:rPr lang="it-IT" altLang="it-IT" sz="1400" dirty="0">
                <a:solidFill>
                  <a:schemeClr val="tx1"/>
                </a:solidFill>
                <a:latin typeface="Arial" panose="020B0604020202020204" pitchFamily="34" charset="0"/>
                <a:cs typeface="Arial" panose="020B0604020202020204" pitchFamily="34" charset="0"/>
              </a:rPr>
              <a:t>Le verifiche formali, contrattuali e di consistenza dell’Operatore </a:t>
            </a:r>
            <a:r>
              <a:rPr lang="it-IT" altLang="it-IT" sz="1400" dirty="0" err="1">
                <a:solidFill>
                  <a:schemeClr val="tx1"/>
                </a:solidFill>
                <a:latin typeface="Arial" panose="020B0604020202020204" pitchFamily="34" charset="0"/>
                <a:cs typeface="Arial" panose="020B0604020202020204" pitchFamily="34" charset="0"/>
              </a:rPr>
              <a:t>SdT</a:t>
            </a:r>
            <a:r>
              <a:rPr lang="it-IT" altLang="it-IT" sz="1400" dirty="0">
                <a:solidFill>
                  <a:schemeClr val="tx1"/>
                </a:solidFill>
                <a:latin typeface="Arial" panose="020B0604020202020204" pitchFamily="34" charset="0"/>
                <a:cs typeface="Arial" panose="020B0604020202020204" pitchFamily="34" charset="0"/>
              </a:rPr>
              <a:t>, consistono rispettivamente in:</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completezza e correttezza sintattica del tracciato record</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dell’esistenza di un contratto tra l’Operatore </a:t>
            </a:r>
            <a:r>
              <a:rPr lang="it-IT" altLang="it-IT" sz="1400" dirty="0" err="1">
                <a:solidFill>
                  <a:schemeClr val="tx1"/>
                </a:solidFill>
                <a:latin typeface="Arial" panose="020B0604020202020204" pitchFamily="34" charset="0"/>
                <a:cs typeface="Arial" panose="020B0604020202020204" pitchFamily="34" charset="0"/>
              </a:rPr>
              <a:t>SdT</a:t>
            </a:r>
            <a:r>
              <a:rPr lang="it-IT" altLang="it-IT" sz="1400" dirty="0">
                <a:solidFill>
                  <a:schemeClr val="tx1"/>
                </a:solidFill>
                <a:latin typeface="Arial" panose="020B0604020202020204" pitchFamily="34" charset="0"/>
                <a:cs typeface="Arial" panose="020B0604020202020204" pitchFamily="34" charset="0"/>
              </a:rPr>
              <a:t> (C) e l’Operatore di rete Wholesale Recipient (B)</a:t>
            </a:r>
          </a:p>
          <a:p>
            <a:pPr lvl="1">
              <a:spcBef>
                <a:spcPts val="0"/>
              </a:spcBef>
            </a:pPr>
            <a:r>
              <a:rPr lang="it-IT" altLang="it-IT" sz="1400" dirty="0">
                <a:solidFill>
                  <a:schemeClr val="tx1"/>
                </a:solidFill>
                <a:latin typeface="Arial" panose="020B0604020202020204" pitchFamily="34" charset="0"/>
                <a:cs typeface="Arial" panose="020B0604020202020204" pitchFamily="34" charset="0"/>
              </a:rPr>
              <a:t>verifica se la risorsa è un suo asset attivo. </a:t>
            </a:r>
          </a:p>
          <a:p>
            <a:pPr marL="342900" lvl="0" indent="-342900">
              <a:spcBef>
                <a:spcPts val="600"/>
              </a:spcBef>
              <a:buFontTx/>
              <a:buAutoNum type="arabicParenR"/>
            </a:pPr>
            <a:r>
              <a:rPr lang="it-IT" altLang="it-IT" sz="1400" dirty="0">
                <a:solidFill>
                  <a:schemeClr val="tx1"/>
                </a:solidFill>
                <a:latin typeface="Arial" panose="020B0604020202020204" pitchFamily="34" charset="0"/>
                <a:cs typeface="Arial" panose="020B0604020202020204" pitchFamily="34" charset="0"/>
              </a:rPr>
              <a:t>Nel caso in cui B è diverso da D, D fornisce a B le informazioni necessarie per effettuare la </a:t>
            </a:r>
            <a:r>
              <a:rPr lang="it-IT" altLang="it-IT" sz="1400" dirty="0" err="1">
                <a:solidFill>
                  <a:schemeClr val="tx1"/>
                </a:solidFill>
                <a:latin typeface="Arial" panose="020B0604020202020204" pitchFamily="34" charset="0"/>
                <a:cs typeface="Arial" panose="020B0604020202020204" pitchFamily="34" charset="0"/>
              </a:rPr>
              <a:t>riattestazione</a:t>
            </a:r>
            <a:r>
              <a:rPr lang="it-IT" altLang="it-IT" sz="1400" dirty="0">
                <a:solidFill>
                  <a:schemeClr val="tx1"/>
                </a:solidFill>
                <a:latin typeface="Arial" panose="020B0604020202020204" pitchFamily="34" charset="0"/>
                <a:cs typeface="Arial" panose="020B0604020202020204" pitchFamily="34" charset="0"/>
              </a:rPr>
              <a:t> del verticale sulla propria rete. Il dettaglio delle informazioni scambiate non è oggetto del presente tavolo tecnico.</a:t>
            </a:r>
            <a:endParaRPr lang="it-IT" altLang="it-IT" sz="1400" b="1" dirty="0">
              <a:solidFill>
                <a:schemeClr val="tx1"/>
              </a:solidFill>
              <a:latin typeface="Arial" panose="020B0604020202020204" pitchFamily="34" charset="0"/>
              <a:cs typeface="Arial" panose="020B0604020202020204" pitchFamily="34" charset="0"/>
            </a:endParaRPr>
          </a:p>
          <a:p>
            <a:pPr marL="342900" lvl="0" indent="-342900">
              <a:spcBef>
                <a:spcPts val="600"/>
              </a:spcBef>
              <a:buFontTx/>
              <a:buAutoNum type="arabicParenR"/>
            </a:pPr>
            <a:r>
              <a:rPr lang="it-IT" altLang="it-IT" sz="1400" dirty="0">
                <a:solidFill>
                  <a:schemeClr val="tx1"/>
                </a:solidFill>
                <a:latin typeface="Arial" panose="020B0604020202020204" pitchFamily="34" charset="0"/>
                <a:cs typeface="Arial" panose="020B0604020202020204" pitchFamily="34" charset="0"/>
              </a:rPr>
              <a:t>La presa appuntamento può essere effettuata dall’Operatore B oppure dall’Operatore Recipient (A/A1), previo accordo commerciale. In questo secondo caso l’Operatore Recipient (A/A1) invia nel tracciato record la data/ora di appuntamento presa. </a:t>
            </a:r>
          </a:p>
        </p:txBody>
      </p:sp>
      <p:sp>
        <p:nvSpPr>
          <p:cNvPr id="5" name="Title 1">
            <a:extLst>
              <a:ext uri="{FF2B5EF4-FFF2-40B4-BE49-F238E27FC236}">
                <a16:creationId xmlns:a16="http://schemas.microsoft.com/office/drawing/2014/main" id="{9122FEA0-2893-49AA-B119-D7D4D8BA065C}"/>
              </a:ext>
            </a:extLst>
          </p:cNvPr>
          <p:cNvSpPr txBox="1">
            <a:spLocks/>
          </p:cNvSpPr>
          <p:nvPr/>
        </p:nvSpPr>
        <p:spPr bwMode="auto">
          <a:xfrm>
            <a:off x="361250" y="100534"/>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r>
              <a:rPr lang="it-IT" sz="2199" dirty="0">
                <a:solidFill>
                  <a:srgbClr val="EB0028"/>
                </a:solidFill>
              </a:rPr>
              <a:t>Fase 3 della procedura di migrazione (4/5) </a:t>
            </a:r>
          </a:p>
        </p:txBody>
      </p:sp>
    </p:spTree>
    <p:extLst>
      <p:ext uri="{BB962C8B-B14F-4D97-AF65-F5344CB8AC3E}">
        <p14:creationId xmlns:p14="http://schemas.microsoft.com/office/powerpoint/2010/main" val="370454901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25">
            <a:extLst>
              <a:ext uri="{FF2B5EF4-FFF2-40B4-BE49-F238E27FC236}">
                <a16:creationId xmlns:a16="http://schemas.microsoft.com/office/drawing/2014/main" id="{F1C52408-9E24-42C8-AFA5-89FB5C055A77}"/>
              </a:ext>
            </a:extLst>
          </p:cNvPr>
          <p:cNvSpPr txBox="1">
            <a:spLocks noChangeArrowheads="1"/>
          </p:cNvSpPr>
          <p:nvPr/>
        </p:nvSpPr>
        <p:spPr bwMode="auto">
          <a:xfrm>
            <a:off x="361249" y="579244"/>
            <a:ext cx="10990241" cy="4447371"/>
          </a:xfrm>
          <a:prstGeom prst="rect">
            <a:avLst/>
          </a:prstGeom>
          <a:noFill/>
          <a:ln w="12700" algn="ctr">
            <a:noFill/>
            <a:prstDash val="dash"/>
            <a:miter lim="800000"/>
            <a:headEnd/>
            <a:tailEnd/>
          </a:ln>
          <a:effectLst/>
          <a:extLst/>
        </p:spPr>
        <p:txBody>
          <a:bodyPr wrap="square">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342900" indent="-342900">
              <a:spcBef>
                <a:spcPts val="600"/>
              </a:spcBef>
              <a:buFont typeface="+mj-lt"/>
              <a:buAutoNum type="arabicParenR" startAt="8"/>
            </a:pPr>
            <a:r>
              <a:rPr lang="it-IT" altLang="it-IT" sz="1400" dirty="0">
                <a:solidFill>
                  <a:schemeClr val="tx1"/>
                </a:solidFill>
                <a:latin typeface="Arial" panose="020B0604020202020204" pitchFamily="34" charset="0"/>
                <a:cs typeface="Arial" panose="020B0604020202020204" pitchFamily="34" charset="0"/>
              </a:rPr>
              <a:t>L’Operatore D comunica ad E1/E, noto  in virtù della relazione contrattuale tra E1 e D, la DAC</a:t>
            </a:r>
          </a:p>
          <a:p>
            <a:pPr marL="342900" indent="-342900">
              <a:spcBef>
                <a:spcPts val="600"/>
              </a:spcBef>
              <a:buFont typeface="+mj-lt"/>
              <a:buAutoNum type="arabicParenR" startAt="8"/>
            </a:pPr>
            <a:r>
              <a:rPr lang="it-IT" altLang="it-IT" sz="1400" strike="sngStrike" dirty="0">
                <a:solidFill>
                  <a:srgbClr val="FF0000"/>
                </a:solidFill>
                <a:latin typeface="Arial" panose="020B0604020202020204" pitchFamily="34" charset="0"/>
                <a:cs typeface="Arial" panose="020B0604020202020204" pitchFamily="34" charset="0"/>
              </a:rPr>
              <a:t>Nella notifica di accettato OK l’operatore B invia all’Operatore A l’ID building</a:t>
            </a:r>
            <a:r>
              <a:rPr lang="it-IT" altLang="it-IT" sz="1400" strike="sngStrike" dirty="0">
                <a:solidFill>
                  <a:schemeClr val="tx1"/>
                </a:solidFill>
                <a:latin typeface="Arial" panose="020B0604020202020204" pitchFamily="34" charset="0"/>
                <a:cs typeface="Arial" panose="020B0604020202020204" pitchFamily="34" charset="0"/>
              </a:rPr>
              <a:t> </a:t>
            </a:r>
            <a:r>
              <a:rPr lang="it-IT" sz="1400" strike="sngStrike" dirty="0">
                <a:solidFill>
                  <a:schemeClr val="accent5">
                    <a:lumMod val="60000"/>
                    <a:lumOff val="40000"/>
                  </a:schemeClr>
                </a:solidFill>
              </a:rPr>
              <a:t>[Punto aperto #14]</a:t>
            </a:r>
            <a:endParaRPr lang="it-IT" altLang="it-IT" sz="1400" strike="sngStrike" dirty="0">
              <a:solidFill>
                <a:schemeClr val="tx1"/>
              </a:solidFill>
              <a:latin typeface="Arial" panose="020B0604020202020204" pitchFamily="34" charset="0"/>
              <a:cs typeface="Arial" panose="020B0604020202020204" pitchFamily="34" charset="0"/>
            </a:endParaRPr>
          </a:p>
          <a:p>
            <a:pPr marL="342900" indent="-342900">
              <a:spcBef>
                <a:spcPts val="600"/>
              </a:spcBef>
              <a:buFont typeface="+mj-lt"/>
              <a:buAutoNum type="arabicParenR" startAt="9"/>
            </a:pPr>
            <a:r>
              <a:rPr lang="it-IT" sz="1400" dirty="0">
                <a:solidFill>
                  <a:schemeClr val="tx1"/>
                </a:solidFill>
              </a:rPr>
              <a:t>Il </a:t>
            </a:r>
            <a:r>
              <a:rPr lang="it-IT" sz="1400" dirty="0" err="1">
                <a:solidFill>
                  <a:schemeClr val="tx1"/>
                </a:solidFill>
              </a:rPr>
              <a:t>Donor</a:t>
            </a:r>
            <a:r>
              <a:rPr lang="it-IT" sz="1400" dirty="0">
                <a:solidFill>
                  <a:schemeClr val="tx1"/>
                </a:solidFill>
              </a:rPr>
              <a:t> invia il KO entro il giorno successivo dalla ricezione della «notifica preventiva di NP». Il KO non interrompe il processo di migrazione dell’accesso. Il </a:t>
            </a:r>
            <a:r>
              <a:rPr lang="it-IT" sz="1400" dirty="0" err="1">
                <a:solidFill>
                  <a:schemeClr val="tx1"/>
                </a:solidFill>
              </a:rPr>
              <a:t>Recipient</a:t>
            </a:r>
            <a:r>
              <a:rPr lang="it-IT" sz="1400" dirty="0">
                <a:solidFill>
                  <a:schemeClr val="tx1"/>
                </a:solidFill>
              </a:rPr>
              <a:t> ricevuto il KO si attiva per superare le cause che hanno determinato il KO (mediante invio della notifica preventiva di NP al </a:t>
            </a:r>
            <a:r>
              <a:rPr lang="it-IT" sz="1400" dirty="0" err="1">
                <a:solidFill>
                  <a:schemeClr val="tx1"/>
                </a:solidFill>
              </a:rPr>
              <a:t>Donor</a:t>
            </a:r>
            <a:r>
              <a:rPr lang="it-IT" sz="1400" dirty="0">
                <a:solidFill>
                  <a:schemeClr val="tx1"/>
                </a:solidFill>
              </a:rPr>
              <a:t> corretto nel caso di KO per Numerazione non associata al </a:t>
            </a:r>
            <a:r>
              <a:rPr lang="it-IT" sz="1400" dirty="0" err="1">
                <a:solidFill>
                  <a:schemeClr val="tx1"/>
                </a:solidFill>
              </a:rPr>
              <a:t>Donor</a:t>
            </a:r>
            <a:r>
              <a:rPr lang="it-IT" sz="1400" dirty="0">
                <a:solidFill>
                  <a:schemeClr val="tx1"/>
                </a:solidFill>
              </a:rPr>
              <a:t>) oppure annulla o rimodula l’ordine.</a:t>
            </a:r>
            <a:endParaRPr lang="it-IT" sz="1400" dirty="0">
              <a:solidFill>
                <a:schemeClr val="tx1"/>
              </a:solidFill>
              <a:highlight>
                <a:srgbClr val="FFFF00"/>
              </a:highlight>
            </a:endParaRPr>
          </a:p>
          <a:p>
            <a:pPr marL="342900" indent="-342900">
              <a:spcBef>
                <a:spcPts val="600"/>
              </a:spcBef>
              <a:buFont typeface="+mj-lt"/>
              <a:buAutoNum type="arabicParenR" startAt="9"/>
            </a:pPr>
            <a:r>
              <a:rPr lang="it-IT" altLang="it-IT" sz="1400" dirty="0">
                <a:solidFill>
                  <a:schemeClr val="tx1"/>
                </a:solidFill>
                <a:latin typeface="Arial" panose="020B0604020202020204" pitchFamily="34" charset="0"/>
                <a:cs typeface="Arial" panose="020B0604020202020204" pitchFamily="34" charset="0"/>
              </a:rPr>
              <a:t>L’Intervento on field non è sempre necessario (es.  nel caso di servizi attivi in cui è necessario solo la riconfigurazione logica delle risorse), se previsto è responsabilità dell’Operatore B e può prevedere la </a:t>
            </a:r>
            <a:r>
              <a:rPr lang="it-IT" altLang="it-IT" sz="1400" dirty="0" err="1">
                <a:solidFill>
                  <a:schemeClr val="tx1"/>
                </a:solidFill>
                <a:latin typeface="Arial" panose="020B0604020202020204" pitchFamily="34" charset="0"/>
                <a:cs typeface="Arial" panose="020B0604020202020204" pitchFamily="34" charset="0"/>
              </a:rPr>
              <a:t>riattestazione</a:t>
            </a:r>
            <a:r>
              <a:rPr lang="it-IT" altLang="it-IT" sz="1400" dirty="0">
                <a:solidFill>
                  <a:schemeClr val="tx1"/>
                </a:solidFill>
                <a:latin typeface="Arial" panose="020B0604020202020204" pitchFamily="34" charset="0"/>
                <a:cs typeface="Arial" panose="020B0604020202020204" pitchFamily="34" charset="0"/>
              </a:rPr>
              <a:t> del cliente con riutilizzo </a:t>
            </a:r>
            <a:r>
              <a:rPr lang="it-IT" altLang="it-IT" sz="1400" dirty="0" err="1">
                <a:solidFill>
                  <a:schemeClr val="tx1"/>
                </a:solidFill>
                <a:latin typeface="Arial" panose="020B0604020202020204" pitchFamily="34" charset="0"/>
                <a:cs typeface="Arial" panose="020B0604020202020204" pitchFamily="34" charset="0"/>
              </a:rPr>
              <a:t>SdT</a:t>
            </a:r>
            <a:r>
              <a:rPr lang="it-IT" altLang="it-IT" sz="1400" dirty="0">
                <a:solidFill>
                  <a:schemeClr val="tx1"/>
                </a:solidFill>
                <a:latin typeface="Arial" panose="020B0604020202020204" pitchFamily="34" charset="0"/>
                <a:cs typeface="Arial" panose="020B0604020202020204" pitchFamily="34" charset="0"/>
              </a:rPr>
              <a:t> dell’Operatore C.  L’intervento in sede cliente può essere necessario a titolo esemplificativo per:</a:t>
            </a:r>
          </a:p>
          <a:p>
            <a:pPr marL="1085850" lvl="1" indent="-342900">
              <a:spcBef>
                <a:spcPts val="600"/>
              </a:spcBef>
              <a:buFont typeface="+mj-lt"/>
              <a:buAutoNum type="arabicParenR"/>
            </a:pPr>
            <a:r>
              <a:rPr lang="it-IT" altLang="it-IT" sz="1400" dirty="0">
                <a:solidFill>
                  <a:schemeClr val="tx1"/>
                </a:solidFill>
                <a:latin typeface="Arial" panose="020B0604020202020204" pitchFamily="34" charset="0"/>
                <a:cs typeface="Arial" panose="020B0604020202020204" pitchFamily="34" charset="0"/>
              </a:rPr>
              <a:t>effettuare l’attività di attestazione (es: fornitura, installazione, configurazione ONT) e/o di rimozione ONT</a:t>
            </a:r>
          </a:p>
          <a:p>
            <a:pPr marL="1085850" lvl="1" indent="-342900">
              <a:spcBef>
                <a:spcPts val="600"/>
              </a:spcBef>
              <a:buFont typeface="+mj-lt"/>
              <a:buAutoNum type="arabicParenR"/>
            </a:pPr>
            <a:r>
              <a:rPr lang="it-IT" altLang="it-IT" sz="1400" dirty="0">
                <a:solidFill>
                  <a:schemeClr val="tx1"/>
                </a:solidFill>
                <a:latin typeface="Arial" panose="020B0604020202020204" pitchFamily="34" charset="0"/>
                <a:cs typeface="Arial" panose="020B0604020202020204" pitchFamily="34" charset="0"/>
              </a:rPr>
              <a:t>l’erogazione di eventuali servizi opzionali (es consegna modem) contrattualizzati tra gli Operatore A e B;</a:t>
            </a:r>
          </a:p>
          <a:p>
            <a:pPr marL="342900" indent="-342900">
              <a:spcBef>
                <a:spcPts val="600"/>
              </a:spcBef>
              <a:buFont typeface="+mj-lt"/>
              <a:buAutoNum type="arabicParenR" startAt="9"/>
            </a:pPr>
            <a:r>
              <a:rPr lang="it-IT" altLang="it-IT" sz="1400" dirty="0">
                <a:solidFill>
                  <a:schemeClr val="tx1"/>
                </a:solidFill>
                <a:latin typeface="Arial" panose="020B0604020202020204" pitchFamily="34" charset="0"/>
                <a:cs typeface="Arial" panose="020B0604020202020204" pitchFamily="34" charset="0"/>
              </a:rPr>
              <a:t>L’Operatore D, comunica ad E1/E, l’espletamento OK/KO.</a:t>
            </a:r>
          </a:p>
          <a:p>
            <a:pPr marL="342900" indent="-342900">
              <a:spcBef>
                <a:spcPts val="600"/>
              </a:spcBef>
              <a:buFont typeface="+mj-lt"/>
              <a:buAutoNum type="arabicParenR" startAt="9"/>
            </a:pPr>
            <a:r>
              <a:rPr lang="it-IT" altLang="it-IT" sz="1400" dirty="0">
                <a:solidFill>
                  <a:schemeClr val="tx1"/>
                </a:solidFill>
                <a:latin typeface="Arial" panose="020B0604020202020204" pitchFamily="34" charset="0"/>
                <a:cs typeface="Arial" panose="020B0604020202020204" pitchFamily="34" charset="0"/>
              </a:rPr>
              <a:t>Tutte le attività commerciali e tecniche in carico agli Operatori coinvolti nel processo per il completamento della migrazione devono essere effettuate a valle della ricezione della notifica di espletamento inviata dall’Operatore Wholesale di Rete Recipient (B). </a:t>
            </a:r>
          </a:p>
          <a:p>
            <a:pPr marL="342900" indent="-342900">
              <a:spcBef>
                <a:spcPts val="600"/>
              </a:spcBef>
              <a:buFont typeface="+mj-lt"/>
              <a:buAutoNum type="arabicParenR" startAt="9"/>
            </a:pPr>
            <a:r>
              <a:rPr lang="it-IT" altLang="it-IT" sz="1400" dirty="0">
                <a:solidFill>
                  <a:schemeClr val="tx1"/>
                </a:solidFill>
                <a:latin typeface="Arial" panose="020B0604020202020204" pitchFamily="34" charset="0"/>
                <a:cs typeface="Arial" panose="020B0604020202020204" pitchFamily="34" charset="0"/>
              </a:rPr>
              <a:t>Alla ricezione dell’eventuale KO, l’operatore Donating  se il codice sessione è scaduto sblocca la risorsa, in linea con quanto previsto dalla delibera 274/07/CONS.</a:t>
            </a:r>
          </a:p>
          <a:p>
            <a:pPr marL="342900" indent="-342900">
              <a:spcBef>
                <a:spcPts val="600"/>
              </a:spcBef>
              <a:buFont typeface="+mj-lt"/>
              <a:buAutoNum type="arabicParenR" startAt="9"/>
            </a:pPr>
            <a:r>
              <a:rPr lang="it-IT" altLang="it-IT" sz="1400" dirty="0">
                <a:solidFill>
                  <a:schemeClr val="tx1"/>
                </a:solidFill>
                <a:latin typeface="Arial" panose="020B0604020202020204" pitchFamily="34" charset="0"/>
                <a:cs typeface="Arial" panose="020B0604020202020204" pitchFamily="34" charset="0"/>
              </a:rPr>
              <a:t>Nel caso in cui l’annullamento da A/A1 pervenga dopo t</a:t>
            </a:r>
            <a:r>
              <a:rPr lang="it-IT" altLang="it-IT" sz="1400" baseline="-25000" dirty="0">
                <a:solidFill>
                  <a:schemeClr val="tx1"/>
                </a:solidFill>
                <a:latin typeface="Arial" panose="020B0604020202020204" pitchFamily="34" charset="0"/>
                <a:cs typeface="Arial" panose="020B0604020202020204" pitchFamily="34" charset="0"/>
              </a:rPr>
              <a:t>1 </a:t>
            </a:r>
            <a:r>
              <a:rPr lang="it-IT" altLang="it-IT" sz="1400" dirty="0">
                <a:solidFill>
                  <a:schemeClr val="tx1"/>
                </a:solidFill>
                <a:latin typeface="Arial" panose="020B0604020202020204" pitchFamily="34" charset="0"/>
                <a:cs typeface="Arial" panose="020B0604020202020204" pitchFamily="34" charset="0"/>
              </a:rPr>
              <a:t>B lo invia a C e D. D lo invia a sua volta ad (E1/E).</a:t>
            </a:r>
          </a:p>
        </p:txBody>
      </p:sp>
      <p:sp>
        <p:nvSpPr>
          <p:cNvPr id="5" name="Title 1">
            <a:extLst>
              <a:ext uri="{FF2B5EF4-FFF2-40B4-BE49-F238E27FC236}">
                <a16:creationId xmlns:a16="http://schemas.microsoft.com/office/drawing/2014/main" id="{9122FEA0-2893-49AA-B119-D7D4D8BA065C}"/>
              </a:ext>
            </a:extLst>
          </p:cNvPr>
          <p:cNvSpPr txBox="1">
            <a:spLocks/>
          </p:cNvSpPr>
          <p:nvPr/>
        </p:nvSpPr>
        <p:spPr bwMode="auto">
          <a:xfrm>
            <a:off x="361250" y="100534"/>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r>
              <a:rPr lang="it-IT" sz="2199" dirty="0">
                <a:solidFill>
                  <a:srgbClr val="EB0028"/>
                </a:solidFill>
              </a:rPr>
              <a:t>Fase 3 della procedura di migrazione (5/5) </a:t>
            </a:r>
          </a:p>
        </p:txBody>
      </p:sp>
    </p:spTree>
    <p:extLst>
      <p:ext uri="{BB962C8B-B14F-4D97-AF65-F5344CB8AC3E}">
        <p14:creationId xmlns:p14="http://schemas.microsoft.com/office/powerpoint/2010/main" val="229236517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kern="1200" cap="none" spc="0" normalizeH="0" baseline="0" noProof="0" dirty="0">
                <a:ln>
                  <a:noFill/>
                </a:ln>
                <a:solidFill>
                  <a:srgbClr val="FF0000"/>
                </a:solidFill>
                <a:effectLst/>
                <a:uLnTx/>
                <a:uFillTx/>
                <a:latin typeface="TIM Sans" panose="00000500000000000000" pitchFamily="2" charset="0"/>
                <a:ea typeface="ＭＳ Ｐゴシック"/>
                <a:cs typeface="Arial"/>
              </a:rPr>
              <a:t>T</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empi (1/3)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676274" y="640142"/>
            <a:ext cx="10837070" cy="355600"/>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lnSpc>
                <a:spcPct val="100000"/>
              </a:lnSpc>
              <a:spcBef>
                <a:spcPts val="600"/>
              </a:spcBef>
              <a:spcAft>
                <a:spcPts val="600"/>
              </a:spcAft>
              <a:buClr>
                <a:srgbClr val="EB0028"/>
              </a:buClr>
            </a:pPr>
            <a:r>
              <a:rPr lang="it-IT" sz="1400" b="1" dirty="0">
                <a:solidFill>
                  <a:srgbClr val="0070C0"/>
                </a:solidFill>
                <a:latin typeface="TIM Sans"/>
              </a:rPr>
              <a:t>Tabella A</a:t>
            </a:r>
            <a:br>
              <a:rPr lang="it-IT" sz="1400" b="1" dirty="0">
                <a:solidFill>
                  <a:srgbClr val="0070C0"/>
                </a:solidFill>
                <a:latin typeface="TIM Sans"/>
              </a:rPr>
            </a:br>
            <a:r>
              <a:rPr lang="it-IT" sz="1400" b="1" dirty="0">
                <a:solidFill>
                  <a:srgbClr val="0070C0"/>
                </a:solidFill>
                <a:latin typeface="TIM Sans"/>
              </a:rPr>
              <a:t>Tempi di processo espressi in gg lavorativi  al netto di eventuali sospensioni</a:t>
            </a:r>
          </a:p>
          <a:p>
            <a:pPr algn="ctr">
              <a:lnSpc>
                <a:spcPct val="100000"/>
              </a:lnSpc>
              <a:spcBef>
                <a:spcPts val="0"/>
              </a:spcBef>
              <a:spcAft>
                <a:spcPts val="600"/>
              </a:spcAft>
              <a:buClr>
                <a:srgbClr val="EB0028"/>
              </a:buClr>
            </a:pPr>
            <a:endParaRPr lang="it-IT" sz="1400" dirty="0">
              <a:latin typeface="TIM Sans"/>
            </a:endParaRPr>
          </a:p>
        </p:txBody>
      </p:sp>
      <p:graphicFrame>
        <p:nvGraphicFramePr>
          <p:cNvPr id="4" name="Tabella 3">
            <a:extLst>
              <a:ext uri="{FF2B5EF4-FFF2-40B4-BE49-F238E27FC236}">
                <a16:creationId xmlns:a16="http://schemas.microsoft.com/office/drawing/2014/main" id="{BFBC6F01-7AC3-4490-9518-5686AE29D841}"/>
              </a:ext>
            </a:extLst>
          </p:cNvPr>
          <p:cNvGraphicFramePr>
            <a:graphicFrameLocks noGrp="1"/>
          </p:cNvGraphicFramePr>
          <p:nvPr>
            <p:extLst>
              <p:ext uri="{D42A27DB-BD31-4B8C-83A1-F6EECF244321}">
                <p14:modId xmlns:p14="http://schemas.microsoft.com/office/powerpoint/2010/main" val="777925936"/>
              </p:ext>
            </p:extLst>
          </p:nvPr>
        </p:nvGraphicFramePr>
        <p:xfrm>
          <a:off x="678656" y="1244705"/>
          <a:ext cx="10837070" cy="4822192"/>
        </p:xfrm>
        <a:graphic>
          <a:graphicData uri="http://schemas.openxmlformats.org/drawingml/2006/table">
            <a:tbl>
              <a:tblPr firstRow="1" firstCol="1" bandRow="1">
                <a:tableStyleId>{B301B821-A1FF-4177-AEE7-76D212191A09}</a:tableStyleId>
              </a:tblPr>
              <a:tblGrid>
                <a:gridCol w="683999">
                  <a:extLst>
                    <a:ext uri="{9D8B030D-6E8A-4147-A177-3AD203B41FA5}">
                      <a16:colId xmlns:a16="http://schemas.microsoft.com/office/drawing/2014/main" val="1495900711"/>
                    </a:ext>
                  </a:extLst>
                </a:gridCol>
                <a:gridCol w="1635726">
                  <a:extLst>
                    <a:ext uri="{9D8B030D-6E8A-4147-A177-3AD203B41FA5}">
                      <a16:colId xmlns:a16="http://schemas.microsoft.com/office/drawing/2014/main" val="1637802132"/>
                    </a:ext>
                  </a:extLst>
                </a:gridCol>
                <a:gridCol w="8517345">
                  <a:extLst>
                    <a:ext uri="{9D8B030D-6E8A-4147-A177-3AD203B41FA5}">
                      <a16:colId xmlns:a16="http://schemas.microsoft.com/office/drawing/2014/main" val="3597026433"/>
                    </a:ext>
                  </a:extLst>
                </a:gridCol>
              </a:tblGrid>
              <a:tr h="313120">
                <a:tc>
                  <a:txBody>
                    <a:bodyPr/>
                    <a:lstStyle/>
                    <a:p>
                      <a:pPr algn="ctr">
                        <a:lnSpc>
                          <a:spcPct val="107000"/>
                        </a:lnSpc>
                        <a:spcAft>
                          <a:spcPts val="0"/>
                        </a:spcAft>
                      </a:pPr>
                      <a:r>
                        <a:rPr lang="it-IT" sz="1400" dirty="0">
                          <a:effectLst/>
                        </a:rPr>
                        <a:t>Tempi</a:t>
                      </a:r>
                      <a:endParaRPr lang="it-IT" sz="14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400" dirty="0">
                          <a:effectLst/>
                        </a:rPr>
                        <a:t>Regole</a:t>
                      </a:r>
                    </a:p>
                  </a:txBody>
                  <a:tcPr marL="61207" marR="61207" marT="0" marB="0"/>
                </a:tc>
                <a:tc>
                  <a:txBody>
                    <a:bodyPr/>
                    <a:lstStyle/>
                    <a:p>
                      <a:pPr algn="ctr">
                        <a:lnSpc>
                          <a:spcPct val="107000"/>
                        </a:lnSpc>
                        <a:spcAft>
                          <a:spcPts val="0"/>
                        </a:spcAft>
                      </a:pPr>
                      <a:r>
                        <a:rPr lang="it-IT" sz="1400" dirty="0">
                          <a:effectLst/>
                        </a:rPr>
                        <a:t>Attività  da eseguire</a:t>
                      </a:r>
                      <a:endParaRPr lang="it-IT" sz="1400" strike="sngStrike" dirty="0">
                        <a:solidFill>
                          <a:srgbClr val="FF3399"/>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1156400915"/>
                  </a:ext>
                </a:extLst>
              </a:tr>
              <a:tr h="153018">
                <a:tc>
                  <a:txBody>
                    <a:bodyPr/>
                    <a:lstStyle/>
                    <a:p>
                      <a:pPr algn="ctr">
                        <a:lnSpc>
                          <a:spcPct val="107000"/>
                        </a:lnSpc>
                        <a:spcAft>
                          <a:spcPts val="0"/>
                        </a:spcAft>
                      </a:pPr>
                      <a:r>
                        <a:rPr lang="it-IT" sz="1000" dirty="0">
                          <a:effectLst/>
                        </a:rPr>
                        <a:t>t</a:t>
                      </a:r>
                      <a:r>
                        <a:rPr lang="it-IT" sz="1000" baseline="-25000" dirty="0">
                          <a:effectLst/>
                        </a:rPr>
                        <a:t>0 </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0 </a:t>
                      </a:r>
                      <a:r>
                        <a:rPr lang="it-IT" sz="1000" dirty="0">
                          <a:effectLst/>
                        </a:rPr>
                        <a:t>= DRO</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Ricezione Ordine (DRO) di migrazione FTTH (di seguito </a:t>
                      </a:r>
                      <a:r>
                        <a:rPr lang="it-IT" sz="1000" b="1" dirty="0">
                          <a:solidFill>
                            <a:schemeClr val="tx1"/>
                          </a:solidFill>
                          <a:effectLst/>
                        </a:rPr>
                        <a:t>richiesta</a:t>
                      </a:r>
                      <a:r>
                        <a:rPr lang="it-IT" sz="1000" dirty="0">
                          <a:solidFill>
                            <a:schemeClr val="tx1"/>
                          </a:solidFill>
                          <a:effectLst/>
                        </a:rPr>
                        <a:t>) da parte dell’Operatore B</a:t>
                      </a:r>
                      <a:endParaRPr lang="it-IT" sz="1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3073125689"/>
                  </a:ext>
                </a:extLst>
              </a:tr>
              <a:tr h="953528">
                <a:tc>
                  <a:txBody>
                    <a:bodyPr/>
                    <a:lstStyle/>
                    <a:p>
                      <a:pPr algn="ctr">
                        <a:lnSpc>
                          <a:spcPct val="107000"/>
                        </a:lnSpc>
                        <a:spcAft>
                          <a:spcPts val="0"/>
                        </a:spcAft>
                      </a:pPr>
                      <a:r>
                        <a:rPr lang="it-IT" sz="1000" dirty="0">
                          <a:effectLst/>
                        </a:rPr>
                        <a:t>t</a:t>
                      </a:r>
                      <a:r>
                        <a:rPr lang="it-IT" sz="1000" baseline="-25000" dirty="0">
                          <a:effectLst/>
                        </a:rPr>
                        <a:t>1 </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1 </a:t>
                      </a:r>
                      <a:r>
                        <a:rPr lang="it-IT" sz="1000" dirty="0">
                          <a:effectLst/>
                        </a:rPr>
                        <a:t>≤ t</a:t>
                      </a:r>
                      <a:r>
                        <a:rPr lang="it-IT" sz="1000" baseline="-25000" dirty="0">
                          <a:effectLst/>
                        </a:rPr>
                        <a:t>0</a:t>
                      </a:r>
                      <a:r>
                        <a:rPr lang="it-IT" sz="1000" dirty="0">
                          <a:effectLst/>
                        </a:rPr>
                        <a:t> + 1</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entro la quale l’Operatore B:</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comunica l’esito delle verifiche formali, contrattuali e di copertura ed invia in caso:</a:t>
                      </a:r>
                    </a:p>
                    <a:p>
                      <a:pPr marL="742950" lvl="1" indent="-285750">
                        <a:lnSpc>
                          <a:spcPct val="107000"/>
                        </a:lnSpc>
                        <a:spcAft>
                          <a:spcPts val="0"/>
                        </a:spcAft>
                        <a:buFont typeface="Courier New" panose="02070309020205020404" pitchFamily="49" charset="0"/>
                        <a:buChar char="o"/>
                      </a:pPr>
                      <a:r>
                        <a:rPr lang="it-IT" sz="1000" dirty="0">
                          <a:solidFill>
                            <a:schemeClr val="tx1"/>
                          </a:solidFill>
                          <a:effectLst/>
                        </a:rPr>
                        <a:t>positivo, la notifica di acquisito</a:t>
                      </a:r>
                    </a:p>
                    <a:p>
                      <a:pPr marL="742950" lvl="1" indent="-285750">
                        <a:lnSpc>
                          <a:spcPct val="107000"/>
                        </a:lnSpc>
                        <a:spcAft>
                          <a:spcPts val="0"/>
                        </a:spcAft>
                        <a:buFont typeface="Courier New" panose="02070309020205020404" pitchFamily="49" charset="0"/>
                        <a:buChar char="o"/>
                      </a:pPr>
                      <a:r>
                        <a:rPr lang="it-IT" sz="1000" dirty="0">
                          <a:solidFill>
                            <a:schemeClr val="tx1"/>
                          </a:solidFill>
                          <a:effectLst/>
                        </a:rPr>
                        <a:t>negativo, la notifica di KO</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richiede la verifica del codice sessione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avvia le verifiche tecniche, gestionali e allocazione risorse fisiche e logiche </a:t>
                      </a:r>
                      <a:endParaRPr lang="it-IT" sz="1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2949031042"/>
                  </a:ext>
                </a:extLst>
              </a:tr>
              <a:tr h="793426">
                <a:tc>
                  <a:txBody>
                    <a:bodyPr/>
                    <a:lstStyle/>
                    <a:p>
                      <a:pPr algn="ctr">
                        <a:lnSpc>
                          <a:spcPct val="107000"/>
                        </a:lnSpc>
                        <a:spcAft>
                          <a:spcPts val="0"/>
                        </a:spcAft>
                      </a:pPr>
                      <a:r>
                        <a:rPr lang="it-IT" sz="1000" dirty="0">
                          <a:effectLst/>
                        </a:rPr>
                        <a:t>t</a:t>
                      </a:r>
                      <a:r>
                        <a:rPr lang="it-IT" sz="1000" baseline="-25000" dirty="0">
                          <a:effectLst/>
                        </a:rPr>
                        <a:t>2 </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2 </a:t>
                      </a:r>
                      <a:r>
                        <a:rPr lang="it-IT" sz="1000" dirty="0">
                          <a:effectLst/>
                        </a:rPr>
                        <a:t>≤ t</a:t>
                      </a:r>
                      <a:r>
                        <a:rPr lang="it-IT" sz="1000" baseline="-25000" dirty="0">
                          <a:effectLst/>
                        </a:rPr>
                        <a:t>1</a:t>
                      </a:r>
                      <a:r>
                        <a:rPr lang="it-IT" sz="1000" dirty="0">
                          <a:effectLst/>
                        </a:rPr>
                        <a:t> + 1</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entro la quale: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E comunica l’esito della verifica sul codice sessione (OK/KO) oppure non invia alcun riscontro sulle verifiche effettuate (c.d. silenzio assenso)</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B comunica l’esito negativo della verifica sul codice sessione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B invia la richiesta agli operatori C/D </a:t>
                      </a:r>
                      <a:endParaRPr lang="it-IT" sz="1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2262035518"/>
                  </a:ext>
                </a:extLst>
              </a:tr>
              <a:tr h="953528">
                <a:tc>
                  <a:txBody>
                    <a:bodyPr/>
                    <a:lstStyle/>
                    <a:p>
                      <a:pPr algn="ctr">
                        <a:lnSpc>
                          <a:spcPct val="107000"/>
                        </a:lnSpc>
                        <a:spcAft>
                          <a:spcPts val="0"/>
                        </a:spcAft>
                      </a:pPr>
                      <a:r>
                        <a:rPr lang="it-IT" sz="1000" dirty="0">
                          <a:effectLst/>
                        </a:rPr>
                        <a:t>t</a:t>
                      </a:r>
                      <a:r>
                        <a:rPr lang="it-IT" sz="1000" baseline="-25000" dirty="0">
                          <a:effectLst/>
                        </a:rPr>
                        <a:t>3 </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1</a:t>
                      </a:r>
                      <a:r>
                        <a:rPr lang="it-IT" sz="1000" dirty="0">
                          <a:effectLst/>
                        </a:rPr>
                        <a:t> ≤ t</a:t>
                      </a:r>
                      <a:r>
                        <a:rPr lang="it-IT" sz="1000" baseline="-25000" dirty="0">
                          <a:effectLst/>
                        </a:rPr>
                        <a:t>3 </a:t>
                      </a:r>
                      <a:r>
                        <a:rPr lang="it-IT" sz="1000" dirty="0">
                          <a:effectLst/>
                        </a:rPr>
                        <a:t>≤ t</a:t>
                      </a:r>
                      <a:r>
                        <a:rPr lang="it-IT" sz="1000" baseline="-25000" dirty="0">
                          <a:effectLst/>
                        </a:rPr>
                        <a:t>1</a:t>
                      </a:r>
                      <a:r>
                        <a:rPr lang="it-IT" sz="1000" dirty="0">
                          <a:effectLst/>
                        </a:rPr>
                        <a:t> + 2 </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entro la quale: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C comunica l’esito delle verifiche </a:t>
                      </a:r>
                      <a:r>
                        <a:rPr lang="it-IT" sz="1000" strike="noStrike" dirty="0">
                          <a:solidFill>
                            <a:schemeClr val="tx1"/>
                          </a:solidFill>
                          <a:effectLst/>
                        </a:rPr>
                        <a:t>formali, contrattuali e di </a:t>
                      </a:r>
                      <a:r>
                        <a:rPr lang="it-IT" sz="1000" dirty="0">
                          <a:solidFill>
                            <a:schemeClr val="tx1"/>
                          </a:solidFill>
                          <a:effectLst/>
                        </a:rPr>
                        <a:t>consistenza</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D comunicano l’esito delle verifiche formali, contrattuali e di consistenza e comunica le informazioni tecniche per la </a:t>
                      </a:r>
                      <a:r>
                        <a:rPr lang="it-IT" sz="1000" dirty="0" err="1">
                          <a:solidFill>
                            <a:schemeClr val="tx1"/>
                          </a:solidFill>
                          <a:effectLst/>
                        </a:rPr>
                        <a:t>riattestazione</a:t>
                      </a:r>
                      <a:r>
                        <a:rPr lang="it-IT" sz="1000" dirty="0">
                          <a:solidFill>
                            <a:schemeClr val="tx1"/>
                          </a:solidFill>
                          <a:effectLst/>
                        </a:rPr>
                        <a:t> del verticale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B comunica l’esito negativo delle verifiche effettuate da C e D</a:t>
                      </a:r>
                    </a:p>
                    <a:p>
                      <a:pPr marL="342900" marR="0" lvl="0" indent="-342900" algn="l" defTabSz="6858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it-IT" sz="1000" dirty="0">
                          <a:solidFill>
                            <a:schemeClr val="tx1"/>
                          </a:solidFill>
                          <a:effectLst/>
                        </a:rPr>
                        <a:t>l’Operatore B comunica l’esito negativo delle verifiche tecnico gestionali e allocazione risorse da lui effettuate</a:t>
                      </a:r>
                    </a:p>
                    <a:p>
                      <a:pPr marL="342900" marR="0" lvl="0" indent="-342900" algn="l" defTabSz="685800" rtl="0" eaLnBrk="1" fontAlgn="auto" latinLnBrk="0" hangingPunct="1">
                        <a:lnSpc>
                          <a:spcPct val="107000"/>
                        </a:lnSpc>
                        <a:spcBef>
                          <a:spcPts val="0"/>
                        </a:spcBef>
                        <a:spcAft>
                          <a:spcPts val="0"/>
                        </a:spcAft>
                        <a:buClrTx/>
                        <a:buSzTx/>
                        <a:buFont typeface="Symbol" panose="05050102010706020507" pitchFamily="18" charset="2"/>
                        <a:buChar char=""/>
                        <a:tabLst/>
                        <a:defRPr/>
                      </a:pPr>
                      <a:r>
                        <a:rPr lang="it-IT" sz="1000" dirty="0">
                          <a:solidFill>
                            <a:schemeClr val="tx1"/>
                          </a:solidFill>
                          <a:effectLst/>
                        </a:rPr>
                        <a:t>l’Operatore B invia, qualora necessaria, la notifica di sospensione </a:t>
                      </a:r>
                      <a:endParaRPr lang="it-IT" sz="1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4216656335"/>
                  </a:ext>
                </a:extLst>
              </a:tr>
              <a:tr h="313120">
                <a:tc>
                  <a:txBody>
                    <a:bodyPr/>
                    <a:lstStyle/>
                    <a:p>
                      <a:pPr algn="ctr">
                        <a:lnSpc>
                          <a:spcPct val="107000"/>
                        </a:lnSpc>
                        <a:spcAft>
                          <a:spcPts val="0"/>
                        </a:spcAft>
                      </a:pPr>
                      <a:r>
                        <a:rPr lang="it-IT" sz="1000" dirty="0">
                          <a:effectLst/>
                        </a:rPr>
                        <a:t>t</a:t>
                      </a:r>
                      <a:r>
                        <a:rPr lang="it-IT" sz="1000" baseline="-25000" dirty="0">
                          <a:effectLst/>
                        </a:rPr>
                        <a:t>4</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4 </a:t>
                      </a:r>
                      <a:r>
                        <a:rPr lang="it-IT" sz="1000" dirty="0">
                          <a:effectLst/>
                        </a:rPr>
                        <a:t>≤ t</a:t>
                      </a:r>
                      <a:r>
                        <a:rPr lang="it-IT" sz="1000" baseline="-25000" dirty="0">
                          <a:effectLst/>
                        </a:rPr>
                        <a:t>3</a:t>
                      </a:r>
                      <a:r>
                        <a:rPr lang="it-IT" sz="1000" dirty="0">
                          <a:effectLst/>
                        </a:rPr>
                        <a:t> + 1</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entro la quale:</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l’Operatore B avvia la policy di contatto</a:t>
                      </a:r>
                      <a:endParaRPr lang="it-IT" sz="1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1847720970"/>
                  </a:ext>
                </a:extLst>
              </a:tr>
              <a:tr h="633324">
                <a:tc>
                  <a:txBody>
                    <a:bodyPr/>
                    <a:lstStyle/>
                    <a:p>
                      <a:pPr algn="ctr">
                        <a:lnSpc>
                          <a:spcPct val="107000"/>
                        </a:lnSpc>
                        <a:spcAft>
                          <a:spcPts val="0"/>
                        </a:spcAft>
                      </a:pPr>
                      <a:r>
                        <a:rPr lang="it-IT" sz="1000" dirty="0">
                          <a:effectLst/>
                        </a:rPr>
                        <a:t>t</a:t>
                      </a:r>
                      <a:r>
                        <a:rPr lang="it-IT" sz="1000" baseline="-25000" dirty="0">
                          <a:effectLst/>
                        </a:rPr>
                        <a:t>5</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t</a:t>
                      </a:r>
                      <a:r>
                        <a:rPr lang="it-IT" sz="1000" baseline="-25000" dirty="0">
                          <a:effectLst/>
                        </a:rPr>
                        <a:t>4</a:t>
                      </a:r>
                      <a:r>
                        <a:rPr lang="it-IT" sz="1000" dirty="0">
                          <a:effectLst/>
                        </a:rPr>
                        <a:t> ≤ t</a:t>
                      </a:r>
                      <a:r>
                        <a:rPr lang="it-IT" sz="1000" baseline="-25000" dirty="0">
                          <a:effectLst/>
                        </a:rPr>
                        <a:t>5 </a:t>
                      </a:r>
                      <a:r>
                        <a:rPr lang="it-IT" sz="1000" dirty="0">
                          <a:effectLst/>
                        </a:rPr>
                        <a:t>≤ t</a:t>
                      </a:r>
                      <a:r>
                        <a:rPr lang="it-IT" sz="1000" baseline="-25000" dirty="0">
                          <a:effectLst/>
                        </a:rPr>
                        <a:t>4</a:t>
                      </a:r>
                      <a:r>
                        <a:rPr lang="it-IT" sz="1000" dirty="0">
                          <a:effectLst/>
                        </a:rPr>
                        <a:t> + 4</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solidFill>
                            <a:schemeClr val="tx1"/>
                          </a:solidFill>
                          <a:effectLst/>
                        </a:rPr>
                        <a:t>Data entro la quale l’Operatore B:</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conclude la policy di contatto</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invia la notifica di accettato con comunicazione DAC ed ora appuntamento </a:t>
                      </a:r>
                    </a:p>
                    <a:p>
                      <a:pPr marL="342900" lvl="0" indent="-342900">
                        <a:lnSpc>
                          <a:spcPct val="107000"/>
                        </a:lnSpc>
                        <a:spcAft>
                          <a:spcPts val="0"/>
                        </a:spcAft>
                        <a:buFont typeface="Symbol" panose="05050102010706020507" pitchFamily="18" charset="2"/>
                        <a:buChar char=""/>
                      </a:pPr>
                      <a:r>
                        <a:rPr lang="it-IT" sz="1000" dirty="0">
                          <a:solidFill>
                            <a:schemeClr val="tx1"/>
                          </a:solidFill>
                          <a:effectLst/>
                        </a:rPr>
                        <a:t>Invia la notifica di sospensione</a:t>
                      </a:r>
                    </a:p>
                  </a:txBody>
                  <a:tcPr marL="61207" marR="61207" marT="0" marB="0"/>
                </a:tc>
                <a:extLst>
                  <a:ext uri="{0D108BD9-81ED-4DB2-BD59-A6C34878D82A}">
                    <a16:rowId xmlns:a16="http://schemas.microsoft.com/office/drawing/2014/main" val="1198827407"/>
                  </a:ext>
                </a:extLst>
              </a:tr>
              <a:tr h="473222">
                <a:tc>
                  <a:txBody>
                    <a:bodyPr/>
                    <a:lstStyle/>
                    <a:p>
                      <a:pPr algn="ctr">
                        <a:lnSpc>
                          <a:spcPct val="107000"/>
                        </a:lnSpc>
                        <a:spcAft>
                          <a:spcPts val="0"/>
                        </a:spcAft>
                      </a:pPr>
                      <a:r>
                        <a:rPr lang="it-IT" sz="1000" dirty="0">
                          <a:effectLst/>
                        </a:rPr>
                        <a:t>t</a:t>
                      </a:r>
                      <a:r>
                        <a:rPr lang="it-IT" sz="1000" baseline="-25000" dirty="0">
                          <a:effectLst/>
                        </a:rPr>
                        <a:t>6</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gn="ctr">
                        <a:lnSpc>
                          <a:spcPct val="107000"/>
                        </a:lnSpc>
                        <a:spcAft>
                          <a:spcPts val="0"/>
                        </a:spcAft>
                      </a:pPr>
                      <a:r>
                        <a:rPr lang="it-IT" sz="1000" dirty="0">
                          <a:effectLst/>
                        </a:rPr>
                        <a:t> t</a:t>
                      </a:r>
                      <a:r>
                        <a:rPr lang="it-IT" sz="1000" baseline="-25000" dirty="0">
                          <a:effectLst/>
                        </a:rPr>
                        <a:t>5 </a:t>
                      </a:r>
                      <a:r>
                        <a:rPr lang="it-IT" sz="1000" dirty="0">
                          <a:effectLst/>
                        </a:rPr>
                        <a:t>+2 ≤ t</a:t>
                      </a:r>
                      <a:r>
                        <a:rPr lang="it-IT" sz="1000" baseline="-25000" dirty="0">
                          <a:effectLst/>
                        </a:rPr>
                        <a:t>6 </a:t>
                      </a:r>
                      <a:r>
                        <a:rPr lang="it-IT" sz="1000" dirty="0">
                          <a:effectLst/>
                        </a:rPr>
                        <a:t>≤ t</a:t>
                      </a:r>
                      <a:r>
                        <a:rPr lang="it-IT" sz="1000" baseline="-25000" dirty="0">
                          <a:effectLst/>
                        </a:rPr>
                        <a:t>5</a:t>
                      </a:r>
                      <a:r>
                        <a:rPr lang="it-IT" sz="1000" dirty="0">
                          <a:effectLst/>
                        </a:rPr>
                        <a:t> + 20</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tc>
                  <a:txBody>
                    <a:bodyPr/>
                    <a:lstStyle/>
                    <a:p>
                      <a:pPr>
                        <a:lnSpc>
                          <a:spcPct val="107000"/>
                        </a:lnSpc>
                        <a:spcAft>
                          <a:spcPts val="0"/>
                        </a:spcAft>
                      </a:pPr>
                      <a:r>
                        <a:rPr lang="it-IT" sz="1000" dirty="0">
                          <a:effectLst/>
                        </a:rPr>
                        <a:t>Data in cui l’operatore B:</a:t>
                      </a:r>
                    </a:p>
                    <a:p>
                      <a:pPr marL="342900" lvl="0" indent="-342900">
                        <a:lnSpc>
                          <a:spcPct val="107000"/>
                        </a:lnSpc>
                        <a:spcAft>
                          <a:spcPts val="0"/>
                        </a:spcAft>
                        <a:buFont typeface="Symbol" panose="05050102010706020507" pitchFamily="18" charset="2"/>
                        <a:buChar char=""/>
                      </a:pPr>
                      <a:r>
                        <a:rPr lang="it-IT" sz="1000" dirty="0">
                          <a:effectLst/>
                        </a:rPr>
                        <a:t>esegue la migrazione</a:t>
                      </a:r>
                    </a:p>
                    <a:p>
                      <a:pPr marL="342900" lvl="0" indent="-342900">
                        <a:lnSpc>
                          <a:spcPct val="107000"/>
                        </a:lnSpc>
                        <a:spcAft>
                          <a:spcPts val="0"/>
                        </a:spcAft>
                        <a:buFont typeface="Symbol" panose="05050102010706020507" pitchFamily="18" charset="2"/>
                        <a:buChar char=""/>
                      </a:pPr>
                      <a:r>
                        <a:rPr lang="it-IT" sz="1000" dirty="0">
                          <a:effectLst/>
                        </a:rPr>
                        <a:t>notifica l’esito della migrazione</a:t>
                      </a:r>
                      <a:endParaRPr lang="it-IT" sz="1000" dirty="0">
                        <a:effectLst/>
                        <a:latin typeface="Arial" panose="020B0604020202020204" pitchFamily="34" charset="0"/>
                        <a:ea typeface="Calibri" panose="020F0502020204030204" pitchFamily="34" charset="0"/>
                        <a:cs typeface="Arial" panose="020B0604020202020204" pitchFamily="34" charset="0"/>
                      </a:endParaRPr>
                    </a:p>
                  </a:txBody>
                  <a:tcPr marL="61207" marR="61207" marT="0" marB="0"/>
                </a:tc>
                <a:extLst>
                  <a:ext uri="{0D108BD9-81ED-4DB2-BD59-A6C34878D82A}">
                    <a16:rowId xmlns:a16="http://schemas.microsoft.com/office/drawing/2014/main" val="840703439"/>
                  </a:ext>
                </a:extLst>
              </a:tr>
            </a:tbl>
          </a:graphicData>
        </a:graphic>
      </p:graphicFrame>
    </p:spTree>
    <p:extLst>
      <p:ext uri="{BB962C8B-B14F-4D97-AF65-F5344CB8AC3E}">
        <p14:creationId xmlns:p14="http://schemas.microsoft.com/office/powerpoint/2010/main" val="808664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ea typeface="ＭＳ Ｐゴシック"/>
                <a:cs typeface="Arial"/>
              </a:rPr>
              <a:t>T</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empi (2/3)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714375" y="3023484"/>
            <a:ext cx="10797039" cy="45719"/>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ct val="100000"/>
              </a:lnSpc>
              <a:spcBef>
                <a:spcPts val="0"/>
              </a:spcBef>
              <a:spcAft>
                <a:spcPts val="600"/>
              </a:spcAft>
              <a:buClr>
                <a:srgbClr val="EB0028"/>
              </a:buClr>
            </a:pPr>
            <a:endParaRPr lang="it-IT" sz="1400" dirty="0">
              <a:latin typeface="TIM Sans"/>
            </a:endParaRPr>
          </a:p>
        </p:txBody>
      </p:sp>
      <p:graphicFrame>
        <p:nvGraphicFramePr>
          <p:cNvPr id="2" name="Tabella 1">
            <a:extLst>
              <a:ext uri="{FF2B5EF4-FFF2-40B4-BE49-F238E27FC236}">
                <a16:creationId xmlns:a16="http://schemas.microsoft.com/office/drawing/2014/main" id="{DB108017-4E9B-44EF-88B1-20E39C3D20B1}"/>
              </a:ext>
            </a:extLst>
          </p:cNvPr>
          <p:cNvGraphicFramePr>
            <a:graphicFrameLocks noGrp="1"/>
          </p:cNvGraphicFramePr>
          <p:nvPr>
            <p:extLst>
              <p:ext uri="{D42A27DB-BD31-4B8C-83A1-F6EECF244321}">
                <p14:modId xmlns:p14="http://schemas.microsoft.com/office/powerpoint/2010/main" val="2121957318"/>
              </p:ext>
            </p:extLst>
          </p:nvPr>
        </p:nvGraphicFramePr>
        <p:xfrm>
          <a:off x="714375" y="1239602"/>
          <a:ext cx="10797039" cy="4534677"/>
        </p:xfrm>
        <a:graphic>
          <a:graphicData uri="http://schemas.openxmlformats.org/drawingml/2006/table">
            <a:tbl>
              <a:tblPr firstRow="1" firstCol="1" bandRow="1">
                <a:tableStyleId>{B301B821-A1FF-4177-AEE7-76D212191A09}</a:tableStyleId>
              </a:tblPr>
              <a:tblGrid>
                <a:gridCol w="1763011">
                  <a:extLst>
                    <a:ext uri="{9D8B030D-6E8A-4147-A177-3AD203B41FA5}">
                      <a16:colId xmlns:a16="http://schemas.microsoft.com/office/drawing/2014/main" val="539736698"/>
                    </a:ext>
                  </a:extLst>
                </a:gridCol>
                <a:gridCol w="1881963">
                  <a:extLst>
                    <a:ext uri="{9D8B030D-6E8A-4147-A177-3AD203B41FA5}">
                      <a16:colId xmlns:a16="http://schemas.microsoft.com/office/drawing/2014/main" val="3852964333"/>
                    </a:ext>
                  </a:extLst>
                </a:gridCol>
                <a:gridCol w="7152065">
                  <a:extLst>
                    <a:ext uri="{9D8B030D-6E8A-4147-A177-3AD203B41FA5}">
                      <a16:colId xmlns:a16="http://schemas.microsoft.com/office/drawing/2014/main" val="3611352916"/>
                    </a:ext>
                  </a:extLst>
                </a:gridCol>
              </a:tblGrid>
              <a:tr h="440768">
                <a:tc>
                  <a:txBody>
                    <a:bodyPr/>
                    <a:lstStyle/>
                    <a:p>
                      <a:pPr algn="ctr">
                        <a:lnSpc>
                          <a:spcPct val="107000"/>
                        </a:lnSpc>
                        <a:spcAft>
                          <a:spcPts val="0"/>
                        </a:spcAft>
                      </a:pPr>
                      <a:r>
                        <a:rPr lang="it-IT" sz="1100" dirty="0">
                          <a:effectLst/>
                        </a:rPr>
                        <a:t>Dettaglio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Regola di costruzione tempi </a:t>
                      </a:r>
                    </a:p>
                    <a:p>
                      <a:pPr algn="ctr">
                        <a:lnSpc>
                          <a:spcPct val="107000"/>
                        </a:lnSpc>
                        <a:spcAft>
                          <a:spcPts val="0"/>
                        </a:spcAft>
                      </a:pPr>
                      <a:r>
                        <a:rPr lang="it-IT" sz="1100" dirty="0">
                          <a:effectLst/>
                          <a:latin typeface="Calibri" panose="020F0502020204030204" pitchFamily="34" charset="0"/>
                          <a:ea typeface="Calibri" panose="020F0502020204030204" pitchFamily="34" charset="0"/>
                          <a:cs typeface="Times New Roman" panose="02020603050405020304" pitchFamily="18" charset="0"/>
                        </a:rPr>
                        <a:t>(gg lavorativi)</a:t>
                      </a:r>
                    </a:p>
                  </a:txBody>
                  <a:tcPr marL="68580" marR="68580" marT="0" marB="0"/>
                </a:tc>
                <a:tc>
                  <a:txBody>
                    <a:bodyPr/>
                    <a:lstStyle/>
                    <a:p>
                      <a:pPr algn="ctr">
                        <a:lnSpc>
                          <a:spcPct val="107000"/>
                        </a:lnSpc>
                        <a:spcAft>
                          <a:spcPts val="0"/>
                        </a:spcAft>
                      </a:pPr>
                      <a:r>
                        <a:rPr lang="it-IT" sz="1100" dirty="0">
                          <a:effectLst/>
                        </a:rPr>
                        <a:t>Note</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92616895"/>
                  </a:ext>
                </a:extLst>
              </a:tr>
              <a:tr h="218028">
                <a:tc>
                  <a:txBody>
                    <a:bodyPr/>
                    <a:lstStyle/>
                    <a:p>
                      <a:pPr>
                        <a:lnSpc>
                          <a:spcPct val="107000"/>
                        </a:lnSpc>
                        <a:spcAft>
                          <a:spcPts val="0"/>
                        </a:spcAft>
                      </a:pPr>
                      <a:r>
                        <a:rPr lang="it-IT" sz="1100" dirty="0">
                          <a:effectLst/>
                        </a:rPr>
                        <a:t>DRO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DRO=DIR</a:t>
                      </a:r>
                    </a:p>
                    <a:p>
                      <a:pPr>
                        <a:lnSpc>
                          <a:spcPct val="107000"/>
                        </a:lnSpc>
                        <a:spcAft>
                          <a:spcPts val="0"/>
                        </a:spcAft>
                      </a:pPr>
                      <a:r>
                        <a:rPr lang="it-IT" sz="1100" kern="1200" dirty="0">
                          <a:solidFill>
                            <a:schemeClr val="tx1"/>
                          </a:solidFill>
                          <a:effectLst/>
                          <a:latin typeface="+mn-lt"/>
                          <a:ea typeface="+mn-ea"/>
                          <a:cs typeface="+mn-cs"/>
                        </a:rPr>
                        <a:t>DRO=DIR+1</a:t>
                      </a:r>
                    </a:p>
                  </a:txBody>
                  <a:tcPr marL="68580" marR="68580" marT="0" marB="0"/>
                </a:tc>
                <a:tc>
                  <a:txBody>
                    <a:bodyPr/>
                    <a:lstStyle/>
                    <a:p>
                      <a:pPr marL="0" indent="0" algn="just">
                        <a:lnSpc>
                          <a:spcPct val="107000"/>
                        </a:lnSpc>
                        <a:spcAft>
                          <a:spcPts val="0"/>
                        </a:spcAft>
                        <a:buFont typeface="Arial" panose="020B0604020202020204" pitchFamily="34" charset="0"/>
                        <a:buNone/>
                      </a:pPr>
                      <a:r>
                        <a:rPr lang="it-IT" sz="1100" kern="1200" dirty="0">
                          <a:solidFill>
                            <a:schemeClr val="tx1"/>
                          </a:solidFill>
                          <a:effectLst/>
                          <a:latin typeface="+mn-lt"/>
                          <a:ea typeface="+mn-ea"/>
                          <a:cs typeface="+mn-cs"/>
                        </a:rPr>
                        <a:t>La DRO è pari alla DIR (Data Invio Richiesta) per gli ordini inviati dagli Operatori A/A1 entro le ore 19:00 di ciascun giorno lavorativo (dal lunedì al venerdì esclusi festivi infrasettimanali) ed è pari al primo giorno lavorativo successivo alla DIR, per gli ordini inviati dagli Operatori A/A1 dopo le ore 19:00 del medesimo giorno lavorativo e nei giorni non lavorativi o festivi</a:t>
                      </a:r>
                    </a:p>
                  </a:txBody>
                  <a:tcPr marL="68580" marR="68580" marT="0" marB="0"/>
                </a:tc>
                <a:extLst>
                  <a:ext uri="{0D108BD9-81ED-4DB2-BD59-A6C34878D82A}">
                    <a16:rowId xmlns:a16="http://schemas.microsoft.com/office/drawing/2014/main" val="2368928670"/>
                  </a:ext>
                </a:extLst>
              </a:tr>
              <a:tr h="436054">
                <a:tc>
                  <a:txBody>
                    <a:bodyPr/>
                    <a:lstStyle/>
                    <a:p>
                      <a:pPr>
                        <a:lnSpc>
                          <a:spcPct val="107000"/>
                        </a:lnSpc>
                        <a:spcAft>
                          <a:spcPts val="0"/>
                        </a:spcAft>
                      </a:pPr>
                      <a:r>
                        <a:rPr lang="it-IT" sz="1100" dirty="0">
                          <a:effectLst/>
                        </a:rPr>
                        <a:t>Data/ora desiderata dal Recipient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Data minima = DRO + 6gg</a:t>
                      </a:r>
                      <a:endParaRPr lang="it-IT" sz="1100" dirty="0">
                        <a:solidFill>
                          <a:srgbClr val="0099FF"/>
                        </a:solidFill>
                        <a:effectLst/>
                      </a:endParaRPr>
                    </a:p>
                    <a:p>
                      <a:pPr>
                        <a:lnSpc>
                          <a:spcPct val="107000"/>
                        </a:lnSpc>
                        <a:spcAft>
                          <a:spcPts val="0"/>
                        </a:spcAft>
                      </a:pPr>
                      <a:endParaRPr lang="it-IT" sz="1100" dirty="0">
                        <a:effectLst/>
                      </a:endParaRPr>
                    </a:p>
                    <a:p>
                      <a:pPr>
                        <a:lnSpc>
                          <a:spcPct val="107000"/>
                        </a:lnSpc>
                        <a:spcAft>
                          <a:spcPts val="0"/>
                        </a:spcAft>
                      </a:pPr>
                      <a:endParaRPr lang="it-IT" sz="1100" dirty="0">
                        <a:effectLst/>
                      </a:endParaRPr>
                    </a:p>
                    <a:p>
                      <a:pPr>
                        <a:lnSpc>
                          <a:spcPct val="107000"/>
                        </a:lnSpc>
                        <a:spcAft>
                          <a:spcPts val="0"/>
                        </a:spcAft>
                      </a:pPr>
                      <a:r>
                        <a:rPr lang="it-IT" sz="1100" dirty="0">
                          <a:effectLst/>
                        </a:rPr>
                        <a:t>Data massima = DRO + 24gg</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l" defTabSz="685800" rtl="0" eaLnBrk="1" latinLnBrk="0" hangingPunct="1">
                        <a:lnSpc>
                          <a:spcPct val="107000"/>
                        </a:lnSpc>
                        <a:spcAft>
                          <a:spcPts val="0"/>
                        </a:spcAft>
                        <a:buFont typeface="Arial" panose="020B0604020202020204" pitchFamily="34" charset="0"/>
                        <a:buNone/>
                      </a:pPr>
                      <a:r>
                        <a:rPr lang="it-IT" sz="1100" kern="1200" dirty="0">
                          <a:solidFill>
                            <a:schemeClr val="tx1"/>
                          </a:solidFill>
                          <a:effectLst/>
                          <a:latin typeface="+mn-lt"/>
                          <a:ea typeface="+mn-ea"/>
                          <a:cs typeface="+mn-cs"/>
                        </a:rPr>
                        <a:t>la Data minima è la prima data utile che l’ Operatore può indicare nella richiesta di migrazione come data richiesta/desiderata dal cliente per l’esecuzione della migrazione. </a:t>
                      </a:r>
                    </a:p>
                    <a:p>
                      <a:pPr marL="0" indent="0" algn="l" defTabSz="685800" rtl="0" eaLnBrk="1" latinLnBrk="0" hangingPunct="1">
                        <a:lnSpc>
                          <a:spcPct val="107000"/>
                        </a:lnSpc>
                        <a:spcAft>
                          <a:spcPts val="0"/>
                        </a:spcAft>
                        <a:buFont typeface="Arial" panose="020B0604020202020204" pitchFamily="34" charset="0"/>
                        <a:buNone/>
                      </a:pPr>
                      <a:endParaRPr lang="it-IT" sz="1100" kern="1200" dirty="0">
                        <a:solidFill>
                          <a:schemeClr val="tx1"/>
                        </a:solidFill>
                        <a:effectLst/>
                        <a:latin typeface="+mn-lt"/>
                        <a:ea typeface="+mn-ea"/>
                        <a:cs typeface="+mn-cs"/>
                      </a:endParaRPr>
                    </a:p>
                    <a:p>
                      <a:pPr marL="0" indent="0" algn="l" defTabSz="685800" rtl="0" eaLnBrk="1" latinLnBrk="0" hangingPunct="1">
                        <a:lnSpc>
                          <a:spcPct val="107000"/>
                        </a:lnSpc>
                        <a:spcAft>
                          <a:spcPts val="0"/>
                        </a:spcAft>
                        <a:buFont typeface="Arial" panose="020B0604020202020204" pitchFamily="34" charset="0"/>
                        <a:buNone/>
                      </a:pPr>
                      <a:r>
                        <a:rPr lang="it-IT" sz="1100" kern="1200" dirty="0">
                          <a:solidFill>
                            <a:schemeClr val="tx1"/>
                          </a:solidFill>
                          <a:effectLst/>
                          <a:latin typeface="+mn-lt"/>
                          <a:ea typeface="+mn-ea"/>
                          <a:cs typeface="+mn-cs"/>
                        </a:rPr>
                        <a:t>Data massima è l’ultima data utile che l’Operatore Recipient può inviare nella richiesta di migrazione</a:t>
                      </a:r>
                    </a:p>
                    <a:p>
                      <a:pPr marL="0" indent="0" algn="l" defTabSz="685800" rtl="0" eaLnBrk="1" latinLnBrk="0" hangingPunct="1">
                        <a:lnSpc>
                          <a:spcPct val="107000"/>
                        </a:lnSpc>
                        <a:spcAft>
                          <a:spcPts val="0"/>
                        </a:spcAft>
                        <a:buFont typeface="Arial" panose="020B0604020202020204" pitchFamily="34" charset="0"/>
                        <a:buNone/>
                      </a:pPr>
                      <a:endParaRPr lang="it-IT" sz="1100" kern="1200" dirty="0">
                        <a:solidFill>
                          <a:schemeClr val="tx1"/>
                        </a:solidFill>
                        <a:effectLst/>
                        <a:latin typeface="+mn-lt"/>
                        <a:ea typeface="+mn-ea"/>
                        <a:cs typeface="+mn-cs"/>
                      </a:endParaRPr>
                    </a:p>
                    <a:p>
                      <a:pPr marL="0" marR="0" lvl="0" indent="0" algn="l" defTabSz="685800" rtl="0" eaLnBrk="1" fontAlgn="auto" latinLnBrk="0" hangingPunct="1">
                        <a:lnSpc>
                          <a:spcPct val="107000"/>
                        </a:lnSpc>
                        <a:spcBef>
                          <a:spcPts val="0"/>
                        </a:spcBef>
                        <a:spcAft>
                          <a:spcPts val="0"/>
                        </a:spcAft>
                        <a:buClrTx/>
                        <a:buSzTx/>
                        <a:buFont typeface="Arial" panose="020B0604020202020204" pitchFamily="34" charset="0"/>
                        <a:buNone/>
                        <a:tabLst/>
                        <a:defRPr/>
                      </a:pPr>
                      <a:r>
                        <a:rPr lang="it-IT" sz="1100" kern="1200" dirty="0">
                          <a:solidFill>
                            <a:schemeClr val="tx1"/>
                          </a:solidFill>
                          <a:effectLst/>
                          <a:latin typeface="+mn-lt"/>
                          <a:ea typeface="+mn-ea"/>
                          <a:cs typeface="+mn-cs"/>
                        </a:rPr>
                        <a:t>Nel caso in cui la presa appuntamento è effettuata dall’Operatore Recipient ed in presenza di accordi bilaterali tra Operatore Recipient e Operatore di Rete Wholesale la data/ora minima richiesta dal Recipient per l’esecuzione della migrazione è definita tra le parti ed è dispositiva.  </a:t>
                      </a:r>
                    </a:p>
                  </a:txBody>
                  <a:tcPr marL="68580" marR="68580" marT="0" marB="0"/>
                </a:tc>
                <a:extLst>
                  <a:ext uri="{0D108BD9-81ED-4DB2-BD59-A6C34878D82A}">
                    <a16:rowId xmlns:a16="http://schemas.microsoft.com/office/drawing/2014/main" val="577691670"/>
                  </a:ext>
                </a:extLst>
              </a:tr>
              <a:tr h="654082">
                <a:tc>
                  <a:txBody>
                    <a:bodyPr/>
                    <a:lstStyle/>
                    <a:p>
                      <a:pPr>
                        <a:lnSpc>
                          <a:spcPct val="107000"/>
                        </a:lnSpc>
                        <a:spcAft>
                          <a:spcPts val="0"/>
                        </a:spcAft>
                      </a:pPr>
                      <a:r>
                        <a:rPr lang="it-IT" sz="1100" dirty="0">
                          <a:effectLst/>
                        </a:rPr>
                        <a:t>Data appuntamento</a:t>
                      </a:r>
                    </a:p>
                  </a:txBody>
                  <a:tcPr marL="68580" marR="68580" marT="0" marB="0"/>
                </a:tc>
                <a:tc>
                  <a:txBody>
                    <a:bodyPr/>
                    <a:lstStyle/>
                    <a:p>
                      <a:pPr>
                        <a:lnSpc>
                          <a:spcPct val="107000"/>
                        </a:lnSpc>
                        <a:spcAft>
                          <a:spcPts val="0"/>
                        </a:spcAft>
                      </a:pPr>
                      <a:r>
                        <a:rPr lang="it-IT" sz="1100" dirty="0">
                          <a:effectLst/>
                        </a:rPr>
                        <a:t>Data minima= data contatto Cliente + 2gg </a:t>
                      </a:r>
                    </a:p>
                    <a:p>
                      <a:pPr>
                        <a:lnSpc>
                          <a:spcPct val="107000"/>
                        </a:lnSpc>
                        <a:spcAft>
                          <a:spcPts val="0"/>
                        </a:spcAft>
                      </a:pPr>
                      <a:r>
                        <a:rPr lang="it-IT" sz="1100" dirty="0">
                          <a:effectLst/>
                        </a:rPr>
                        <a:t>Data Massima = data contatto Cliente + 20gg</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nSpc>
                          <a:spcPct val="107000"/>
                        </a:lnSpc>
                        <a:spcAft>
                          <a:spcPts val="0"/>
                        </a:spcAft>
                        <a:buFont typeface="Arial" panose="020B0604020202020204" pitchFamily="34" charset="0"/>
                        <a:buNone/>
                      </a:pPr>
                      <a:r>
                        <a:rPr lang="it-IT" sz="1100" dirty="0">
                          <a:solidFill>
                            <a:schemeClr val="tx1"/>
                          </a:solidFill>
                          <a:effectLst/>
                        </a:rPr>
                        <a:t>La Data appuntamento è la data concordata tra l’Operatore di Rete Wholesale ed il cliente durante la Policy di Contatto. </a:t>
                      </a:r>
                    </a:p>
                    <a:p>
                      <a:pPr marL="0" indent="0">
                        <a:lnSpc>
                          <a:spcPct val="107000"/>
                        </a:lnSpc>
                        <a:spcAft>
                          <a:spcPts val="0"/>
                        </a:spcAft>
                        <a:buFont typeface="Arial" panose="020B0604020202020204" pitchFamily="34" charset="0"/>
                        <a:buNone/>
                      </a:pPr>
                      <a:r>
                        <a:rPr lang="it-IT" sz="1100" dirty="0">
                          <a:solidFill>
                            <a:schemeClr val="tx1"/>
                          </a:solidFill>
                          <a:effectLst/>
                        </a:rPr>
                        <a:t>Tale data deve essere pari al minimo alla data contatto più 2gg al fine di permettere  ad A/A1 di pianificare le attività tecniche di migrazione.</a:t>
                      </a:r>
                    </a:p>
                    <a:p>
                      <a:pPr marL="0" indent="0">
                        <a:lnSpc>
                          <a:spcPct val="107000"/>
                        </a:lnSpc>
                        <a:spcAft>
                          <a:spcPts val="0"/>
                        </a:spcAft>
                        <a:buFont typeface="Arial" panose="020B0604020202020204" pitchFamily="34" charset="0"/>
                        <a:buNone/>
                      </a:pPr>
                      <a:r>
                        <a:rPr lang="it-IT" sz="1100" dirty="0">
                          <a:solidFill>
                            <a:schemeClr val="tx1"/>
                          </a:solidFill>
                          <a:effectLst/>
                        </a:rPr>
                        <a:t>La comunicazione della DAC deve avvenire entro lo stesso giorno lavorativo in cui viene fissato l’appuntamento.</a:t>
                      </a:r>
                    </a:p>
                    <a:p>
                      <a:pPr marL="0" marR="0" lvl="0" indent="0" algn="l" defTabSz="685800" rtl="0" eaLnBrk="1" fontAlgn="auto" latinLnBrk="0" hangingPunct="1">
                        <a:lnSpc>
                          <a:spcPct val="107000"/>
                        </a:lnSpc>
                        <a:spcBef>
                          <a:spcPts val="0"/>
                        </a:spcBef>
                        <a:spcAft>
                          <a:spcPts val="0"/>
                        </a:spcAft>
                        <a:buClrTx/>
                        <a:buSzTx/>
                        <a:buFont typeface="Arial" panose="020B0604020202020204" pitchFamily="34" charset="0"/>
                        <a:buNone/>
                        <a:tabLst/>
                        <a:defRPr/>
                      </a:pPr>
                      <a:r>
                        <a:rPr lang="it-IT" sz="1100" dirty="0">
                          <a:solidFill>
                            <a:schemeClr val="tx1"/>
                          </a:solidFill>
                          <a:effectLst/>
                        </a:rPr>
                        <a:t> La RDAC e la DAC dispositiva comunicata  in fase di de-sospensione da A/A1 a B. deve essere pari al minimo alla data contatto più 2gg al fine di permettere  a B di pianificare le attività tecniche di migrazione.</a:t>
                      </a:r>
                    </a:p>
                    <a:p>
                      <a:pPr marL="0" marR="0" lvl="0" indent="0" algn="l" defTabSz="685800" rtl="0" eaLnBrk="1" fontAlgn="auto" latinLnBrk="0" hangingPunct="1">
                        <a:lnSpc>
                          <a:spcPct val="107000"/>
                        </a:lnSpc>
                        <a:spcBef>
                          <a:spcPts val="0"/>
                        </a:spcBef>
                        <a:spcAft>
                          <a:spcPts val="0"/>
                        </a:spcAft>
                        <a:buClrTx/>
                        <a:buSzTx/>
                        <a:buFont typeface="Arial" panose="020B0604020202020204" pitchFamily="34" charset="0"/>
                        <a:buNone/>
                        <a:tabLst/>
                        <a:defRPr/>
                      </a:pPr>
                      <a:r>
                        <a:rPr lang="it-IT" sz="1100" dirty="0">
                          <a:solidFill>
                            <a:schemeClr val="tx1"/>
                          </a:solidFill>
                          <a:effectLst/>
                        </a:rPr>
                        <a:t>La Data Appuntamento, la RDAC e la DAC dispositiva (comunicata  in fase di de-sospensione da A/A1) non devono superare i 20gg dalla data di contatto del cliente</a:t>
                      </a:r>
                    </a:p>
                  </a:txBody>
                  <a:tcPr marL="68580" marR="68580" marT="0" marB="0"/>
                </a:tc>
                <a:extLst>
                  <a:ext uri="{0D108BD9-81ED-4DB2-BD59-A6C34878D82A}">
                    <a16:rowId xmlns:a16="http://schemas.microsoft.com/office/drawing/2014/main" val="573740915"/>
                  </a:ext>
                </a:extLst>
              </a:tr>
              <a:tr h="218028">
                <a:tc>
                  <a:txBody>
                    <a:bodyPr/>
                    <a:lstStyle/>
                    <a:p>
                      <a:r>
                        <a:rPr lang="it-IT" dirty="0"/>
                        <a:t>DAC </a:t>
                      </a:r>
                    </a:p>
                  </a:txBody>
                  <a:tcPr marL="68580" marR="68580" marT="0" marB="0"/>
                </a:tc>
                <a:tc>
                  <a:txBody>
                    <a:bodyPr/>
                    <a:lstStyle/>
                    <a:p>
                      <a:endParaRPr lang="it-IT" dirty="0"/>
                    </a:p>
                  </a:txBody>
                  <a:tcPr marL="68580" marR="68580" marT="0" marB="0"/>
                </a:tc>
                <a:tc>
                  <a:txBody>
                    <a:bodyPr/>
                    <a:lstStyle/>
                    <a:p>
                      <a:pPr marL="0" marR="0" lvl="0" indent="0" algn="l" defTabSz="685800" rtl="0" eaLnBrk="1" fontAlgn="auto" latinLnBrk="0" hangingPunct="1">
                        <a:lnSpc>
                          <a:spcPct val="107000"/>
                        </a:lnSpc>
                        <a:spcBef>
                          <a:spcPts val="0"/>
                        </a:spcBef>
                        <a:spcAft>
                          <a:spcPts val="0"/>
                        </a:spcAft>
                        <a:buClrTx/>
                        <a:buSzTx/>
                        <a:buFont typeface="Arial" panose="020B0604020202020204" pitchFamily="34" charset="0"/>
                        <a:buNone/>
                        <a:tabLst/>
                        <a:defRPr/>
                      </a:pPr>
                      <a:r>
                        <a:rPr lang="it-IT" altLang="it-IT" sz="1100" dirty="0"/>
                        <a:t>La DAC è la data prevista di esecuzione della migrazione. Se previsto l’intervento in sede cliente, la DAC coincide con la data di appuntamento </a:t>
                      </a:r>
                      <a:r>
                        <a:rPr lang="it-IT" sz="1100" dirty="0">
                          <a:effectLst/>
                        </a:rPr>
                        <a:t>altrimenti è definita nell’ambito dello SLA.</a:t>
                      </a:r>
                      <a:endParaRPr lang="it-IT" sz="1100" dirty="0">
                        <a:solidFill>
                          <a:schemeClr val="accent5">
                            <a:lumMod val="60000"/>
                            <a:lumOff val="40000"/>
                          </a:schemeClr>
                        </a:solidFill>
                      </a:endParaRPr>
                    </a:p>
                  </a:txBody>
                  <a:tcPr marL="68580" marR="68580" marT="0" marB="0"/>
                </a:tc>
                <a:extLst>
                  <a:ext uri="{0D108BD9-81ED-4DB2-BD59-A6C34878D82A}">
                    <a16:rowId xmlns:a16="http://schemas.microsoft.com/office/drawing/2014/main" val="2748051366"/>
                  </a:ext>
                </a:extLst>
              </a:tr>
            </a:tbl>
          </a:graphicData>
        </a:graphic>
      </p:graphicFrame>
      <p:sp>
        <p:nvSpPr>
          <p:cNvPr id="7" name="Segnaposto contenuto 2">
            <a:extLst>
              <a:ext uri="{FF2B5EF4-FFF2-40B4-BE49-F238E27FC236}">
                <a16:creationId xmlns:a16="http://schemas.microsoft.com/office/drawing/2014/main" id="{40DF0925-93F6-410A-8A49-B048097430F4}"/>
              </a:ext>
            </a:extLst>
          </p:cNvPr>
          <p:cNvSpPr txBox="1">
            <a:spLocks/>
          </p:cNvSpPr>
          <p:nvPr/>
        </p:nvSpPr>
        <p:spPr>
          <a:xfrm>
            <a:off x="714375" y="635242"/>
            <a:ext cx="10727980" cy="293687"/>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lnSpc>
                <a:spcPct val="100000"/>
              </a:lnSpc>
              <a:spcBef>
                <a:spcPts val="600"/>
              </a:spcBef>
              <a:spcAft>
                <a:spcPts val="600"/>
              </a:spcAft>
              <a:buClr>
                <a:srgbClr val="EB0028"/>
              </a:buClr>
            </a:pPr>
            <a:r>
              <a:rPr lang="it-IT" sz="1400" b="1" dirty="0">
                <a:solidFill>
                  <a:srgbClr val="0070C0"/>
                </a:solidFill>
                <a:latin typeface="TIM Sans"/>
              </a:rPr>
              <a:t>Tabella B</a:t>
            </a:r>
            <a:br>
              <a:rPr lang="it-IT" sz="1400" b="1" dirty="0">
                <a:solidFill>
                  <a:srgbClr val="0070C0"/>
                </a:solidFill>
                <a:latin typeface="TIM Sans"/>
              </a:rPr>
            </a:br>
            <a:r>
              <a:rPr lang="it-IT" sz="1400" b="1" dirty="0">
                <a:solidFill>
                  <a:srgbClr val="0070C0"/>
                </a:solidFill>
                <a:latin typeface="TIM Sans"/>
              </a:rPr>
              <a:t>Definizione Date e Policy di Contatto </a:t>
            </a:r>
          </a:p>
        </p:txBody>
      </p:sp>
    </p:spTree>
    <p:extLst>
      <p:ext uri="{BB962C8B-B14F-4D97-AF65-F5344CB8AC3E}">
        <p14:creationId xmlns:p14="http://schemas.microsoft.com/office/powerpoint/2010/main" val="896629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Tempi</a:t>
            </a:r>
            <a:r>
              <a:rPr lang="it-IT" dirty="0">
                <a:solidFill>
                  <a:srgbClr val="FF3399"/>
                </a:solidFill>
              </a:rPr>
              <a:t> </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(3/3)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714375" y="603207"/>
            <a:ext cx="10797039" cy="355600"/>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algn="ctr">
              <a:lnSpc>
                <a:spcPct val="100000"/>
              </a:lnSpc>
              <a:spcBef>
                <a:spcPts val="600"/>
              </a:spcBef>
              <a:spcAft>
                <a:spcPts val="600"/>
              </a:spcAft>
              <a:buClr>
                <a:srgbClr val="EB0028"/>
              </a:buClr>
            </a:pPr>
            <a:r>
              <a:rPr lang="it-IT" sz="1400" b="1" dirty="0">
                <a:solidFill>
                  <a:srgbClr val="0070C0"/>
                </a:solidFill>
                <a:latin typeface="TIM Sans"/>
              </a:rPr>
              <a:t>Tabella C</a:t>
            </a:r>
            <a:br>
              <a:rPr lang="it-IT" sz="1400" b="1" dirty="0">
                <a:solidFill>
                  <a:srgbClr val="0070C0"/>
                </a:solidFill>
                <a:latin typeface="TIM Sans"/>
              </a:rPr>
            </a:br>
            <a:r>
              <a:rPr lang="it-IT" sz="1400" b="1" dirty="0">
                <a:solidFill>
                  <a:srgbClr val="0070C0"/>
                </a:solidFill>
                <a:latin typeface="TIM Sans"/>
              </a:rPr>
              <a:t>Gestione notifica di espletamento</a:t>
            </a:r>
          </a:p>
        </p:txBody>
      </p:sp>
      <p:graphicFrame>
        <p:nvGraphicFramePr>
          <p:cNvPr id="3" name="Tabella 2">
            <a:extLst>
              <a:ext uri="{FF2B5EF4-FFF2-40B4-BE49-F238E27FC236}">
                <a16:creationId xmlns:a16="http://schemas.microsoft.com/office/drawing/2014/main" id="{3A742271-F4BF-4A4B-BBFD-A0F5CE8BCD9C}"/>
              </a:ext>
            </a:extLst>
          </p:cNvPr>
          <p:cNvGraphicFramePr>
            <a:graphicFrameLocks noGrp="1"/>
          </p:cNvGraphicFramePr>
          <p:nvPr>
            <p:extLst>
              <p:ext uri="{D42A27DB-BD31-4B8C-83A1-F6EECF244321}">
                <p14:modId xmlns:p14="http://schemas.microsoft.com/office/powerpoint/2010/main" val="1479047309"/>
              </p:ext>
            </p:extLst>
          </p:nvPr>
        </p:nvGraphicFramePr>
        <p:xfrm>
          <a:off x="714375" y="1287925"/>
          <a:ext cx="10797040" cy="3890964"/>
        </p:xfrm>
        <a:graphic>
          <a:graphicData uri="http://schemas.openxmlformats.org/drawingml/2006/table">
            <a:tbl>
              <a:tblPr firstRow="1" firstCol="1" bandRow="1">
                <a:tableStyleId>{B301B821-A1FF-4177-AEE7-76D212191A09}</a:tableStyleId>
              </a:tblPr>
              <a:tblGrid>
                <a:gridCol w="1315670">
                  <a:extLst>
                    <a:ext uri="{9D8B030D-6E8A-4147-A177-3AD203B41FA5}">
                      <a16:colId xmlns:a16="http://schemas.microsoft.com/office/drawing/2014/main" val="3574519544"/>
                    </a:ext>
                  </a:extLst>
                </a:gridCol>
                <a:gridCol w="1142344">
                  <a:extLst>
                    <a:ext uri="{9D8B030D-6E8A-4147-A177-3AD203B41FA5}">
                      <a16:colId xmlns:a16="http://schemas.microsoft.com/office/drawing/2014/main" val="3176975400"/>
                    </a:ext>
                  </a:extLst>
                </a:gridCol>
                <a:gridCol w="2393524">
                  <a:extLst>
                    <a:ext uri="{9D8B030D-6E8A-4147-A177-3AD203B41FA5}">
                      <a16:colId xmlns:a16="http://schemas.microsoft.com/office/drawing/2014/main" val="2957773679"/>
                    </a:ext>
                  </a:extLst>
                </a:gridCol>
                <a:gridCol w="1543724">
                  <a:extLst>
                    <a:ext uri="{9D8B030D-6E8A-4147-A177-3AD203B41FA5}">
                      <a16:colId xmlns:a16="http://schemas.microsoft.com/office/drawing/2014/main" val="2443983014"/>
                    </a:ext>
                  </a:extLst>
                </a:gridCol>
                <a:gridCol w="4401778">
                  <a:extLst>
                    <a:ext uri="{9D8B030D-6E8A-4147-A177-3AD203B41FA5}">
                      <a16:colId xmlns:a16="http://schemas.microsoft.com/office/drawing/2014/main" val="2410967254"/>
                    </a:ext>
                  </a:extLst>
                </a:gridCol>
              </a:tblGrid>
              <a:tr h="0">
                <a:tc>
                  <a:txBody>
                    <a:bodyPr/>
                    <a:lstStyle/>
                    <a:p>
                      <a:pPr algn="ctr">
                        <a:lnSpc>
                          <a:spcPct val="107000"/>
                        </a:lnSpc>
                        <a:spcAft>
                          <a:spcPts val="0"/>
                        </a:spcAft>
                      </a:pPr>
                      <a:r>
                        <a:rPr lang="it-IT" sz="1100" b="1" dirty="0">
                          <a:effectLst/>
                        </a:rPr>
                        <a:t>Operatore emittente</a:t>
                      </a:r>
                      <a:endParaRPr lang="it-IT"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Tempi invio notifica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Tempi calcolati a partire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Operatore destinatario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it-IT" sz="1100" dirty="0">
                          <a:effectLst/>
                        </a:rPr>
                        <a:t>Attività eseguite dall’Operatore </a:t>
                      </a:r>
                      <a:r>
                        <a:rPr lang="it-IT" sz="1100" dirty="0" err="1">
                          <a:effectLst/>
                        </a:rPr>
                        <a:t>destimatario</a:t>
                      </a:r>
                      <a:br>
                        <a:rPr lang="it-IT" sz="1100" dirty="0">
                          <a:effectLst/>
                        </a:rPr>
                      </a:br>
                      <a:r>
                        <a:rPr lang="it-IT" sz="1100" dirty="0">
                          <a:effectLst/>
                        </a:rPr>
                        <a:t>a seguito della ricezione della notifica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2197008"/>
                  </a:ext>
                </a:extLst>
              </a:tr>
              <a:tr h="0">
                <a:tc>
                  <a:txBody>
                    <a:bodyPr/>
                    <a:lstStyle/>
                    <a:p>
                      <a:pPr>
                        <a:lnSpc>
                          <a:spcPct val="107000"/>
                        </a:lnSpc>
                        <a:spcAft>
                          <a:spcPts val="0"/>
                        </a:spcAft>
                      </a:pPr>
                      <a:r>
                        <a:rPr lang="it-IT" sz="1100" b="0" dirty="0">
                          <a:effectLst/>
                        </a:rPr>
                        <a:t>Operatore B</a:t>
                      </a:r>
                      <a:endParaRPr lang="it-IT"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 Entro 2 ore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dal completamento delle attività tecniche di migrazione</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Operatore A1/A</a:t>
                      </a:r>
                      <a:br>
                        <a:rPr lang="it-IT" sz="1100" dirty="0">
                          <a:effectLst/>
                        </a:rPr>
                      </a:br>
                      <a:endParaRPr lang="it-IT" sz="1100" strike="sngStrike" dirty="0">
                        <a:solidFill>
                          <a:srgbClr val="FF3399"/>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solidFill>
                            <a:schemeClr val="tx1"/>
                          </a:solidFill>
                          <a:effectLst/>
                        </a:rPr>
                        <a:t>Attivazione tecnica entro 2 ore Attivazione commerciale</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50297777"/>
                  </a:ext>
                </a:extLst>
              </a:tr>
              <a:tr h="365760">
                <a:tc>
                  <a:txBody>
                    <a:bodyPr/>
                    <a:lstStyle/>
                    <a:p>
                      <a:pPr>
                        <a:lnSpc>
                          <a:spcPct val="107000"/>
                        </a:lnSpc>
                        <a:spcAft>
                          <a:spcPts val="0"/>
                        </a:spcAft>
                      </a:pPr>
                      <a:r>
                        <a:rPr lang="it-IT" sz="1100" b="0" dirty="0">
                          <a:effectLst/>
                        </a:rPr>
                        <a:t>Operatore A1 </a:t>
                      </a:r>
                    </a:p>
                    <a:p>
                      <a:pPr>
                        <a:lnSpc>
                          <a:spcPct val="107000"/>
                        </a:lnSpc>
                        <a:spcAft>
                          <a:spcPts val="0"/>
                        </a:spcAft>
                      </a:pPr>
                      <a:r>
                        <a:rPr lang="it-IT" sz="1100" b="0" dirty="0">
                          <a:effectLst/>
                        </a:rPr>
                        <a:t>(se previsto)</a:t>
                      </a:r>
                      <a:endParaRPr lang="it-IT"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 Entro 2 ore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dalla ricezione della notifica di espletamento da parte dell’Operatore B</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Operatore 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solidFill>
                            <a:schemeClr val="tx1"/>
                          </a:solidFill>
                          <a:effectLst/>
                        </a:rPr>
                        <a:t>Attivazione tecnica entro 2 ore Attivazione commerciale</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45267620"/>
                  </a:ext>
                </a:extLst>
              </a:tr>
              <a:tr h="27400">
                <a:tc>
                  <a:txBody>
                    <a:bodyPr/>
                    <a:lstStyle/>
                    <a:p>
                      <a:pPr>
                        <a:lnSpc>
                          <a:spcPct val="107000"/>
                        </a:lnSpc>
                        <a:spcAft>
                          <a:spcPts val="0"/>
                        </a:spcAft>
                      </a:pPr>
                      <a:r>
                        <a:rPr lang="it-IT" sz="1100" b="0" dirty="0">
                          <a:effectLst/>
                        </a:rPr>
                        <a:t>Operatore </a:t>
                      </a:r>
                      <a:r>
                        <a:rPr lang="it-IT" sz="1100" b="0" dirty="0">
                          <a:solidFill>
                            <a:schemeClr val="tx1"/>
                          </a:solidFill>
                          <a:effectLst/>
                        </a:rPr>
                        <a:t>A/A1</a:t>
                      </a:r>
                      <a:endParaRPr lang="it-IT" sz="11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 Entro 2 ore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dalla ricezione della notifica di espletamento da parte dell’Operatore B (A1 se previsto)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Operatore Donor</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Esegue la NP:</a:t>
                      </a:r>
                    </a:p>
                    <a:p>
                      <a:pPr marL="177800" lvl="0" indent="-177800">
                        <a:lnSpc>
                          <a:spcPct val="107000"/>
                        </a:lnSpc>
                        <a:spcAft>
                          <a:spcPts val="0"/>
                        </a:spcAft>
                        <a:buFont typeface="Symbol" panose="05050102010706020507" pitchFamily="18" charset="2"/>
                        <a:buChar char=""/>
                      </a:pPr>
                      <a:r>
                        <a:rPr lang="it-IT" sz="1100" dirty="0">
                          <a:effectLst/>
                        </a:rPr>
                        <a:t>entro 2 ore se riceve la notifica entro le ore 19 del giorno lavorativo,</a:t>
                      </a:r>
                    </a:p>
                    <a:p>
                      <a:pPr marL="177800" lvl="0" indent="-177800">
                        <a:lnSpc>
                          <a:spcPct val="107000"/>
                        </a:lnSpc>
                        <a:spcAft>
                          <a:spcPts val="0"/>
                        </a:spcAft>
                        <a:buFont typeface="Symbol" panose="05050102010706020507" pitchFamily="18" charset="2"/>
                        <a:buChar char=""/>
                      </a:pPr>
                      <a:r>
                        <a:rPr lang="it-IT" sz="1100" dirty="0">
                          <a:effectLst/>
                        </a:rPr>
                        <a:t>altrimenti entro le 9 del giorno lavorativo successivo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3841298"/>
                  </a:ext>
                </a:extLst>
              </a:tr>
              <a:tr h="0">
                <a:tc>
                  <a:txBody>
                    <a:bodyPr/>
                    <a:lstStyle/>
                    <a:p>
                      <a:pPr>
                        <a:lnSpc>
                          <a:spcPct val="107000"/>
                        </a:lnSpc>
                        <a:spcAft>
                          <a:spcPts val="0"/>
                        </a:spcAft>
                      </a:pPr>
                      <a:r>
                        <a:rPr lang="it-IT" sz="1100" b="0" dirty="0">
                          <a:effectLst/>
                        </a:rPr>
                        <a:t>Operatore B</a:t>
                      </a:r>
                      <a:endParaRPr lang="it-IT"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Entro 2 ore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dal completamento delle attività tecniche di migrazione</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Operatori C e D</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685800" rtl="0" eaLnBrk="1" fontAlgn="auto" latinLnBrk="0" hangingPunct="1">
                        <a:lnSpc>
                          <a:spcPct val="107000"/>
                        </a:lnSpc>
                        <a:spcBef>
                          <a:spcPts val="0"/>
                        </a:spcBef>
                        <a:spcAft>
                          <a:spcPts val="0"/>
                        </a:spcAft>
                        <a:buClrTx/>
                        <a:buSzTx/>
                        <a:buFontTx/>
                        <a:buNone/>
                        <a:tabLst/>
                        <a:defRPr/>
                      </a:pPr>
                      <a:r>
                        <a:rPr lang="it-IT" sz="1100" dirty="0">
                          <a:solidFill>
                            <a:schemeClr val="tx1"/>
                          </a:solidFill>
                          <a:effectLst/>
                        </a:rPr>
                        <a:t>Operatore C aggiorna la consistenza con data pari a quella di espletamento</a:t>
                      </a:r>
                    </a:p>
                    <a:p>
                      <a:pPr marL="0" marR="0" lvl="0" indent="0" algn="l" defTabSz="685800" rtl="0" eaLnBrk="1" fontAlgn="auto" latinLnBrk="0" hangingPunct="1">
                        <a:lnSpc>
                          <a:spcPct val="107000"/>
                        </a:lnSpc>
                        <a:spcBef>
                          <a:spcPts val="0"/>
                        </a:spcBef>
                        <a:spcAft>
                          <a:spcPts val="0"/>
                        </a:spcAft>
                        <a:buClrTx/>
                        <a:buSzTx/>
                        <a:buFontTx/>
                        <a:buNone/>
                        <a:tabLst/>
                        <a:defRPr/>
                      </a:pPr>
                      <a:r>
                        <a:rPr lang="it-IT" sz="1100" dirty="0">
                          <a:solidFill>
                            <a:schemeClr val="tx1"/>
                          </a:solidFill>
                          <a:effectLst/>
                        </a:rPr>
                        <a:t>Operatore D esegue la:</a:t>
                      </a:r>
                    </a:p>
                    <a:p>
                      <a:pPr marL="171450" marR="0" lvl="0" indent="-171450" algn="l" defTabSz="6858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it-IT" sz="1100" dirty="0">
                          <a:solidFill>
                            <a:schemeClr val="tx1"/>
                          </a:solidFill>
                          <a:effectLst/>
                        </a:rPr>
                        <a:t>Cessazione tecnica entro 2 ore Cessazione  commerciale con data pari a quella di espletamento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47599026"/>
                  </a:ext>
                </a:extLst>
              </a:tr>
              <a:tr h="425383">
                <a:tc>
                  <a:txBody>
                    <a:bodyPr/>
                    <a:lstStyle/>
                    <a:p>
                      <a:pPr>
                        <a:lnSpc>
                          <a:spcPct val="107000"/>
                        </a:lnSpc>
                        <a:spcAft>
                          <a:spcPts val="0"/>
                        </a:spcAft>
                      </a:pPr>
                      <a:r>
                        <a:rPr lang="it-IT" sz="1100" b="0" dirty="0">
                          <a:effectLst/>
                        </a:rPr>
                        <a:t>Operatore D</a:t>
                      </a:r>
                      <a:endParaRPr lang="it-IT"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 Entro 2 ore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dalla ricezione della notifica di espletamento da parte dell’Operatore B</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Operatore </a:t>
                      </a:r>
                      <a:r>
                        <a:rPr lang="it-IT" sz="1100" dirty="0">
                          <a:solidFill>
                            <a:schemeClr val="tx1"/>
                          </a:solidFill>
                          <a:effectLst/>
                        </a:rPr>
                        <a:t>E1/E</a:t>
                      </a:r>
                      <a:br>
                        <a:rPr lang="it-IT" sz="1100" dirty="0">
                          <a:solidFill>
                            <a:schemeClr val="tx1"/>
                          </a:solidFill>
                          <a:effectLst/>
                        </a:rPr>
                      </a:br>
                      <a:endParaRPr lang="it-IT" sz="1100" strike="sngStrike"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solidFill>
                            <a:schemeClr val="tx1"/>
                          </a:solidFill>
                          <a:effectLst/>
                        </a:rPr>
                        <a:t>Cessazione tecnica entro 2 ore Cessazione  commerciale con data pari a quella di espletamento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64871661"/>
                  </a:ext>
                </a:extLst>
              </a:tr>
              <a:tr h="0">
                <a:tc>
                  <a:txBody>
                    <a:bodyPr/>
                    <a:lstStyle/>
                    <a:p>
                      <a:pPr>
                        <a:lnSpc>
                          <a:spcPct val="107000"/>
                        </a:lnSpc>
                        <a:spcAft>
                          <a:spcPts val="0"/>
                        </a:spcAft>
                      </a:pPr>
                      <a:r>
                        <a:rPr lang="it-IT" sz="1100" b="0" dirty="0">
                          <a:effectLst/>
                        </a:rPr>
                        <a:t>Operatore E1 </a:t>
                      </a:r>
                    </a:p>
                    <a:p>
                      <a:pPr>
                        <a:lnSpc>
                          <a:spcPct val="107000"/>
                        </a:lnSpc>
                        <a:spcAft>
                          <a:spcPts val="0"/>
                        </a:spcAft>
                      </a:pPr>
                      <a:r>
                        <a:rPr lang="it-IT" sz="1100" b="0" dirty="0">
                          <a:effectLst/>
                        </a:rPr>
                        <a:t>(se previsto)</a:t>
                      </a:r>
                      <a:endParaRPr lang="it-IT"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a:effectLst/>
                        </a:rPr>
                        <a:t> Entro 2 ore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dalla ricezione della notifica di espletamento da parte dell’Operatore D</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effectLst/>
                        </a:rPr>
                        <a:t>Operatore E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it-IT" sz="1100" dirty="0">
                          <a:solidFill>
                            <a:schemeClr val="tx1"/>
                          </a:solidFill>
                          <a:effectLst/>
                        </a:rPr>
                        <a:t>Cessazione tecnica entro 2 ore Cessazione  commerciale con data pari a quella di espletamento</a:t>
                      </a:r>
                      <a:endParaRPr lang="it-IT"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6936520"/>
                  </a:ext>
                </a:extLst>
              </a:tr>
            </a:tbl>
          </a:graphicData>
        </a:graphic>
      </p:graphicFrame>
      <p:sp>
        <p:nvSpPr>
          <p:cNvPr id="7" name="Title 1">
            <a:extLst>
              <a:ext uri="{FF2B5EF4-FFF2-40B4-BE49-F238E27FC236}">
                <a16:creationId xmlns:a16="http://schemas.microsoft.com/office/drawing/2014/main" id="{54399A88-1E13-4E97-871A-F5053FF13497}"/>
              </a:ext>
            </a:extLst>
          </p:cNvPr>
          <p:cNvSpPr txBox="1">
            <a:spLocks/>
          </p:cNvSpPr>
          <p:nvPr/>
        </p:nvSpPr>
        <p:spPr bwMode="auto">
          <a:xfrm>
            <a:off x="714374" y="5395486"/>
            <a:ext cx="10797039" cy="40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sz="1400" b="0" dirty="0">
                <a:solidFill>
                  <a:schemeClr val="tx1"/>
                </a:solidFill>
                <a:latin typeface="Arial" panose="020B0604020202020204" pitchFamily="34" charset="0"/>
                <a:ea typeface="+mn-ea"/>
                <a:cs typeface="Arial" panose="020B0604020202020204" pitchFamily="34" charset="0"/>
              </a:rPr>
              <a:t>Le notifiche vengono trasmesse tra gli Operatori con meccanismo </a:t>
            </a:r>
            <a:r>
              <a:rPr lang="it-IT" sz="1400" b="0" dirty="0" err="1">
                <a:solidFill>
                  <a:schemeClr val="tx1"/>
                </a:solidFill>
                <a:latin typeface="Arial" panose="020B0604020202020204" pitchFamily="34" charset="0"/>
                <a:ea typeface="+mn-ea"/>
                <a:cs typeface="Arial" panose="020B0604020202020204" pitchFamily="34" charset="0"/>
              </a:rPr>
              <a:t>Near</a:t>
            </a:r>
            <a:r>
              <a:rPr lang="it-IT" sz="1400" b="0" dirty="0">
                <a:solidFill>
                  <a:schemeClr val="tx1"/>
                </a:solidFill>
                <a:latin typeface="Arial" panose="020B0604020202020204" pitchFamily="34" charset="0"/>
                <a:ea typeface="+mn-ea"/>
                <a:cs typeface="Arial" panose="020B0604020202020204" pitchFamily="34" charset="0"/>
              </a:rPr>
              <a:t> Real Time (c.d. B2B), il tempo indicato in tabella «entro 2 ore» tiene conto dei casi in cui la configurazione automatica fallisce  e le attività devono essere svolte in modalità semiautomatica.</a:t>
            </a:r>
            <a:endParaRPr lang="en-US" sz="1400" b="0" dirty="0">
              <a:solidFill>
                <a:schemeClr val="tx1"/>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96489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a:extLst>
              <a:ext uri="{FF2B5EF4-FFF2-40B4-BE49-F238E27FC236}">
                <a16:creationId xmlns:a16="http://schemas.microsoft.com/office/drawing/2014/main" id="{DAB86F28-A6E0-4B1F-9AC3-C92686DD5FEF}"/>
              </a:ext>
            </a:extLst>
          </p:cNvPr>
          <p:cNvSpPr txBox="1">
            <a:spLocks/>
          </p:cNvSpPr>
          <p:nvPr/>
        </p:nvSpPr>
        <p:spPr bwMode="auto">
          <a:xfrm>
            <a:off x="393271" y="952501"/>
            <a:ext cx="11267016" cy="5222328"/>
          </a:xfrm>
          <a:prstGeom prst="rect">
            <a:avLst/>
          </a:prstGeom>
          <a:noFill/>
          <a:ln>
            <a:noFill/>
          </a:ln>
          <a:effectLst/>
        </p:spPr>
        <p:txBody>
          <a:bodyPr/>
          <a:lstStyle>
            <a:lvl1pPr marL="285750" marR="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sz="1800" kern="1200">
                <a:solidFill>
                  <a:schemeClr val="accent5"/>
                </a:solidFill>
                <a:latin typeface="TIM Sans" panose="00000500000000000000" pitchFamily="50" charset="0"/>
                <a:ea typeface="+mn-ea"/>
                <a:cs typeface="+mn-cs"/>
              </a:defRPr>
            </a:lvl1pPr>
            <a:lvl2pPr marL="446088" indent="-285750" algn="l" defTabSz="685863" rtl="0" eaLnBrk="1" latinLnBrk="0" hangingPunct="1">
              <a:lnSpc>
                <a:spcPct val="100000"/>
              </a:lnSpc>
              <a:spcBef>
                <a:spcPts val="377"/>
              </a:spcBef>
              <a:buClr>
                <a:schemeClr val="accent2"/>
              </a:buClr>
              <a:buSzPct val="150000"/>
              <a:buFont typeface="Arial" panose="020B0604020202020204" pitchFamily="34" charset="0"/>
              <a:buChar char="•"/>
              <a:defRPr sz="1600" kern="1200">
                <a:solidFill>
                  <a:schemeClr val="accent4"/>
                </a:solidFill>
                <a:latin typeface="TIM Sans" panose="00000500000000000000" pitchFamily="50" charset="0"/>
                <a:ea typeface="+mn-ea"/>
                <a:cs typeface="+mn-cs"/>
              </a:defRPr>
            </a:lvl2pPr>
            <a:lvl3pPr marL="971550" indent="-285750" algn="l" defTabSz="685863" rtl="0" eaLnBrk="1" latinLnBrk="0" hangingPunct="1">
              <a:lnSpc>
                <a:spcPct val="150000"/>
              </a:lnSpc>
              <a:spcBef>
                <a:spcPts val="377"/>
              </a:spcBef>
              <a:buClr>
                <a:schemeClr val="accent2"/>
              </a:buClr>
              <a:buSzPct val="150000"/>
              <a:buFont typeface="Arial" panose="020B0604020202020204" pitchFamily="34" charset="0"/>
              <a:buChar char="•"/>
              <a:defRPr sz="1401" kern="1200">
                <a:solidFill>
                  <a:schemeClr val="accent4"/>
                </a:solidFill>
                <a:latin typeface="TIM Sans" panose="00000500000000000000" pitchFamily="50"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a:lstStyle>
          <a:p>
            <a:pPr>
              <a:defRPr/>
            </a:pPr>
            <a:r>
              <a:rPr lang="it-IT" dirty="0">
                <a:solidFill>
                  <a:schemeClr val="tx1"/>
                </a:solidFill>
                <a:ea typeface="ＭＳ Ｐゴシック"/>
                <a:cs typeface="Arial"/>
              </a:rPr>
              <a:t>D</a:t>
            </a:r>
            <a:r>
              <a:rPr lang="it-IT" dirty="0">
                <a:solidFill>
                  <a:schemeClr val="tx1"/>
                </a:solidFill>
              </a:rPr>
              <a:t>efinizioni</a:t>
            </a:r>
          </a:p>
          <a:p>
            <a:pPr>
              <a:defRPr/>
            </a:pPr>
            <a:r>
              <a:rPr lang="it-IT" dirty="0">
                <a:solidFill>
                  <a:schemeClr val="tx1"/>
                </a:solidFill>
              </a:rPr>
              <a:t>Legenda</a:t>
            </a:r>
          </a:p>
          <a:p>
            <a:pPr marL="285750" marR="0" lvl="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a:pPr>
            <a:r>
              <a:rPr kumimoji="0" lang="it-IT" sz="1800" b="0" i="0" u="none" strike="noStrike" kern="1200" cap="none" spc="0" normalizeH="0" baseline="0" noProof="0" dirty="0">
                <a:ln>
                  <a:noFill/>
                </a:ln>
                <a:solidFill>
                  <a:schemeClr val="tx1"/>
                </a:solidFill>
                <a:effectLst/>
                <a:uLnTx/>
                <a:uFillTx/>
                <a:latin typeface="TIM Sans" panose="00000500000000000000" pitchFamily="50" charset="0"/>
                <a:ea typeface="ＭＳ Ｐゴシック"/>
                <a:cs typeface="Arial"/>
              </a:rPr>
              <a:t>Premessa </a:t>
            </a:r>
          </a:p>
          <a:p>
            <a:pPr marL="285750" marR="0" lvl="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a:pPr>
            <a:r>
              <a:rPr kumimoji="0" lang="it-IT" sz="1800" b="0" i="0" u="none" strike="noStrike" kern="1200" cap="none" spc="0" normalizeH="0" baseline="0" noProof="0" dirty="0">
                <a:ln>
                  <a:noFill/>
                </a:ln>
                <a:solidFill>
                  <a:schemeClr val="tx1"/>
                </a:solidFill>
                <a:effectLst/>
                <a:uLnTx/>
                <a:uFillTx/>
                <a:latin typeface="TIM Sans" panose="00000500000000000000" pitchFamily="50" charset="0"/>
                <a:ea typeface="ＭＳ Ｐゴシック"/>
                <a:cs typeface="Arial"/>
              </a:rPr>
              <a:t>Regole di processo </a:t>
            </a:r>
          </a:p>
          <a:p>
            <a:pPr marL="285750" marR="0" lvl="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a:pPr>
            <a:r>
              <a:rPr kumimoji="0" lang="it-IT" sz="1800" b="0" i="0" u="none" strike="noStrike" kern="1200" cap="none" spc="0" normalizeH="0" baseline="0" noProof="0" dirty="0">
                <a:ln>
                  <a:noFill/>
                </a:ln>
                <a:solidFill>
                  <a:schemeClr val="tx1"/>
                </a:solidFill>
                <a:effectLst/>
                <a:uLnTx/>
                <a:uFillTx/>
                <a:latin typeface="TIM Sans" panose="00000500000000000000" pitchFamily="50" charset="0"/>
                <a:ea typeface="ＭＳ Ｐゴシック"/>
                <a:cs typeface="Arial"/>
              </a:rPr>
              <a:t>Fase 3 della procedura di migrazione</a:t>
            </a:r>
          </a:p>
          <a:p>
            <a:pPr marL="285750" marR="0" lvl="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a:pPr>
            <a:r>
              <a:rPr lang="it-IT" dirty="0">
                <a:solidFill>
                  <a:schemeClr val="tx1"/>
                </a:solidFill>
                <a:ea typeface="ＭＳ Ｐゴシック"/>
                <a:cs typeface="Arial"/>
              </a:rPr>
              <a:t>T</a:t>
            </a:r>
            <a:r>
              <a:rPr kumimoji="0" lang="it-IT" sz="1800" b="0" i="0" u="none" strike="noStrike" kern="1200" cap="none" spc="0" normalizeH="0" baseline="0" noProof="0" dirty="0">
                <a:ln>
                  <a:noFill/>
                </a:ln>
                <a:solidFill>
                  <a:schemeClr val="tx1"/>
                </a:solidFill>
                <a:effectLst/>
                <a:uLnTx/>
                <a:uFillTx/>
                <a:latin typeface="TIM Sans" panose="00000500000000000000" pitchFamily="50" charset="0"/>
                <a:ea typeface="ＭＳ Ｐゴシック"/>
                <a:cs typeface="Arial"/>
              </a:rPr>
              <a:t>empi</a:t>
            </a:r>
          </a:p>
          <a:p>
            <a:pPr marL="0" marR="0" lvl="0" indent="0" algn="l" defTabSz="914400" rtl="0" eaLnBrk="1" fontAlgn="base" latinLnBrk="0" hangingPunct="1">
              <a:lnSpc>
                <a:spcPct val="120000"/>
              </a:lnSpc>
              <a:spcBef>
                <a:spcPct val="0"/>
              </a:spcBef>
              <a:spcAft>
                <a:spcPct val="40000"/>
              </a:spcAft>
              <a:buClr>
                <a:srgbClr val="EB0028"/>
              </a:buClr>
              <a:buSzPct val="50000"/>
              <a:buFontTx/>
              <a:buNone/>
              <a:tabLst/>
              <a:defRPr/>
            </a:pPr>
            <a:endParaRPr kumimoji="0" lang="it-IT" sz="1800" b="0" i="0" u="none" strike="noStrike" kern="1200" cap="none" spc="0" normalizeH="0" baseline="0" noProof="0" dirty="0">
              <a:ln>
                <a:noFill/>
              </a:ln>
              <a:solidFill>
                <a:srgbClr val="960028"/>
              </a:solidFill>
              <a:effectLst/>
              <a:uLnTx/>
              <a:uFillTx/>
              <a:latin typeface="TIM Sans" panose="00000500000000000000" pitchFamily="50" charset="0"/>
              <a:ea typeface="ＭＳ Ｐゴシック"/>
              <a:cs typeface="Arial"/>
            </a:endParaRPr>
          </a:p>
          <a:p>
            <a:pPr marL="0" marR="0" lvl="0" indent="0" algn="l" defTabSz="914400" rtl="0" eaLnBrk="1" fontAlgn="base" latinLnBrk="0" hangingPunct="1">
              <a:lnSpc>
                <a:spcPct val="120000"/>
              </a:lnSpc>
              <a:spcBef>
                <a:spcPct val="0"/>
              </a:spcBef>
              <a:spcAft>
                <a:spcPct val="40000"/>
              </a:spcAft>
              <a:buClr>
                <a:srgbClr val="EB0028"/>
              </a:buClr>
              <a:buSzPct val="50000"/>
              <a:buFontTx/>
              <a:buNone/>
              <a:tabLst/>
              <a:defRPr/>
            </a:pPr>
            <a:endParaRPr kumimoji="0" lang="it-IT" sz="1800" b="0" i="0" u="none" strike="noStrike" kern="1200" cap="none" spc="0" normalizeH="0" baseline="0" noProof="0" dirty="0">
              <a:ln>
                <a:noFill/>
              </a:ln>
              <a:solidFill>
                <a:srgbClr val="CC0099"/>
              </a:solidFill>
              <a:effectLst/>
              <a:uLnTx/>
              <a:uFillTx/>
              <a:latin typeface="TIM Sans" panose="00000500000000000000" pitchFamily="50" charset="0"/>
              <a:ea typeface="ＭＳ Ｐゴシック"/>
              <a:cs typeface="Arial"/>
            </a:endParaRPr>
          </a:p>
          <a:p>
            <a:pPr marL="0" marR="0" lvl="0" indent="0" algn="l" defTabSz="914400" rtl="0" eaLnBrk="1" fontAlgn="base" latinLnBrk="0" hangingPunct="1">
              <a:lnSpc>
                <a:spcPct val="120000"/>
              </a:lnSpc>
              <a:spcBef>
                <a:spcPct val="0"/>
              </a:spcBef>
              <a:spcAft>
                <a:spcPct val="40000"/>
              </a:spcAft>
              <a:buClr>
                <a:srgbClr val="EB0028"/>
              </a:buClr>
              <a:buSzPct val="50000"/>
              <a:buFontTx/>
              <a:buNone/>
              <a:tabLst/>
              <a:defRPr/>
            </a:pPr>
            <a:r>
              <a:rPr kumimoji="0" lang="it-IT" sz="1800" b="0" i="0" u="none" strike="noStrike" kern="1200" cap="none" spc="0" normalizeH="0" baseline="0" noProof="0" dirty="0">
                <a:ln>
                  <a:noFill/>
                </a:ln>
                <a:solidFill>
                  <a:srgbClr val="CC0099"/>
                </a:solidFill>
                <a:effectLst/>
                <a:uLnTx/>
                <a:uFillTx/>
                <a:latin typeface="TIM Sans" panose="00000500000000000000" pitchFamily="50" charset="0"/>
                <a:ea typeface="ＭＳ Ｐゴシック"/>
                <a:cs typeface="Arial"/>
              </a:rPr>
              <a:t>			</a:t>
            </a:r>
            <a:endParaRPr kumimoji="0" lang="it-IT" sz="3200" b="0" i="0" u="none" strike="noStrike" kern="1200" cap="none" spc="0" normalizeH="0" baseline="0" noProof="0" dirty="0">
              <a:ln>
                <a:noFill/>
              </a:ln>
              <a:solidFill>
                <a:srgbClr val="CC0099"/>
              </a:solidFill>
              <a:effectLst/>
              <a:uLnTx/>
              <a:uFillTx/>
              <a:latin typeface="TIM Sans" panose="00000500000000000000" pitchFamily="50" charset="0"/>
              <a:ea typeface="ＭＳ Ｐゴシック"/>
              <a:cs typeface="Arial"/>
            </a:endParaRPr>
          </a:p>
          <a:p>
            <a:pPr marL="285750" marR="0" lvl="0" indent="-285750" algn="l" defTabSz="914400" rtl="0" eaLnBrk="1" fontAlgn="base" latinLnBrk="0" hangingPunct="1">
              <a:lnSpc>
                <a:spcPct val="120000"/>
              </a:lnSpc>
              <a:spcBef>
                <a:spcPct val="0"/>
              </a:spcBef>
              <a:spcAft>
                <a:spcPct val="40000"/>
              </a:spcAft>
              <a:buClr>
                <a:srgbClr val="EB0028"/>
              </a:buClr>
              <a:buSzPct val="50000"/>
              <a:buFontTx/>
              <a:buBlip>
                <a:blip r:embed="rId2"/>
              </a:buBlip>
              <a:tabLst/>
              <a:defRPr/>
            </a:pPr>
            <a:endParaRPr kumimoji="0" lang="it-IT" sz="1800" b="0" i="0" u="none" strike="noStrike" kern="1200" cap="none" spc="0" normalizeH="0" baseline="0" noProof="0" dirty="0">
              <a:ln>
                <a:noFill/>
              </a:ln>
              <a:solidFill>
                <a:srgbClr val="960028"/>
              </a:solidFill>
              <a:effectLst/>
              <a:uLnTx/>
              <a:uFillTx/>
              <a:latin typeface="TIM Sans" panose="00000500000000000000" pitchFamily="50" charset="0"/>
              <a:ea typeface="ＭＳ Ｐゴシック"/>
              <a:cs typeface="Arial"/>
            </a:endParaRPr>
          </a:p>
        </p:txBody>
      </p:sp>
      <p:sp>
        <p:nvSpPr>
          <p:cNvPr id="5" name="Title 1">
            <a:extLst>
              <a:ext uri="{FF2B5EF4-FFF2-40B4-BE49-F238E27FC236}">
                <a16:creationId xmlns:a16="http://schemas.microsoft.com/office/drawing/2014/main" id="{78C52E33-B45C-4898-8764-21396FBBA4E8}"/>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Indice </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Tree>
    <p:extLst>
      <p:ext uri="{BB962C8B-B14F-4D97-AF65-F5344CB8AC3E}">
        <p14:creationId xmlns:p14="http://schemas.microsoft.com/office/powerpoint/2010/main" val="698629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EB0028"/>
                </a:solidFill>
                <a:ea typeface="ＭＳ Ｐゴシック"/>
                <a:cs typeface="Arial"/>
              </a:rPr>
              <a:t>D</a:t>
            </a:r>
            <a:r>
              <a:rPr kumimoji="0" lang="it-IT" sz="2200" b="1" i="0" u="none" strike="noStrike" kern="1200" cap="none" spc="0" normalizeH="0" baseline="0" noProof="0" dirty="0" err="1">
                <a:ln>
                  <a:noFill/>
                </a:ln>
                <a:solidFill>
                  <a:srgbClr val="EB0028"/>
                </a:solidFill>
                <a:effectLst/>
                <a:uLnTx/>
                <a:uFillTx/>
                <a:latin typeface="TIM Sans" panose="00000500000000000000" pitchFamily="2" charset="0"/>
                <a:ea typeface="ＭＳ Ｐゴシック"/>
                <a:cs typeface="Arial"/>
              </a:rPr>
              <a:t>efinizioni</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93271" y="1130413"/>
            <a:ext cx="11267016" cy="2573898"/>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indent="-1588" algn="just">
              <a:lnSpc>
                <a:spcPct val="100000"/>
              </a:lnSpc>
              <a:spcBef>
                <a:spcPts val="600"/>
              </a:spcBef>
              <a:tabLst>
                <a:tab pos="0" algn="l"/>
              </a:tabLst>
            </a:pPr>
            <a:r>
              <a:rPr lang="it-IT" altLang="it-IT" sz="1600" b="1" u="sng" dirty="0">
                <a:solidFill>
                  <a:srgbClr val="FF0000"/>
                </a:solidFill>
                <a:latin typeface="TIM Sans"/>
              </a:rPr>
              <a:t>Elenco Operatori</a:t>
            </a:r>
          </a:p>
          <a:p>
            <a:pPr marL="228600" indent="-228600" algn="just">
              <a:lnSpc>
                <a:spcPct val="100000"/>
              </a:lnSpc>
              <a:spcBef>
                <a:spcPts val="600"/>
              </a:spcBef>
              <a:buClr>
                <a:schemeClr val="accent2"/>
              </a:buClr>
              <a:buFont typeface="+mj-lt"/>
              <a:buAutoNum type="alphaUcPeriod"/>
              <a:tabLst>
                <a:tab pos="0" algn="l"/>
              </a:tabLst>
            </a:pPr>
            <a:r>
              <a:rPr lang="it-IT" altLang="it-IT" sz="1400" b="1" dirty="0">
                <a:latin typeface="TIM Sans"/>
              </a:rPr>
              <a:t>Operatore </a:t>
            </a:r>
            <a:r>
              <a:rPr lang="it-IT" altLang="it-IT" sz="1400" b="1" dirty="0" err="1">
                <a:latin typeface="TIM Sans"/>
              </a:rPr>
              <a:t>Recipient</a:t>
            </a:r>
            <a:r>
              <a:rPr lang="it-IT" altLang="it-IT" sz="1400" b="1" dirty="0">
                <a:latin typeface="TIM Sans"/>
              </a:rPr>
              <a:t>: </a:t>
            </a:r>
            <a:r>
              <a:rPr lang="it-IT" altLang="it-IT" sz="1400" dirty="0">
                <a:latin typeface="TIM Sans"/>
              </a:rPr>
              <a:t>operatore che acquisisce il cliente </a:t>
            </a:r>
            <a:r>
              <a:rPr lang="it-IT" altLang="it-IT" sz="1400" dirty="0" err="1">
                <a:latin typeface="TIM Sans"/>
              </a:rPr>
              <a:t>retail</a:t>
            </a:r>
            <a:r>
              <a:rPr lang="it-IT" altLang="it-IT" sz="1400" dirty="0">
                <a:latin typeface="TIM Sans"/>
              </a:rPr>
              <a:t>.</a:t>
            </a:r>
          </a:p>
          <a:p>
            <a:pPr marL="357188" indent="-357188" algn="just">
              <a:lnSpc>
                <a:spcPct val="100000"/>
              </a:lnSpc>
              <a:spcBef>
                <a:spcPts val="600"/>
              </a:spcBef>
              <a:buClr>
                <a:schemeClr val="accent2"/>
              </a:buClr>
              <a:tabLst>
                <a:tab pos="265113" algn="l"/>
              </a:tabLst>
            </a:pPr>
            <a:r>
              <a:rPr lang="it-IT" altLang="it-IT" sz="1400" b="1" dirty="0">
                <a:solidFill>
                  <a:srgbClr val="FF0000"/>
                </a:solidFill>
                <a:latin typeface="TIM Sans"/>
              </a:rPr>
              <a:t>A1. </a:t>
            </a:r>
            <a:r>
              <a:rPr lang="it-IT" altLang="it-IT" sz="1400" b="1" dirty="0">
                <a:latin typeface="TIM Sans"/>
              </a:rPr>
              <a:t>Operatore Wholesale Recipient</a:t>
            </a:r>
            <a:endParaRPr lang="it-IT" altLang="it-IT" sz="1400" dirty="0">
              <a:solidFill>
                <a:srgbClr val="FF3399"/>
              </a:solidFill>
              <a:latin typeface="TIM Sans"/>
            </a:endParaRPr>
          </a:p>
          <a:p>
            <a:pPr marL="228600" indent="-228600" algn="just">
              <a:lnSpc>
                <a:spcPct val="100000"/>
              </a:lnSpc>
              <a:spcBef>
                <a:spcPts val="600"/>
              </a:spcBef>
              <a:buClr>
                <a:schemeClr val="accent2"/>
              </a:buClr>
              <a:buFont typeface="+mj-lt"/>
              <a:buAutoNum type="alphaUcPeriod" startAt="2"/>
              <a:tabLst>
                <a:tab pos="0" algn="l"/>
              </a:tabLst>
            </a:pPr>
            <a:r>
              <a:rPr lang="it-IT" altLang="it-IT" sz="1400" b="1" dirty="0">
                <a:latin typeface="TIM Sans"/>
              </a:rPr>
              <a:t>Operatore Wholesale di Rete Recipient: </a:t>
            </a:r>
            <a:r>
              <a:rPr lang="it-IT" altLang="it-IT" sz="1400" dirty="0">
                <a:latin typeface="TIM Sans"/>
              </a:rPr>
              <a:t>operatore che fornisce l’infrastruttura di rete in fibra all’Operatore Recipient.</a:t>
            </a:r>
          </a:p>
          <a:p>
            <a:pPr marL="228600" indent="-228600" algn="just">
              <a:lnSpc>
                <a:spcPct val="100000"/>
              </a:lnSpc>
              <a:spcBef>
                <a:spcPts val="600"/>
              </a:spcBef>
              <a:buClr>
                <a:schemeClr val="accent2"/>
              </a:buClr>
              <a:buFont typeface="+mj-lt"/>
              <a:buAutoNum type="alphaUcPeriod" startAt="2"/>
              <a:tabLst>
                <a:tab pos="0" algn="l"/>
              </a:tabLst>
            </a:pPr>
            <a:r>
              <a:rPr lang="it-IT" altLang="it-IT" sz="1400" b="1" dirty="0">
                <a:latin typeface="TIM Sans"/>
              </a:rPr>
              <a:t>Operatore fornitore del Segmento di Terminazione: </a:t>
            </a:r>
            <a:r>
              <a:rPr lang="it-IT" altLang="it-IT" sz="1400" dirty="0">
                <a:latin typeface="TIM Sans"/>
              </a:rPr>
              <a:t>operatore che fornisce il </a:t>
            </a:r>
            <a:r>
              <a:rPr lang="it-IT" altLang="it-IT" sz="1400" dirty="0" err="1">
                <a:latin typeface="TIM Sans"/>
              </a:rPr>
              <a:t>SdT</a:t>
            </a:r>
            <a:r>
              <a:rPr lang="it-IT" altLang="it-IT" sz="1400" dirty="0">
                <a:latin typeface="TIM Sans"/>
              </a:rPr>
              <a:t>.</a:t>
            </a:r>
          </a:p>
          <a:p>
            <a:pPr marL="228600" indent="-228600" algn="just">
              <a:lnSpc>
                <a:spcPct val="100000"/>
              </a:lnSpc>
              <a:spcBef>
                <a:spcPts val="600"/>
              </a:spcBef>
              <a:buClr>
                <a:schemeClr val="accent2"/>
              </a:buClr>
              <a:buFont typeface="+mj-lt"/>
              <a:buAutoNum type="alphaUcPeriod" startAt="2"/>
              <a:tabLst>
                <a:tab pos="0" algn="l"/>
              </a:tabLst>
            </a:pPr>
            <a:r>
              <a:rPr lang="it-IT" altLang="it-IT" sz="1400" b="1" dirty="0">
                <a:latin typeface="TIM Sans"/>
              </a:rPr>
              <a:t>Operatore </a:t>
            </a:r>
            <a:r>
              <a:rPr lang="it-IT" altLang="it-IT" sz="1400" b="1" dirty="0" err="1">
                <a:latin typeface="TIM Sans"/>
              </a:rPr>
              <a:t>Wholesale</a:t>
            </a:r>
            <a:r>
              <a:rPr lang="it-IT" altLang="it-IT" sz="1400" b="1" dirty="0">
                <a:latin typeface="TIM Sans"/>
              </a:rPr>
              <a:t> di Rete </a:t>
            </a:r>
            <a:r>
              <a:rPr lang="it-IT" altLang="it-IT" sz="1400" b="1" dirty="0" err="1">
                <a:latin typeface="TIM Sans"/>
              </a:rPr>
              <a:t>Donating</a:t>
            </a:r>
            <a:r>
              <a:rPr lang="it-IT" altLang="it-IT" sz="1400" b="1" dirty="0">
                <a:latin typeface="TIM Sans"/>
              </a:rPr>
              <a:t>: </a:t>
            </a:r>
            <a:r>
              <a:rPr lang="it-IT" altLang="it-IT" sz="1400" dirty="0">
                <a:latin typeface="TIM Sans"/>
              </a:rPr>
              <a:t>operatore che fornisce l’infrastruttura di rete in fibra all’Operatore </a:t>
            </a:r>
            <a:r>
              <a:rPr lang="it-IT" altLang="it-IT" sz="1400" dirty="0" err="1">
                <a:latin typeface="TIM Sans"/>
              </a:rPr>
              <a:t>Donating</a:t>
            </a:r>
            <a:r>
              <a:rPr lang="it-IT" altLang="it-IT" sz="1400" dirty="0">
                <a:latin typeface="TIM Sans"/>
              </a:rPr>
              <a:t>.</a:t>
            </a:r>
          </a:p>
          <a:p>
            <a:pPr marL="265113" indent="-265113" algn="just">
              <a:lnSpc>
                <a:spcPct val="100000"/>
              </a:lnSpc>
              <a:spcBef>
                <a:spcPts val="600"/>
              </a:spcBef>
              <a:buClr>
                <a:schemeClr val="accent2"/>
              </a:buClr>
              <a:tabLst>
                <a:tab pos="265113" algn="l"/>
              </a:tabLst>
            </a:pPr>
            <a:r>
              <a:rPr lang="it-IT" altLang="it-IT" sz="1400" b="1" dirty="0">
                <a:solidFill>
                  <a:srgbClr val="FF0000"/>
                </a:solidFill>
                <a:latin typeface="TIM Sans"/>
              </a:rPr>
              <a:t>E1.</a:t>
            </a:r>
            <a:r>
              <a:rPr lang="it-IT" altLang="it-IT" sz="1400" dirty="0">
                <a:latin typeface="TIM Sans"/>
              </a:rPr>
              <a:t> </a:t>
            </a:r>
            <a:r>
              <a:rPr lang="it-IT" altLang="it-IT" sz="1400" b="1" dirty="0">
                <a:latin typeface="TIM Sans"/>
              </a:rPr>
              <a:t>Operatore Wholesale Donating </a:t>
            </a:r>
            <a:endParaRPr lang="it-IT" altLang="it-IT" sz="1400" dirty="0">
              <a:solidFill>
                <a:srgbClr val="FF3399"/>
              </a:solidFill>
              <a:latin typeface="TIM Sans"/>
            </a:endParaRPr>
          </a:p>
          <a:p>
            <a:pPr marL="228600" indent="-228600" algn="just">
              <a:lnSpc>
                <a:spcPct val="100000"/>
              </a:lnSpc>
              <a:spcBef>
                <a:spcPts val="600"/>
              </a:spcBef>
              <a:buClr>
                <a:schemeClr val="accent2"/>
              </a:buClr>
              <a:buFont typeface="+mj-lt"/>
              <a:buAutoNum type="alphaUcPeriod" startAt="5"/>
              <a:tabLst>
                <a:tab pos="0" algn="l"/>
              </a:tabLst>
            </a:pPr>
            <a:r>
              <a:rPr lang="it-IT" altLang="it-IT" sz="1400" b="1" dirty="0">
                <a:latin typeface="TIM Sans"/>
              </a:rPr>
              <a:t>Operatore Donating: </a:t>
            </a:r>
            <a:r>
              <a:rPr lang="it-IT" altLang="it-IT" sz="1400" dirty="0">
                <a:latin typeface="TIM Sans"/>
              </a:rPr>
              <a:t>operatore che cede il cliente retail.</a:t>
            </a:r>
          </a:p>
          <a:p>
            <a:pPr marL="228600" indent="-228600" algn="just">
              <a:lnSpc>
                <a:spcPct val="100000"/>
              </a:lnSpc>
              <a:spcBef>
                <a:spcPts val="600"/>
              </a:spcBef>
              <a:buClr>
                <a:schemeClr val="accent2"/>
              </a:buClr>
              <a:buFont typeface="+mj-lt"/>
              <a:buAutoNum type="alphaUcPeriod" startAt="5"/>
              <a:tabLst>
                <a:tab pos="0" algn="l"/>
              </a:tabLst>
            </a:pPr>
            <a:endParaRPr lang="it-IT" altLang="it-IT" sz="1400" dirty="0">
              <a:latin typeface="TIM Sans"/>
            </a:endParaRPr>
          </a:p>
          <a:p>
            <a:pPr algn="just">
              <a:lnSpc>
                <a:spcPct val="100000"/>
              </a:lnSpc>
              <a:spcBef>
                <a:spcPts val="600"/>
              </a:spcBef>
              <a:buClr>
                <a:schemeClr val="accent2"/>
              </a:buClr>
              <a:tabLst>
                <a:tab pos="0" algn="l"/>
              </a:tabLst>
            </a:pPr>
            <a:endParaRPr lang="it-IT" altLang="it-IT" sz="1400" dirty="0">
              <a:latin typeface="TIM Sans"/>
            </a:endParaRPr>
          </a:p>
          <a:p>
            <a:pPr algn="just">
              <a:lnSpc>
                <a:spcPct val="100000"/>
              </a:lnSpc>
              <a:spcBef>
                <a:spcPts val="600"/>
              </a:spcBef>
              <a:buClr>
                <a:schemeClr val="accent2"/>
              </a:buClr>
              <a:tabLst>
                <a:tab pos="0" algn="l"/>
              </a:tabLst>
            </a:pPr>
            <a:r>
              <a:rPr lang="it-IT" altLang="it-IT" sz="1600" b="1" u="sng" dirty="0">
                <a:solidFill>
                  <a:srgbClr val="FF0000"/>
                </a:solidFill>
                <a:latin typeface="TIM Sans"/>
              </a:rPr>
              <a:t>Altre definizioni</a:t>
            </a:r>
          </a:p>
          <a:p>
            <a:pPr marL="342900" indent="-342900" algn="just" defTabSz="914400">
              <a:lnSpc>
                <a:spcPct val="100000"/>
              </a:lnSpc>
              <a:spcBef>
                <a:spcPts val="600"/>
              </a:spcBef>
              <a:spcAft>
                <a:spcPts val="600"/>
              </a:spcAft>
              <a:buFont typeface="+mj-lt"/>
              <a:buAutoNum type="arabicPeriod"/>
              <a:tabLst>
                <a:tab pos="0" algn="l"/>
              </a:tabLst>
            </a:pPr>
            <a:r>
              <a:rPr lang="it-IT" altLang="it-IT" sz="1400" b="1" dirty="0">
                <a:solidFill>
                  <a:srgbClr val="FF0000"/>
                </a:solidFill>
                <a:latin typeface="TIM Sans"/>
              </a:rPr>
              <a:t>Segmento di Terminazione (</a:t>
            </a:r>
            <a:r>
              <a:rPr lang="it-IT" altLang="it-IT" sz="1400" b="1" dirty="0" err="1">
                <a:solidFill>
                  <a:srgbClr val="FF0000"/>
                </a:solidFill>
                <a:latin typeface="TIM Sans"/>
              </a:rPr>
              <a:t>SdT</a:t>
            </a:r>
            <a:r>
              <a:rPr lang="it-IT" altLang="it-IT" sz="1400" b="1" dirty="0">
                <a:solidFill>
                  <a:srgbClr val="FF0000"/>
                </a:solidFill>
                <a:latin typeface="TIM Sans"/>
              </a:rPr>
              <a:t>): </a:t>
            </a:r>
            <a:r>
              <a:rPr lang="it-IT" altLang="it-IT" sz="1400" dirty="0">
                <a:latin typeface="TIM Sans"/>
              </a:rPr>
              <a:t>segmento di rete che collega la borchia in sede utente con il PTE (verticale e sbraccio).</a:t>
            </a:r>
          </a:p>
          <a:p>
            <a:pPr marL="342900" indent="-342900">
              <a:lnSpc>
                <a:spcPct val="100000"/>
              </a:lnSpc>
              <a:spcBef>
                <a:spcPts val="600"/>
              </a:spcBef>
              <a:spcAft>
                <a:spcPts val="600"/>
              </a:spcAft>
              <a:buClr>
                <a:srgbClr val="EB0028"/>
              </a:buClr>
              <a:buFont typeface="+mj-lt"/>
              <a:buAutoNum type="arabicPeriod"/>
            </a:pPr>
            <a:r>
              <a:rPr lang="it-IT" sz="1400" b="1" dirty="0">
                <a:solidFill>
                  <a:srgbClr val="FF0000"/>
                </a:solidFill>
                <a:latin typeface="TIM Sans"/>
              </a:rPr>
              <a:t>Per Migrazione FTTH </a:t>
            </a:r>
            <a:r>
              <a:rPr lang="it-IT" sz="1400" dirty="0"/>
              <a:t>si intende il passaggio di un cliente attivo con un operatore </a:t>
            </a:r>
            <a:r>
              <a:rPr lang="it-IT" sz="1400" dirty="0" err="1"/>
              <a:t>Donating</a:t>
            </a:r>
            <a:r>
              <a:rPr lang="it-IT" sz="1400" dirty="0"/>
              <a:t> verso  un Operatore </a:t>
            </a:r>
            <a:r>
              <a:rPr lang="it-IT" sz="1400" dirty="0" err="1"/>
              <a:t>Recipient</a:t>
            </a:r>
            <a:r>
              <a:rPr lang="it-IT" sz="1400" dirty="0"/>
              <a:t> attraverso il riutilizzo di servizi attivi o passivi di accesso forniti su una rete in fibra già posata su tecnologia PON.</a:t>
            </a:r>
          </a:p>
          <a:p>
            <a:pPr>
              <a:lnSpc>
                <a:spcPct val="100000"/>
              </a:lnSpc>
              <a:spcBef>
                <a:spcPts val="600"/>
              </a:spcBef>
              <a:spcAft>
                <a:spcPts val="600"/>
              </a:spcAft>
              <a:buClr>
                <a:srgbClr val="EB0028"/>
              </a:buClr>
            </a:pPr>
            <a:endParaRPr lang="it-IT" sz="1400" dirty="0"/>
          </a:p>
          <a:p>
            <a:pPr algn="just">
              <a:lnSpc>
                <a:spcPct val="100000"/>
              </a:lnSpc>
              <a:spcBef>
                <a:spcPts val="600"/>
              </a:spcBef>
              <a:buClr>
                <a:schemeClr val="accent2"/>
              </a:buClr>
              <a:tabLst>
                <a:tab pos="0" algn="l"/>
              </a:tabLst>
            </a:pPr>
            <a:endParaRPr lang="it-IT" altLang="it-IT" sz="1400" dirty="0">
              <a:latin typeface="TIM Sans"/>
            </a:endParaRPr>
          </a:p>
          <a:p>
            <a:pPr algn="just">
              <a:lnSpc>
                <a:spcPct val="100000"/>
              </a:lnSpc>
              <a:spcBef>
                <a:spcPts val="600"/>
              </a:spcBef>
              <a:buClr>
                <a:schemeClr val="accent2"/>
              </a:buClr>
              <a:tabLst>
                <a:tab pos="0" algn="l"/>
              </a:tabLst>
            </a:pPr>
            <a:endParaRPr lang="it-IT" altLang="it-IT" sz="1400" dirty="0">
              <a:latin typeface="TIM Sans"/>
            </a:endParaRPr>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p:txBody>
      </p:sp>
    </p:spTree>
    <p:extLst>
      <p:ext uri="{BB962C8B-B14F-4D97-AF65-F5344CB8AC3E}">
        <p14:creationId xmlns:p14="http://schemas.microsoft.com/office/powerpoint/2010/main" val="1148884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223287" y="154728"/>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Legenda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223288" y="575334"/>
            <a:ext cx="2271820" cy="385705"/>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indent="-1588" algn="just">
              <a:lnSpc>
                <a:spcPct val="100000"/>
              </a:lnSpc>
              <a:spcBef>
                <a:spcPts val="600"/>
              </a:spcBef>
              <a:tabLst>
                <a:tab pos="0" algn="l"/>
              </a:tabLst>
            </a:pPr>
            <a:r>
              <a:rPr lang="it-IT" altLang="it-IT" sz="1600" dirty="0">
                <a:latin typeface="TIM Sans"/>
              </a:rPr>
              <a:t>Legenda delle attività</a:t>
            </a:r>
            <a:endParaRPr lang="it-IT" altLang="it-IT" sz="1400" dirty="0">
              <a:latin typeface="TIM Sans"/>
            </a:endParaRPr>
          </a:p>
        </p:txBody>
      </p:sp>
      <p:sp>
        <p:nvSpPr>
          <p:cNvPr id="14" name="Segnaposto contenuto 2">
            <a:extLst>
              <a:ext uri="{FF2B5EF4-FFF2-40B4-BE49-F238E27FC236}">
                <a16:creationId xmlns:a16="http://schemas.microsoft.com/office/drawing/2014/main" id="{5A7A16C1-D5FA-4EC3-925D-B217EAF73482}"/>
              </a:ext>
            </a:extLst>
          </p:cNvPr>
          <p:cNvSpPr txBox="1">
            <a:spLocks/>
          </p:cNvSpPr>
          <p:nvPr/>
        </p:nvSpPr>
        <p:spPr>
          <a:xfrm>
            <a:off x="223288" y="2619604"/>
            <a:ext cx="2356880" cy="477169"/>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588" indent="-1588" algn="just">
              <a:lnSpc>
                <a:spcPct val="100000"/>
              </a:lnSpc>
              <a:spcBef>
                <a:spcPts val="600"/>
              </a:spcBef>
              <a:tabLst>
                <a:tab pos="0" algn="l"/>
              </a:tabLst>
            </a:pPr>
            <a:r>
              <a:rPr lang="it-IT" altLang="it-IT" sz="1600" dirty="0">
                <a:latin typeface="TIM Sans"/>
              </a:rPr>
              <a:t>Legenda delle notifiche</a:t>
            </a:r>
            <a:endParaRPr lang="it-IT" altLang="it-IT" sz="1400" dirty="0">
              <a:latin typeface="TIM Sans"/>
            </a:endParaRPr>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400" dirty="0"/>
          </a:p>
        </p:txBody>
      </p:sp>
      <p:grpSp>
        <p:nvGrpSpPr>
          <p:cNvPr id="22" name="Gruppo 21">
            <a:extLst>
              <a:ext uri="{FF2B5EF4-FFF2-40B4-BE49-F238E27FC236}">
                <a16:creationId xmlns:a16="http://schemas.microsoft.com/office/drawing/2014/main" id="{BDA6D716-01BB-4C2D-9265-D16BDD638775}"/>
              </a:ext>
            </a:extLst>
          </p:cNvPr>
          <p:cNvGrpSpPr/>
          <p:nvPr/>
        </p:nvGrpSpPr>
        <p:grpSpPr>
          <a:xfrm>
            <a:off x="2760917" y="575334"/>
            <a:ext cx="2098155" cy="1985508"/>
            <a:chOff x="8642293" y="4557412"/>
            <a:chExt cx="2031101" cy="1983574"/>
          </a:xfrm>
        </p:grpSpPr>
        <p:sp>
          <p:nvSpPr>
            <p:cNvPr id="30" name="Rettangolo 29">
              <a:extLst>
                <a:ext uri="{FF2B5EF4-FFF2-40B4-BE49-F238E27FC236}">
                  <a16:creationId xmlns:a16="http://schemas.microsoft.com/office/drawing/2014/main" id="{A035FBE4-FD04-49B7-991B-9D7265DE2AEE}"/>
                </a:ext>
              </a:extLst>
            </p:cNvPr>
            <p:cNvSpPr/>
            <p:nvPr/>
          </p:nvSpPr>
          <p:spPr>
            <a:xfrm>
              <a:off x="8642293" y="4557412"/>
              <a:ext cx="2031101" cy="1983574"/>
            </a:xfrm>
            <a:prstGeom prst="rect">
              <a:avLst/>
            </a:pr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mj-lt"/>
              </a:endParaRPr>
            </a:p>
          </p:txBody>
        </p:sp>
        <p:sp>
          <p:nvSpPr>
            <p:cNvPr id="31" name="Text Box 10">
              <a:extLst>
                <a:ext uri="{FF2B5EF4-FFF2-40B4-BE49-F238E27FC236}">
                  <a16:creationId xmlns:a16="http://schemas.microsoft.com/office/drawing/2014/main" id="{4BBA568A-22DF-457A-829F-63690537F75F}"/>
                </a:ext>
              </a:extLst>
            </p:cNvPr>
            <p:cNvSpPr txBox="1">
              <a:spLocks noChangeArrowheads="1"/>
            </p:cNvSpPr>
            <p:nvPr/>
          </p:nvSpPr>
          <p:spPr bwMode="auto">
            <a:xfrm>
              <a:off x="8806142" y="5280491"/>
              <a:ext cx="1705411" cy="338554"/>
            </a:xfrm>
            <a:prstGeom prst="rect">
              <a:avLst/>
            </a:prstGeom>
            <a:solidFill>
              <a:srgbClr val="B4D28C"/>
            </a:solidFill>
            <a:ln w="9525">
              <a:solidFill>
                <a:srgbClr val="00B05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b="0" dirty="0">
                  <a:latin typeface="+mj-lt"/>
                </a:rPr>
                <a:t>Attività del processo che non si applicano nel caso in cui  B=D</a:t>
              </a:r>
              <a:endParaRPr lang="it-IT" altLang="it-IT" b="0" dirty="0">
                <a:latin typeface="+mj-lt"/>
              </a:endParaRPr>
            </a:p>
          </p:txBody>
        </p:sp>
        <p:sp>
          <p:nvSpPr>
            <p:cNvPr id="32" name="Text Box 10">
              <a:extLst>
                <a:ext uri="{FF2B5EF4-FFF2-40B4-BE49-F238E27FC236}">
                  <a16:creationId xmlns:a16="http://schemas.microsoft.com/office/drawing/2014/main" id="{F3AD5ABA-D011-4492-807F-83AC25667864}"/>
                </a:ext>
              </a:extLst>
            </p:cNvPr>
            <p:cNvSpPr txBox="1">
              <a:spLocks noChangeArrowheads="1"/>
            </p:cNvSpPr>
            <p:nvPr/>
          </p:nvSpPr>
          <p:spPr bwMode="auto">
            <a:xfrm>
              <a:off x="8806143" y="4935017"/>
              <a:ext cx="1705412" cy="21544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b="0" dirty="0">
                  <a:latin typeface="+mj-lt"/>
                </a:rPr>
                <a:t>Attività del processo di migrazione</a:t>
              </a:r>
            </a:p>
          </p:txBody>
        </p:sp>
        <p:sp>
          <p:nvSpPr>
            <p:cNvPr id="33" name="Text Box 10">
              <a:extLst>
                <a:ext uri="{FF2B5EF4-FFF2-40B4-BE49-F238E27FC236}">
                  <a16:creationId xmlns:a16="http://schemas.microsoft.com/office/drawing/2014/main" id="{EC526163-7886-4EE0-B12A-62BABA426862}"/>
                </a:ext>
              </a:extLst>
            </p:cNvPr>
            <p:cNvSpPr txBox="1">
              <a:spLocks noChangeArrowheads="1"/>
            </p:cNvSpPr>
            <p:nvPr/>
          </p:nvSpPr>
          <p:spPr bwMode="auto">
            <a:xfrm>
              <a:off x="8806143" y="6147146"/>
              <a:ext cx="1705412" cy="338554"/>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dirty="0" err="1">
                  <a:latin typeface="+mj-lt"/>
                </a:rPr>
                <a:t>Sottoprocesso</a:t>
              </a:r>
              <a:r>
                <a:rPr lang="it-IT" dirty="0">
                  <a:latin typeface="+mj-lt"/>
                </a:rPr>
                <a:t>  definito nell’Allegato 2</a:t>
              </a:r>
              <a:endParaRPr lang="it-IT" altLang="it-IT" dirty="0">
                <a:latin typeface="+mj-lt"/>
              </a:endParaRPr>
            </a:p>
          </p:txBody>
        </p:sp>
        <p:sp>
          <p:nvSpPr>
            <p:cNvPr id="34" name="Text Box 51">
              <a:extLst>
                <a:ext uri="{FF2B5EF4-FFF2-40B4-BE49-F238E27FC236}">
                  <a16:creationId xmlns:a16="http://schemas.microsoft.com/office/drawing/2014/main" id="{5CB6D319-5884-408A-BCDA-8F05BA2E9415}"/>
                </a:ext>
              </a:extLst>
            </p:cNvPr>
            <p:cNvSpPr txBox="1">
              <a:spLocks noChangeArrowheads="1"/>
            </p:cNvSpPr>
            <p:nvPr/>
          </p:nvSpPr>
          <p:spPr bwMode="auto">
            <a:xfrm>
              <a:off x="8767227" y="4651099"/>
              <a:ext cx="1800971" cy="1538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1000" b="1" dirty="0">
                  <a:solidFill>
                    <a:schemeClr val="tx1"/>
                  </a:solidFill>
                  <a:latin typeface="+mj-lt"/>
                  <a:cs typeface="Arial" panose="020B0604020202020204" pitchFamily="34" charset="0"/>
                </a:rPr>
                <a:t>LEGENDA ATTIVITA’</a:t>
              </a:r>
            </a:p>
          </p:txBody>
        </p:sp>
      </p:grpSp>
      <p:sp>
        <p:nvSpPr>
          <p:cNvPr id="35" name="Text Box 10">
            <a:extLst>
              <a:ext uri="{FF2B5EF4-FFF2-40B4-BE49-F238E27FC236}">
                <a16:creationId xmlns:a16="http://schemas.microsoft.com/office/drawing/2014/main" id="{969433EA-96C2-4F1B-8736-469BA48843B3}"/>
              </a:ext>
            </a:extLst>
          </p:cNvPr>
          <p:cNvSpPr txBox="1">
            <a:spLocks noChangeArrowheads="1"/>
          </p:cNvSpPr>
          <p:nvPr/>
        </p:nvSpPr>
        <p:spPr bwMode="auto">
          <a:xfrm>
            <a:off x="2929138" y="1688252"/>
            <a:ext cx="1761712" cy="338554"/>
          </a:xfrm>
          <a:prstGeom prst="rect">
            <a:avLst/>
          </a:prstGeom>
          <a:solidFill>
            <a:srgbClr val="FFC000"/>
          </a:solidFill>
          <a:ln w="9525">
            <a:solidFill>
              <a:srgbClr val="00B05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b="0" dirty="0">
                <a:latin typeface="+mj-lt"/>
              </a:rPr>
              <a:t>Attività relative </a:t>
            </a:r>
          </a:p>
          <a:p>
            <a:r>
              <a:rPr lang="it-IT" b="0" dirty="0">
                <a:latin typeface="+mj-lt"/>
              </a:rPr>
              <a:t>al processo </a:t>
            </a:r>
            <a:r>
              <a:rPr lang="it-IT" b="0" dirty="0" err="1">
                <a:latin typeface="+mj-lt"/>
              </a:rPr>
              <a:t>Wholesaler</a:t>
            </a:r>
            <a:endParaRPr lang="it-IT" altLang="it-IT" b="0" dirty="0">
              <a:latin typeface="+mj-lt"/>
            </a:endParaRPr>
          </a:p>
        </p:txBody>
      </p:sp>
      <p:graphicFrame>
        <p:nvGraphicFramePr>
          <p:cNvPr id="43" name="Tabella 42">
            <a:extLst>
              <a:ext uri="{FF2B5EF4-FFF2-40B4-BE49-F238E27FC236}">
                <a16:creationId xmlns:a16="http://schemas.microsoft.com/office/drawing/2014/main" id="{5FC0CA02-615E-465C-B3C1-21946BE03BED}"/>
              </a:ext>
            </a:extLst>
          </p:cNvPr>
          <p:cNvGraphicFramePr>
            <a:graphicFrameLocks noGrp="1"/>
          </p:cNvGraphicFramePr>
          <p:nvPr>
            <p:extLst>
              <p:ext uri="{D42A27DB-BD31-4B8C-83A1-F6EECF244321}">
                <p14:modId xmlns:p14="http://schemas.microsoft.com/office/powerpoint/2010/main" val="2654392089"/>
              </p:ext>
            </p:extLst>
          </p:nvPr>
        </p:nvGraphicFramePr>
        <p:xfrm>
          <a:off x="2760917" y="2668703"/>
          <a:ext cx="5208487" cy="3870130"/>
        </p:xfrm>
        <a:graphic>
          <a:graphicData uri="http://schemas.openxmlformats.org/drawingml/2006/table">
            <a:tbl>
              <a:tblPr firstRow="1" bandRow="1">
                <a:tableStyleId>{69012ECD-51FC-41F1-AA8D-1B2483CD663E}</a:tableStyleId>
              </a:tblPr>
              <a:tblGrid>
                <a:gridCol w="704187">
                  <a:extLst>
                    <a:ext uri="{9D8B030D-6E8A-4147-A177-3AD203B41FA5}">
                      <a16:colId xmlns:a16="http://schemas.microsoft.com/office/drawing/2014/main" val="2622517860"/>
                    </a:ext>
                  </a:extLst>
                </a:gridCol>
                <a:gridCol w="4504300">
                  <a:extLst>
                    <a:ext uri="{9D8B030D-6E8A-4147-A177-3AD203B41FA5}">
                      <a16:colId xmlns:a16="http://schemas.microsoft.com/office/drawing/2014/main" val="3585640393"/>
                    </a:ext>
                  </a:extLst>
                </a:gridCol>
              </a:tblGrid>
              <a:tr h="229551">
                <a:tc>
                  <a:txBody>
                    <a:bodyPr/>
                    <a:lstStyle/>
                    <a:p>
                      <a:pPr marL="46355" algn="ctr" eaLnBrk="0" hangingPunct="0">
                        <a:lnSpc>
                          <a:spcPts val="845"/>
                        </a:lnSpc>
                        <a:spcBef>
                          <a:spcPts val="600"/>
                        </a:spcBef>
                        <a:spcAft>
                          <a:spcPts val="0"/>
                        </a:spcAft>
                      </a:pPr>
                      <a:r>
                        <a:rPr lang="en-US" sz="1050" dirty="0">
                          <a:effectLst/>
                          <a:latin typeface="+mj-lt"/>
                        </a:rPr>
                        <a:t>ID</a:t>
                      </a:r>
                      <a:endParaRPr lang="it-IT" sz="105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3815" algn="ctr" eaLnBrk="0" hangingPunct="0">
                        <a:lnSpc>
                          <a:spcPts val="845"/>
                        </a:lnSpc>
                        <a:spcBef>
                          <a:spcPts val="600"/>
                        </a:spcBef>
                        <a:spcAft>
                          <a:spcPts val="0"/>
                        </a:spcAft>
                      </a:pPr>
                      <a:r>
                        <a:rPr lang="en-US" sz="1050" dirty="0" err="1">
                          <a:effectLst/>
                          <a:latin typeface="+mj-lt"/>
                        </a:rPr>
                        <a:t>Descrizione</a:t>
                      </a:r>
                      <a:endParaRPr lang="it-IT" sz="105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633372"/>
                  </a:ext>
                </a:extLst>
              </a:tr>
              <a:tr h="221840">
                <a:tc>
                  <a:txBody>
                    <a:bodyPr/>
                    <a:lstStyle/>
                    <a:p>
                      <a:pPr marL="43815" algn="ctr" eaLnBrk="0" hangingPunct="0">
                        <a:spcAft>
                          <a:spcPts val="0"/>
                        </a:spcAft>
                      </a:pPr>
                      <a:r>
                        <a:rPr lang="en-US" sz="800" b="1" dirty="0">
                          <a:solidFill>
                            <a:srgbClr val="002060"/>
                          </a:solidFill>
                          <a:effectLst/>
                          <a:latin typeface="+mj-lt"/>
                        </a:rPr>
                        <a:t>N1</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Richiesta di migrazione del servizio</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7287754"/>
                  </a:ext>
                </a:extLst>
              </a:tr>
              <a:tr h="221840">
                <a:tc>
                  <a:txBody>
                    <a:bodyPr/>
                    <a:lstStyle/>
                    <a:p>
                      <a:pPr marL="43815" algn="ctr" eaLnBrk="0" hangingPunct="0">
                        <a:spcAft>
                          <a:spcPts val="0"/>
                        </a:spcAft>
                      </a:pPr>
                      <a:r>
                        <a:rPr lang="en-US" sz="800" b="1" dirty="0">
                          <a:solidFill>
                            <a:srgbClr val="002060"/>
                          </a:solidFill>
                          <a:effectLst/>
                          <a:latin typeface="+mj-lt"/>
                        </a:rPr>
                        <a:t>N2</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Richiesta di </a:t>
                      </a:r>
                      <a:r>
                        <a:rPr lang="it-IT" sz="800" dirty="0" err="1">
                          <a:effectLst/>
                          <a:latin typeface="+mj-lt"/>
                        </a:rPr>
                        <a:t>desospensione</a:t>
                      </a:r>
                      <a:r>
                        <a:rPr lang="it-IT" sz="800" dirty="0">
                          <a:effectLst/>
                          <a:latin typeface="+mj-lt"/>
                        </a:rPr>
                        <a:t> o annullamento da Recipient</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1526931"/>
                  </a:ext>
                </a:extLst>
              </a:tr>
              <a:tr h="221840">
                <a:tc>
                  <a:txBody>
                    <a:bodyPr/>
                    <a:lstStyle/>
                    <a:p>
                      <a:pPr marL="43815" algn="ctr" eaLnBrk="0" hangingPunct="0">
                        <a:spcAft>
                          <a:spcPts val="0"/>
                        </a:spcAft>
                      </a:pPr>
                      <a:r>
                        <a:rPr lang="en-US" sz="800" b="1" dirty="0">
                          <a:solidFill>
                            <a:srgbClr val="002060"/>
                          </a:solidFill>
                          <a:effectLst/>
                          <a:latin typeface="+mj-lt"/>
                        </a:rPr>
                        <a:t>N3</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Richiesta di rimodulazione DAC da Recipient</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0585927"/>
                  </a:ext>
                </a:extLst>
              </a:tr>
              <a:tr h="221840">
                <a:tc>
                  <a:txBody>
                    <a:bodyPr/>
                    <a:lstStyle/>
                    <a:p>
                      <a:pPr marL="43815" algn="ctr" eaLnBrk="0" hangingPunct="0">
                        <a:spcAft>
                          <a:spcPts val="0"/>
                        </a:spcAft>
                      </a:pPr>
                      <a:r>
                        <a:rPr lang="en-US" sz="800" b="1" dirty="0">
                          <a:solidFill>
                            <a:srgbClr val="002060"/>
                          </a:solidFill>
                          <a:effectLst/>
                          <a:latin typeface="+mj-lt"/>
                        </a:rPr>
                        <a:t>N4</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Notifica di variazione di stato </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6818410"/>
                  </a:ext>
                </a:extLst>
              </a:tr>
              <a:tr h="221840">
                <a:tc>
                  <a:txBody>
                    <a:bodyPr/>
                    <a:lstStyle/>
                    <a:p>
                      <a:pPr marL="43815" algn="ctr" eaLnBrk="0" hangingPunct="0">
                        <a:spcAft>
                          <a:spcPts val="0"/>
                        </a:spcAft>
                      </a:pPr>
                      <a:r>
                        <a:rPr lang="it-IT" sz="800" b="1" dirty="0">
                          <a:solidFill>
                            <a:srgbClr val="002060"/>
                          </a:solidFill>
                          <a:effectLst/>
                          <a:latin typeface="+mj-lt"/>
                        </a:rPr>
                        <a:t>N5</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lvl="0" indent="0" algn="l" defTabSz="685800" rtl="0" eaLnBrk="0" fontAlgn="auto" latinLnBrk="0" hangingPunct="0">
                        <a:lnSpc>
                          <a:spcPct val="100000"/>
                        </a:lnSpc>
                        <a:spcBef>
                          <a:spcPts val="0"/>
                        </a:spcBef>
                        <a:spcAft>
                          <a:spcPts val="0"/>
                        </a:spcAft>
                        <a:buClrTx/>
                        <a:buSzTx/>
                        <a:buFontTx/>
                        <a:buNone/>
                        <a:tabLst/>
                        <a:defRPr/>
                      </a:pPr>
                      <a:r>
                        <a:rPr lang="it-IT" sz="800" dirty="0">
                          <a:effectLst/>
                          <a:latin typeface="+mj-lt"/>
                        </a:rPr>
                        <a:t>Notifica dell’eventuale rimodulazione della DAC</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74358873"/>
                  </a:ext>
                </a:extLst>
              </a:tr>
              <a:tr h="221840">
                <a:tc>
                  <a:txBody>
                    <a:bodyPr/>
                    <a:lstStyle/>
                    <a:p>
                      <a:pPr marL="43815" algn="ctr" eaLnBrk="0" hangingPunct="0">
                        <a:spcAft>
                          <a:spcPts val="0"/>
                        </a:spcAft>
                      </a:pPr>
                      <a:r>
                        <a:rPr lang="en-US" sz="800" b="1" dirty="0">
                          <a:solidFill>
                            <a:srgbClr val="002060"/>
                          </a:solidFill>
                          <a:effectLst/>
                          <a:latin typeface="+mj-lt"/>
                        </a:rPr>
                        <a:t>N6</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Comunicazione di inizio Policy di Contatto</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7985191"/>
                  </a:ext>
                </a:extLst>
              </a:tr>
              <a:tr h="221840">
                <a:tc>
                  <a:txBody>
                    <a:bodyPr/>
                    <a:lstStyle/>
                    <a:p>
                      <a:pPr marL="43815" algn="ctr" eaLnBrk="0" hangingPunct="0">
                        <a:spcAft>
                          <a:spcPts val="0"/>
                        </a:spcAft>
                      </a:pPr>
                      <a:r>
                        <a:rPr lang="en-US" sz="800" b="1" dirty="0">
                          <a:solidFill>
                            <a:srgbClr val="002060"/>
                          </a:solidFill>
                          <a:effectLst/>
                          <a:latin typeface="+mj-lt"/>
                        </a:rPr>
                        <a:t>N7</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Notifica espletamento ordine (OK/KO)</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0738962"/>
                  </a:ext>
                </a:extLst>
              </a:tr>
              <a:tr h="221840">
                <a:tc>
                  <a:txBody>
                    <a:bodyPr/>
                    <a:lstStyle/>
                    <a:p>
                      <a:pPr marL="43815" algn="ctr" eaLnBrk="0" hangingPunct="0">
                        <a:spcAft>
                          <a:spcPts val="0"/>
                        </a:spcAft>
                      </a:pPr>
                      <a:r>
                        <a:rPr lang="en-US" sz="800" b="1" dirty="0">
                          <a:solidFill>
                            <a:srgbClr val="002060"/>
                          </a:solidFill>
                          <a:effectLst/>
                          <a:latin typeface="+mj-lt"/>
                        </a:rPr>
                        <a:t>N8</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Richiesta di verifica codice sessione vs Operatore Donating</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5302609"/>
                  </a:ext>
                </a:extLst>
              </a:tr>
              <a:tr h="279087">
                <a:tc>
                  <a:txBody>
                    <a:bodyPr/>
                    <a:lstStyle/>
                    <a:p>
                      <a:pPr marL="43815" algn="ctr" eaLnBrk="0" hangingPunct="0">
                        <a:spcAft>
                          <a:spcPts val="0"/>
                        </a:spcAft>
                      </a:pPr>
                      <a:r>
                        <a:rPr lang="en-US" sz="800" b="1" dirty="0">
                          <a:solidFill>
                            <a:srgbClr val="002060"/>
                          </a:solidFill>
                          <a:effectLst/>
                          <a:latin typeface="+mj-lt"/>
                        </a:rPr>
                        <a:t>N9</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Riscontro (OK/KO) sulla verifica del codice sessione a cura Operatore Donating</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9996721"/>
                  </a:ext>
                </a:extLst>
              </a:tr>
              <a:tr h="429591">
                <a:tc>
                  <a:txBody>
                    <a:bodyPr/>
                    <a:lstStyle/>
                    <a:p>
                      <a:pPr marL="43815" algn="ctr" defTabSz="685800" rtl="0" eaLnBrk="0" latinLnBrk="0" hangingPunct="0">
                        <a:spcAft>
                          <a:spcPts val="0"/>
                        </a:spcAft>
                      </a:pPr>
                      <a:r>
                        <a:rPr lang="en-US" sz="800" b="1" kern="1200" dirty="0">
                          <a:solidFill>
                            <a:srgbClr val="002060"/>
                          </a:solidFill>
                          <a:effectLst/>
                          <a:latin typeface="+mj-lt"/>
                          <a:ea typeface="+mn-ea"/>
                          <a:cs typeface="+mn-cs"/>
                        </a:rPr>
                        <a:t>N10</a:t>
                      </a:r>
                      <a:endParaRPr lang="it-IT" sz="800" b="1" kern="1200" dirty="0">
                        <a:solidFill>
                          <a:srgbClr val="002060"/>
                        </a:solidFill>
                        <a:effectLst/>
                        <a:latin typeface="+mj-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1440" marR="69850" eaLnBrk="0" hangingPunct="0">
                        <a:spcAft>
                          <a:spcPts val="0"/>
                        </a:spcAft>
                      </a:pPr>
                      <a:r>
                        <a:rPr lang="it-IT" sz="800" dirty="0">
                          <a:effectLst/>
                          <a:latin typeface="+mj-lt"/>
                        </a:rPr>
                        <a:t>Notifiche verso il Donating, per comunicare:</a:t>
                      </a:r>
                    </a:p>
                    <a:p>
                      <a:pPr marL="514350" marR="69850" lvl="1" indent="-171450" eaLnBrk="0" hangingPunct="0">
                        <a:spcAft>
                          <a:spcPts val="0"/>
                        </a:spcAft>
                        <a:buFont typeface="Arial" panose="020B0604020202020204" pitchFamily="34" charset="0"/>
                        <a:buChar char="•"/>
                      </a:pPr>
                      <a:r>
                        <a:rPr lang="it-IT" sz="800" dirty="0">
                          <a:effectLst/>
                          <a:latin typeface="+mj-lt"/>
                        </a:rPr>
                        <a:t>Prima DAC</a:t>
                      </a:r>
                    </a:p>
                    <a:p>
                      <a:pPr marL="514350" marR="69850" lvl="1" indent="-171450" eaLnBrk="0" hangingPunct="0">
                        <a:spcAft>
                          <a:spcPts val="0"/>
                        </a:spcAft>
                        <a:buFont typeface="Arial" panose="020B0604020202020204" pitchFamily="34" charset="0"/>
                        <a:buChar char="•"/>
                      </a:pPr>
                      <a:r>
                        <a:rPr lang="it-IT" sz="800" dirty="0">
                          <a:effectLst/>
                          <a:latin typeface="+mj-lt"/>
                        </a:rPr>
                        <a:t>Esito migrazione (OK/KO)</a:t>
                      </a:r>
                    </a:p>
                    <a:p>
                      <a:pPr marL="514350" marR="69850" lvl="1" indent="-171450" eaLnBrk="0" hangingPunct="0">
                        <a:spcAft>
                          <a:spcPts val="0"/>
                        </a:spcAft>
                        <a:buFont typeface="Arial" panose="020B0604020202020204" pitchFamily="34" charset="0"/>
                        <a:buChar char="•"/>
                      </a:pPr>
                      <a:r>
                        <a:rPr lang="it-IT" sz="800" dirty="0">
                          <a:effectLst/>
                          <a:latin typeface="+mj-lt"/>
                        </a:rPr>
                        <a:t>Annullamento da Recipient</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5980443"/>
                  </a:ext>
                </a:extLst>
              </a:tr>
              <a:tr h="429591">
                <a:tc>
                  <a:txBody>
                    <a:bodyPr/>
                    <a:lstStyle/>
                    <a:p>
                      <a:pPr marL="43815" algn="ctr" defTabSz="685800" rtl="0" eaLnBrk="0" latinLnBrk="0" hangingPunct="0">
                        <a:spcAft>
                          <a:spcPts val="0"/>
                        </a:spcAft>
                      </a:pPr>
                      <a:r>
                        <a:rPr lang="en-US" sz="800" b="1" kern="1200" dirty="0">
                          <a:solidFill>
                            <a:srgbClr val="002060"/>
                          </a:solidFill>
                          <a:effectLst/>
                          <a:latin typeface="+mj-lt"/>
                          <a:ea typeface="+mn-ea"/>
                          <a:cs typeface="+mn-cs"/>
                        </a:rPr>
                        <a:t>N11</a:t>
                      </a:r>
                      <a:endParaRPr lang="it-IT" sz="800" b="1" kern="1200" dirty="0">
                        <a:solidFill>
                          <a:srgbClr val="002060"/>
                        </a:solidFill>
                        <a:effectLst/>
                        <a:latin typeface="+mj-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9695">
                        <a:spcAft>
                          <a:spcPts val="0"/>
                        </a:spcAft>
                      </a:pPr>
                      <a:r>
                        <a:rPr lang="it-IT" sz="800" dirty="0">
                          <a:effectLst/>
                          <a:latin typeface="+mj-lt"/>
                        </a:rPr>
                        <a:t>Notifiche dal Recipient vs il Donor:</a:t>
                      </a:r>
                    </a:p>
                    <a:p>
                      <a:pPr marL="514350" marR="69850" lvl="1" indent="-171450" eaLnBrk="0" hangingPunct="0">
                        <a:spcAft>
                          <a:spcPts val="0"/>
                        </a:spcAft>
                        <a:buFont typeface="Arial" panose="020B0604020202020204" pitchFamily="34" charset="0"/>
                        <a:buChar char="•"/>
                      </a:pPr>
                      <a:r>
                        <a:rPr lang="it-IT" sz="800" dirty="0">
                          <a:effectLst/>
                          <a:latin typeface="+mj-lt"/>
                        </a:rPr>
                        <a:t>Notifica preventiva di NP </a:t>
                      </a:r>
                    </a:p>
                    <a:p>
                      <a:pPr marL="514350" marR="69850" lvl="1" indent="-171450" eaLnBrk="0" hangingPunct="0">
                        <a:spcAft>
                          <a:spcPts val="0"/>
                        </a:spcAft>
                        <a:buFont typeface="Arial" panose="020B0604020202020204" pitchFamily="34" charset="0"/>
                        <a:buChar char="•"/>
                      </a:pPr>
                      <a:r>
                        <a:rPr lang="it-IT" sz="800" dirty="0">
                          <a:effectLst/>
                          <a:latin typeface="+mj-lt"/>
                        </a:rPr>
                        <a:t>Notifica richiesta esecuzione NP</a:t>
                      </a:r>
                    </a:p>
                    <a:p>
                      <a:pPr marL="514350" marR="69850" lvl="1" indent="-171450" eaLnBrk="0" hangingPunct="0">
                        <a:spcAft>
                          <a:spcPts val="0"/>
                        </a:spcAft>
                        <a:buFont typeface="Arial" panose="020B0604020202020204" pitchFamily="34" charset="0"/>
                        <a:buChar char="•"/>
                      </a:pPr>
                      <a:r>
                        <a:rPr lang="it-IT" sz="800" dirty="0">
                          <a:effectLst/>
                          <a:latin typeface="+mj-lt"/>
                        </a:rPr>
                        <a:t>Notifica KO</a:t>
                      </a:r>
                      <a:endParaRPr lang="it-IT" sz="800" dirty="0">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8981658"/>
                  </a:ext>
                </a:extLst>
              </a:tr>
              <a:tr h="245652">
                <a:tc>
                  <a:txBody>
                    <a:bodyPr/>
                    <a:lstStyle/>
                    <a:p>
                      <a:pPr marL="43815" algn="ctr" eaLnBrk="0" hangingPunct="0">
                        <a:spcAft>
                          <a:spcPts val="0"/>
                        </a:spcAft>
                      </a:pPr>
                      <a:r>
                        <a:rPr lang="en-US" sz="800" b="1" dirty="0">
                          <a:solidFill>
                            <a:srgbClr val="002060"/>
                          </a:solidFill>
                          <a:effectLst/>
                          <a:latin typeface="+mj-lt"/>
                        </a:rPr>
                        <a:t>N12</a:t>
                      </a:r>
                      <a:endParaRPr lang="it-IT" sz="800" b="1" dirty="0">
                        <a:solidFill>
                          <a:srgbClr val="002060"/>
                        </a:solidFill>
                        <a:effectLst/>
                        <a:latin typeface="+mj-lt"/>
                        <a:ea typeface="Calibri" panose="020F0502020204030204" pitchFamily="34" charset="0"/>
                        <a:cs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9695">
                        <a:spcAft>
                          <a:spcPts val="0"/>
                        </a:spcAft>
                      </a:pPr>
                      <a:r>
                        <a:rPr lang="it-IT" sz="800" dirty="0">
                          <a:effectLst/>
                          <a:latin typeface="+mj-lt"/>
                        </a:rPr>
                        <a:t>Messaggi</a:t>
                      </a:r>
                      <a:r>
                        <a:rPr lang="it-IT" sz="800" spc="-55" dirty="0">
                          <a:effectLst/>
                          <a:latin typeface="+mj-lt"/>
                        </a:rPr>
                        <a:t> </a:t>
                      </a:r>
                      <a:r>
                        <a:rPr lang="it-IT" sz="800" dirty="0">
                          <a:effectLst/>
                          <a:latin typeface="+mj-lt"/>
                        </a:rPr>
                        <a:t>sincroni</a:t>
                      </a:r>
                      <a:r>
                        <a:rPr lang="it-IT" sz="800" spc="-50" dirty="0">
                          <a:effectLst/>
                          <a:latin typeface="+mj-lt"/>
                        </a:rPr>
                        <a:t> </a:t>
                      </a:r>
                      <a:r>
                        <a:rPr lang="it-IT" sz="800" dirty="0">
                          <a:effectLst/>
                          <a:latin typeface="+mj-lt"/>
                        </a:rPr>
                        <a:t>di</a:t>
                      </a:r>
                      <a:r>
                        <a:rPr lang="it-IT" sz="800" spc="-55" dirty="0">
                          <a:effectLst/>
                          <a:latin typeface="+mj-lt"/>
                        </a:rPr>
                        <a:t> </a:t>
                      </a:r>
                      <a:r>
                        <a:rPr lang="it-IT" sz="800" dirty="0">
                          <a:effectLst/>
                          <a:latin typeface="+mj-lt"/>
                        </a:rPr>
                        <a:t>OK/KO</a:t>
                      </a:r>
                      <a:r>
                        <a:rPr lang="it-IT" sz="800" spc="-35" dirty="0">
                          <a:effectLst/>
                          <a:latin typeface="+mj-lt"/>
                        </a:rPr>
                        <a:t> </a:t>
                      </a:r>
                      <a:r>
                        <a:rPr lang="it-IT" sz="800" dirty="0">
                          <a:effectLst/>
                          <a:latin typeface="+mj-lt"/>
                        </a:rPr>
                        <a:t>di</a:t>
                      </a:r>
                      <a:r>
                        <a:rPr lang="it-IT" sz="800" spc="-55" dirty="0">
                          <a:effectLst/>
                          <a:latin typeface="+mj-lt"/>
                        </a:rPr>
                        <a:t> </a:t>
                      </a:r>
                      <a:r>
                        <a:rPr lang="it-IT" sz="800" dirty="0">
                          <a:effectLst/>
                          <a:latin typeface="+mj-lt"/>
                        </a:rPr>
                        <a:t>risposta</a:t>
                      </a:r>
                      <a:r>
                        <a:rPr lang="it-IT" sz="800" spc="-35" dirty="0">
                          <a:effectLst/>
                          <a:latin typeface="+mj-lt"/>
                        </a:rPr>
                        <a:t> </a:t>
                      </a:r>
                      <a:r>
                        <a:rPr lang="it-IT" sz="800" dirty="0">
                          <a:effectLst/>
                          <a:latin typeface="+mj-lt"/>
                        </a:rPr>
                        <a:t>a</a:t>
                      </a:r>
                      <a:r>
                        <a:rPr lang="it-IT" sz="800" spc="-50" dirty="0">
                          <a:effectLst/>
                          <a:latin typeface="+mj-lt"/>
                        </a:rPr>
                        <a:t> </a:t>
                      </a:r>
                      <a:r>
                        <a:rPr lang="it-IT" sz="800" dirty="0">
                          <a:effectLst/>
                          <a:latin typeface="+mj-lt"/>
                        </a:rPr>
                        <a:t>tutti</a:t>
                      </a:r>
                      <a:r>
                        <a:rPr lang="it-IT" sz="800" spc="-45" dirty="0">
                          <a:effectLst/>
                          <a:latin typeface="+mj-lt"/>
                        </a:rPr>
                        <a:t> </a:t>
                      </a:r>
                      <a:r>
                        <a:rPr lang="it-IT" sz="800" dirty="0">
                          <a:effectLst/>
                          <a:latin typeface="+mj-lt"/>
                        </a:rPr>
                        <a:t>le notifiche inviate</a:t>
                      </a:r>
                      <a:r>
                        <a:rPr lang="it-IT" sz="800" spc="-45" dirty="0">
                          <a:effectLst/>
                          <a:latin typeface="+mj-lt"/>
                        </a:rPr>
                        <a:t> </a:t>
                      </a:r>
                      <a:r>
                        <a:rPr lang="it-IT" sz="800" dirty="0">
                          <a:effectLst/>
                          <a:latin typeface="+mj-lt"/>
                        </a:rPr>
                        <a:t>in</a:t>
                      </a:r>
                      <a:r>
                        <a:rPr lang="it-IT" sz="800" spc="-35" dirty="0">
                          <a:effectLst/>
                          <a:latin typeface="+mj-lt"/>
                        </a:rPr>
                        <a:t> </a:t>
                      </a:r>
                      <a:r>
                        <a:rPr lang="it-IT" sz="800" dirty="0">
                          <a:effectLst/>
                          <a:latin typeface="+mj-lt"/>
                        </a:rPr>
                        <a:t>tutte le</a:t>
                      </a:r>
                      <a:r>
                        <a:rPr lang="it-IT" sz="800" spc="-10" dirty="0">
                          <a:effectLst/>
                          <a:latin typeface="+mj-lt"/>
                        </a:rPr>
                        <a:t> </a:t>
                      </a:r>
                      <a:r>
                        <a:rPr lang="it-IT" sz="800" dirty="0">
                          <a:effectLst/>
                          <a:latin typeface="+mj-lt"/>
                        </a:rPr>
                        <a:t>direzioni. </a:t>
                      </a:r>
                    </a:p>
                    <a:p>
                      <a:pPr marL="99695">
                        <a:spcAft>
                          <a:spcPts val="0"/>
                        </a:spcAft>
                      </a:pPr>
                      <a:r>
                        <a:rPr lang="it-IT" sz="800" dirty="0">
                          <a:effectLst/>
                          <a:latin typeface="+mj-lt"/>
                        </a:rPr>
                        <a:t>Tale notifica non è riportata nei digrammi di seguito riportati, tranne nei casi in cui rappresenta</a:t>
                      </a:r>
                    </a:p>
                    <a:p>
                      <a:pPr marL="99695">
                        <a:spcAft>
                          <a:spcPts val="0"/>
                        </a:spcAft>
                      </a:pPr>
                      <a:r>
                        <a:rPr lang="it-IT" sz="800" dirty="0">
                          <a:effectLst/>
                          <a:latin typeface="+mj-lt"/>
                        </a:rPr>
                        <a:t> uno step di processo.</a:t>
                      </a:r>
                      <a:endParaRPr lang="it-IT" sz="800" dirty="0">
                        <a:effectLst/>
                        <a:latin typeface="+mj-lt"/>
                        <a:ea typeface="Arial" panose="020B0604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2493633"/>
                  </a:ext>
                </a:extLst>
              </a:tr>
              <a:tr h="245652">
                <a:tc>
                  <a:txBody>
                    <a:bodyPr/>
                    <a:lstStyle/>
                    <a:p>
                      <a:pPr marL="43815" algn="ctr" defTabSz="685800" rtl="0" eaLnBrk="0" latinLnBrk="0" hangingPunct="0">
                        <a:spcAft>
                          <a:spcPts val="0"/>
                        </a:spcAft>
                      </a:pPr>
                      <a:r>
                        <a:rPr lang="it-IT" sz="800" b="1" kern="1200" dirty="0">
                          <a:solidFill>
                            <a:schemeClr val="tx1"/>
                          </a:solidFill>
                          <a:effectLst/>
                          <a:latin typeface="+mj-lt"/>
                          <a:ea typeface="+mn-ea"/>
                          <a:cs typeface="+mn-cs"/>
                        </a:rPr>
                        <a:t>N13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99695">
                        <a:spcAft>
                          <a:spcPts val="0"/>
                        </a:spcAft>
                      </a:pPr>
                      <a:r>
                        <a:rPr lang="it-IT" sz="800" dirty="0">
                          <a:solidFill>
                            <a:schemeClr val="tx1"/>
                          </a:solidFill>
                          <a:effectLst/>
                          <a:latin typeface="+mj-lt"/>
                          <a:ea typeface="Arial" panose="020B0604020202020204" pitchFamily="34" charset="0"/>
                        </a:rPr>
                        <a:t>Notifica KO da Donor vs Recipient su numerazioni da portare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4495501"/>
                  </a:ext>
                </a:extLst>
              </a:tr>
            </a:tbl>
          </a:graphicData>
        </a:graphic>
      </p:graphicFrame>
    </p:spTree>
    <p:extLst>
      <p:ext uri="{BB962C8B-B14F-4D97-AF65-F5344CB8AC3E}">
        <p14:creationId xmlns:p14="http://schemas.microsoft.com/office/powerpoint/2010/main" val="2064813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Clr>
                <a:srgbClr val="EB0028"/>
              </a:buClr>
              <a:buFont typeface="+mj-lt"/>
              <a:buAutoNum type="arabicPeriod"/>
            </a:pPr>
            <a:r>
              <a:rPr lang="it-IT" sz="1400" dirty="0"/>
              <a:t>Il tavolo tecnico di cui all’articolo 6 comma 1 della delibera 82/19/CIR:</a:t>
            </a:r>
            <a:endParaRPr lang="it-IT" sz="1400" strike="sngStrike" dirty="0">
              <a:solidFill>
                <a:srgbClr val="FF3399"/>
              </a:solidFill>
            </a:endParaRPr>
          </a:p>
          <a:p>
            <a:pPr marL="685800" lvl="1" indent="-342900">
              <a:lnSpc>
                <a:spcPct val="100000"/>
              </a:lnSpc>
              <a:spcBef>
                <a:spcPts val="600"/>
              </a:spcBef>
              <a:spcAft>
                <a:spcPts val="600"/>
              </a:spcAft>
              <a:buClr>
                <a:srgbClr val="EB0028"/>
              </a:buClr>
              <a:buFont typeface="Arial" panose="020B0604020202020204" pitchFamily="34" charset="0"/>
              <a:buChar char="•"/>
            </a:pPr>
            <a:r>
              <a:rPr lang="it-IT" sz="1400" dirty="0">
                <a:latin typeface="TIM Sans"/>
              </a:rPr>
              <a:t>definisce il flusso di processo </a:t>
            </a:r>
            <a:r>
              <a:rPr lang="it-IT" sz="1400" dirty="0"/>
              <a:t>da seguire per effettuare la </a:t>
            </a:r>
            <a:r>
              <a:rPr lang="it-IT" sz="1400" b="1" dirty="0">
                <a:solidFill>
                  <a:srgbClr val="FF0000"/>
                </a:solidFill>
              </a:rPr>
              <a:t>Migrazione FTTH</a:t>
            </a:r>
            <a:endParaRPr lang="it-IT" sz="1400" dirty="0">
              <a:latin typeface="TIM Sans"/>
            </a:endParaRPr>
          </a:p>
          <a:p>
            <a:pPr marL="685800" lvl="1" indent="-342900">
              <a:lnSpc>
                <a:spcPct val="100000"/>
              </a:lnSpc>
              <a:spcBef>
                <a:spcPts val="600"/>
              </a:spcBef>
              <a:spcAft>
                <a:spcPts val="600"/>
              </a:spcAft>
              <a:buClr>
                <a:srgbClr val="EB0028"/>
              </a:buClr>
              <a:buFont typeface="Arial" panose="020B0604020202020204" pitchFamily="34" charset="0"/>
              <a:buChar char="•"/>
            </a:pPr>
            <a:r>
              <a:rPr lang="it-IT" sz="1400" dirty="0">
                <a:latin typeface="TIM Sans"/>
              </a:rPr>
              <a:t>declina le modalità tecniche/informatiche di dettaglio per implementare il solo caso in cui B=D</a:t>
            </a:r>
          </a:p>
          <a:p>
            <a:pPr marL="342900" lvl="0" indent="-342900">
              <a:lnSpc>
                <a:spcPct val="100000"/>
              </a:lnSpc>
              <a:spcBef>
                <a:spcPts val="600"/>
              </a:spcBef>
              <a:spcAft>
                <a:spcPts val="600"/>
              </a:spcAft>
              <a:buClr>
                <a:srgbClr val="EB0028"/>
              </a:buClr>
              <a:buFont typeface="+mj-lt"/>
              <a:buAutoNum type="arabicPeriod"/>
            </a:pPr>
            <a:r>
              <a:rPr lang="it-IT" sz="1400" dirty="0"/>
              <a:t>Il processo riportato nel presente documento (di seguito processo):</a:t>
            </a:r>
          </a:p>
          <a:p>
            <a:pPr marL="685800" lvl="1" indent="-342900">
              <a:lnSpc>
                <a:spcPct val="100000"/>
              </a:lnSpc>
              <a:spcBef>
                <a:spcPts val="600"/>
              </a:spcBef>
              <a:spcAft>
                <a:spcPts val="600"/>
              </a:spcAft>
              <a:buClr>
                <a:srgbClr val="EB0028"/>
              </a:buClr>
              <a:buFont typeface="Arial" panose="020B0604020202020204" pitchFamily="34" charset="0"/>
              <a:buChar char="•"/>
            </a:pPr>
            <a:r>
              <a:rPr lang="it-IT" sz="1400" dirty="0"/>
              <a:t> </a:t>
            </a:r>
            <a:r>
              <a:rPr lang="it-IT" sz="1400" dirty="0">
                <a:latin typeface="TIM Sans"/>
              </a:rPr>
              <a:t>descrive i diversi scenari in cui i seguenti tre operatori possono o meno coincidere:</a:t>
            </a:r>
          </a:p>
          <a:p>
            <a:pPr marL="1028700" lvl="2" indent="-342900">
              <a:lnSpc>
                <a:spcPct val="100000"/>
              </a:lnSpc>
              <a:spcBef>
                <a:spcPts val="0"/>
              </a:spcBef>
              <a:spcAft>
                <a:spcPts val="600"/>
              </a:spcAft>
              <a:buClr>
                <a:srgbClr val="EB0028"/>
              </a:buClr>
              <a:buFont typeface="Arial" panose="020B0604020202020204" pitchFamily="34" charset="0"/>
              <a:buChar char="•"/>
            </a:pPr>
            <a:r>
              <a:rPr lang="it-IT" altLang="it-IT" dirty="0">
                <a:latin typeface="TIM Sans"/>
              </a:rPr>
              <a:t>Wholesale di Rete Recipient (B)</a:t>
            </a:r>
          </a:p>
          <a:p>
            <a:pPr marL="1028700" lvl="2" indent="-342900">
              <a:lnSpc>
                <a:spcPct val="100000"/>
              </a:lnSpc>
              <a:spcBef>
                <a:spcPts val="0"/>
              </a:spcBef>
              <a:spcAft>
                <a:spcPts val="600"/>
              </a:spcAft>
              <a:buClr>
                <a:srgbClr val="EB0028"/>
              </a:buClr>
              <a:buFont typeface="Arial" panose="020B0604020202020204" pitchFamily="34" charset="0"/>
              <a:buChar char="•"/>
            </a:pPr>
            <a:r>
              <a:rPr lang="it-IT" altLang="it-IT" dirty="0">
                <a:latin typeface="TIM Sans"/>
              </a:rPr>
              <a:t>Fornitore del Segmento di Terminazione (C) </a:t>
            </a:r>
          </a:p>
          <a:p>
            <a:pPr marL="1028700" lvl="2" indent="-342900">
              <a:lnSpc>
                <a:spcPct val="100000"/>
              </a:lnSpc>
              <a:spcBef>
                <a:spcPts val="0"/>
              </a:spcBef>
              <a:spcAft>
                <a:spcPts val="600"/>
              </a:spcAft>
              <a:buClr>
                <a:srgbClr val="EB0028"/>
              </a:buClr>
              <a:buFont typeface="Arial" panose="020B0604020202020204" pitchFamily="34" charset="0"/>
              <a:buChar char="•"/>
            </a:pPr>
            <a:r>
              <a:rPr lang="it-IT" altLang="it-IT" dirty="0">
                <a:latin typeface="TIM Sans"/>
              </a:rPr>
              <a:t>Wholesale di Rete Donating (D).</a:t>
            </a:r>
          </a:p>
          <a:p>
            <a:pPr marL="685800" lvl="1" indent="-342900">
              <a:lnSpc>
                <a:spcPct val="100000"/>
              </a:lnSpc>
              <a:spcBef>
                <a:spcPts val="600"/>
              </a:spcBef>
              <a:spcAft>
                <a:spcPts val="600"/>
              </a:spcAft>
              <a:buClr>
                <a:srgbClr val="EB0028"/>
              </a:buClr>
              <a:buFont typeface="Arial" panose="020B0604020202020204" pitchFamily="34" charset="0"/>
              <a:buChar char="•"/>
            </a:pPr>
            <a:r>
              <a:rPr lang="it-IT" sz="1400" dirty="0">
                <a:latin typeface="TIM Sans"/>
              </a:rPr>
              <a:t>si applica per i servizi attivi e passivi. </a:t>
            </a:r>
            <a:endParaRPr lang="it-IT" sz="1400" strike="sngStrike" dirty="0">
              <a:solidFill>
                <a:srgbClr val="FF3399"/>
              </a:solidFill>
              <a:latin typeface="TIM Sans"/>
            </a:endParaRPr>
          </a:p>
          <a:p>
            <a:pPr marL="342900" indent="-342900">
              <a:lnSpc>
                <a:spcPct val="100000"/>
              </a:lnSpc>
              <a:spcBef>
                <a:spcPts val="600"/>
              </a:spcBef>
              <a:spcAft>
                <a:spcPts val="600"/>
              </a:spcAft>
              <a:buClr>
                <a:srgbClr val="EB0028"/>
              </a:buClr>
              <a:buFont typeface="+mj-lt"/>
              <a:buAutoNum type="arabicPeriod"/>
            </a:pPr>
            <a:r>
              <a:rPr lang="it-IT" sz="1400" dirty="0"/>
              <a:t>Le parti di processo evidenziate </a:t>
            </a:r>
            <a:r>
              <a:rPr lang="it-IT" sz="1400" b="1" dirty="0">
                <a:solidFill>
                  <a:srgbClr val="00B050"/>
                </a:solidFill>
              </a:rPr>
              <a:t>in verde che coinvolgono C </a:t>
            </a:r>
            <a:r>
              <a:rPr lang="it-IT" sz="1400" dirty="0"/>
              <a:t>non si applicano nei seguenti 2 casi:</a:t>
            </a:r>
          </a:p>
          <a:p>
            <a:pPr marL="685800" lvl="1" indent="-342900">
              <a:lnSpc>
                <a:spcPct val="100000"/>
              </a:lnSpc>
              <a:spcBef>
                <a:spcPts val="0"/>
              </a:spcBef>
              <a:spcAft>
                <a:spcPts val="600"/>
              </a:spcAft>
              <a:buClr>
                <a:srgbClr val="EB0028"/>
              </a:buClr>
              <a:buFont typeface="+mj-lt"/>
              <a:buAutoNum type="alphaLcPeriod"/>
            </a:pPr>
            <a:r>
              <a:rPr lang="it-IT" sz="1400" dirty="0">
                <a:latin typeface="TIM Sans"/>
              </a:rPr>
              <a:t>C NON è un Operatore</a:t>
            </a:r>
            <a:r>
              <a:rPr lang="it-IT" sz="1400" dirty="0">
                <a:solidFill>
                  <a:srgbClr val="0099FF"/>
                </a:solidFill>
                <a:latin typeface="TIM Sans"/>
              </a:rPr>
              <a:t>.</a:t>
            </a:r>
            <a:endParaRPr lang="it-IT" sz="1400" dirty="0">
              <a:solidFill>
                <a:schemeClr val="accent5">
                  <a:lumMod val="60000"/>
                  <a:lumOff val="40000"/>
                </a:schemeClr>
              </a:solidFill>
              <a:latin typeface="TIM Sans"/>
            </a:endParaRPr>
          </a:p>
          <a:p>
            <a:pPr marL="685800" lvl="1" indent="-342900">
              <a:lnSpc>
                <a:spcPct val="100000"/>
              </a:lnSpc>
              <a:spcBef>
                <a:spcPts val="0"/>
              </a:spcBef>
              <a:spcAft>
                <a:spcPts val="600"/>
              </a:spcAft>
              <a:buClr>
                <a:srgbClr val="EB0028"/>
              </a:buClr>
              <a:buFont typeface="+mj-lt"/>
              <a:buAutoNum type="alphaLcPeriod"/>
            </a:pPr>
            <a:r>
              <a:rPr lang="it-IT" sz="1400" dirty="0">
                <a:latin typeface="TIM Sans"/>
              </a:rPr>
              <a:t>C è un Operatore, B e D coincidono e B e C hanno un accordo contrattuale. Ciò indipendentemente dal fatto che C coincida o meno con B e D. </a:t>
            </a:r>
          </a:p>
          <a:p>
            <a:pPr lvl="1">
              <a:lnSpc>
                <a:spcPct val="100000"/>
              </a:lnSpc>
              <a:spcBef>
                <a:spcPts val="0"/>
              </a:spcBef>
              <a:spcAft>
                <a:spcPts val="600"/>
              </a:spcAft>
              <a:buClr>
                <a:srgbClr val="EB0028"/>
              </a:buClr>
            </a:pPr>
            <a:r>
              <a:rPr lang="it-IT" sz="1400" dirty="0">
                <a:latin typeface="TIM Sans"/>
              </a:rPr>
              <a:t>Le verifiche riportate nel seguito del presente documento relative al </a:t>
            </a:r>
            <a:r>
              <a:rPr lang="it-IT" sz="1400" dirty="0" err="1">
                <a:latin typeface="TIM Sans"/>
              </a:rPr>
              <a:t>SdT</a:t>
            </a:r>
            <a:r>
              <a:rPr lang="it-IT" sz="1400" dirty="0">
                <a:latin typeface="TIM Sans"/>
              </a:rPr>
              <a:t> non si applicano nel caso di scenario in cui B e D coincidono.</a:t>
            </a:r>
          </a:p>
          <a:p>
            <a:pPr marL="342900" indent="-342900">
              <a:lnSpc>
                <a:spcPct val="100000"/>
              </a:lnSpc>
              <a:spcBef>
                <a:spcPts val="600"/>
              </a:spcBef>
              <a:spcAft>
                <a:spcPts val="600"/>
              </a:spcAft>
              <a:buClr>
                <a:srgbClr val="EB0028"/>
              </a:buClr>
              <a:buFont typeface="+mj-lt"/>
              <a:buAutoNum type="arabicPeriod"/>
            </a:pPr>
            <a:r>
              <a:rPr lang="it-IT" sz="1400" dirty="0"/>
              <a:t>Le parti di processo evidenziate </a:t>
            </a:r>
            <a:r>
              <a:rPr lang="it-IT" sz="1400" b="1" dirty="0">
                <a:solidFill>
                  <a:srgbClr val="00B050"/>
                </a:solidFill>
              </a:rPr>
              <a:t>in verde </a:t>
            </a:r>
            <a:r>
              <a:rPr lang="it-IT" sz="1400" dirty="0"/>
              <a:t>si applicano nel caso in cui B e D sono diversi e garantisce che la migrazione avvenga nei tempi e nelle modalità definite nel presente documento indipendentemente dagli accordi contrattuali che B e D hanno con C.</a:t>
            </a:r>
          </a:p>
          <a:p>
            <a:pPr marL="342900" indent="-342900">
              <a:lnSpc>
                <a:spcPct val="100000"/>
              </a:lnSpc>
              <a:spcBef>
                <a:spcPts val="600"/>
              </a:spcBef>
              <a:spcAft>
                <a:spcPts val="600"/>
              </a:spcAft>
              <a:buClr>
                <a:srgbClr val="EB0028"/>
              </a:buClr>
              <a:buFont typeface="+mj-lt"/>
              <a:buAutoNum type="arabicPeriod"/>
            </a:pPr>
            <a:r>
              <a:rPr lang="it-IT" sz="1400" dirty="0"/>
              <a:t>Il processo descrive </a:t>
            </a:r>
            <a:r>
              <a:rPr lang="it-IT" sz="1400" dirty="0">
                <a:solidFill>
                  <a:srgbClr val="F4A10C"/>
                </a:solidFill>
              </a:rPr>
              <a:t>in arancione </a:t>
            </a:r>
            <a:r>
              <a:rPr lang="it-IT" sz="1400" dirty="0"/>
              <a:t>i casi in cui il Recipient e/o il Donating si avvalgono di operatori wholesale (c.d. </a:t>
            </a:r>
            <a:r>
              <a:rPr lang="it-IT" sz="1400" dirty="0">
                <a:solidFill>
                  <a:srgbClr val="F4A10C"/>
                </a:solidFill>
              </a:rPr>
              <a:t>processo Wholesaler</a:t>
            </a:r>
            <a:r>
              <a:rPr lang="it-IT" sz="1400" dirty="0"/>
              <a:t>). In particolare l’Operatore Retail (es. A) può decidere di avvalersi di un Operatore Wholesale (A1) che acquisisce a sua volta da un Operatore di Rete Wholesale (B) la parte della rete FTTH di cui necessita per fornire il servizio al suo cliente finale.  In questo caso, A effettua la Fase 2 con E (in linea con il processo previsto nella Delibera 274/07/CONS) mentre A1 avvia, per conto di A, la Fase 3 con B. Le mimiche e le tempistiche tra A e A1 sono definite negli accordi bilaterali tra A ed A1. </a:t>
            </a:r>
          </a:p>
          <a:p>
            <a:pPr marL="342900" indent="-342900">
              <a:lnSpc>
                <a:spcPct val="100000"/>
              </a:lnSpc>
              <a:spcBef>
                <a:spcPts val="600"/>
              </a:spcBef>
              <a:spcAft>
                <a:spcPts val="600"/>
              </a:spcAft>
              <a:buClr>
                <a:srgbClr val="EB0028"/>
              </a:buClr>
              <a:buFont typeface="+mj-lt"/>
              <a:buAutoNum type="arabicPeriod"/>
            </a:pPr>
            <a:endParaRPr lang="it-IT" sz="1400" dirty="0"/>
          </a:p>
          <a:p>
            <a:pPr>
              <a:lnSpc>
                <a:spcPct val="100000"/>
              </a:lnSpc>
              <a:spcBef>
                <a:spcPts val="600"/>
              </a:spcBef>
              <a:spcAft>
                <a:spcPts val="600"/>
              </a:spcAft>
              <a:buClr>
                <a:srgbClr val="EB0028"/>
              </a:buClr>
            </a:pPr>
            <a:endParaRPr lang="it-IT" sz="1400" dirty="0"/>
          </a:p>
          <a:p>
            <a:pPr>
              <a:lnSpc>
                <a:spcPct val="100000"/>
              </a:lnSpc>
              <a:spcBef>
                <a:spcPts val="600"/>
              </a:spcBef>
              <a:spcAft>
                <a:spcPts val="600"/>
              </a:spcAft>
              <a:buClr>
                <a:srgbClr val="EB0028"/>
              </a:buCl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Tree>
    <p:extLst>
      <p:ext uri="{BB962C8B-B14F-4D97-AF65-F5344CB8AC3E}">
        <p14:creationId xmlns:p14="http://schemas.microsoft.com/office/powerpoint/2010/main" val="1860467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Regole di processo (1/2)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443980" y="549374"/>
            <a:ext cx="11504427" cy="6087259"/>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Clr>
                <a:srgbClr val="EB0028"/>
              </a:buClr>
              <a:buFont typeface="+mj-lt"/>
              <a:buAutoNum type="arabicPeriod"/>
            </a:pPr>
            <a:r>
              <a:rPr lang="it-IT" sz="1400" dirty="0"/>
              <a:t>Terminata l’attività tecnica di migrazione, tutti gli operatori coinvolti nel processo di migrazione effettuano le attività di propria competenza per il completamento della migrazione alla ricezione della notifica di espletamento. (c.d. Processo a DES)</a:t>
            </a:r>
          </a:p>
          <a:p>
            <a:pPr marL="342900" indent="-342900">
              <a:lnSpc>
                <a:spcPct val="100000"/>
              </a:lnSpc>
              <a:spcBef>
                <a:spcPts val="600"/>
              </a:spcBef>
              <a:spcAft>
                <a:spcPts val="600"/>
              </a:spcAft>
              <a:buClr>
                <a:srgbClr val="EB0028"/>
              </a:buClr>
              <a:buFont typeface="+mj-lt"/>
              <a:buAutoNum type="arabicPeriod"/>
            </a:pPr>
            <a:r>
              <a:rPr lang="it-IT" sz="1400" dirty="0"/>
              <a:t>Se il cliente ha chiesto, contestualmente alla migrazione, di portare una o più numerazioni associate all’accesso, A/A1 inserisce nella richiesta di migrazione le numerazioni da migrare. Tali numerazioni andranno trasmesse al Donating. Il Donating all’espletamento della migrazione provvederà a disattivare/restituire al/ai Donor le numerazioni attive non richieste in migrazione.</a:t>
            </a:r>
          </a:p>
          <a:p>
            <a:pPr marL="342900" indent="-342900">
              <a:lnSpc>
                <a:spcPct val="100000"/>
              </a:lnSpc>
              <a:spcBef>
                <a:spcPts val="600"/>
              </a:spcBef>
              <a:spcAft>
                <a:spcPts val="600"/>
              </a:spcAft>
              <a:buClr>
                <a:srgbClr val="EB0028"/>
              </a:buClr>
              <a:buFont typeface="+mj-lt"/>
              <a:buAutoNum type="arabicPeriod"/>
            </a:pPr>
            <a:r>
              <a:rPr lang="it-IT" sz="1400" dirty="0"/>
              <a:t>La NP viene effettuata all’espletamento positivo della migrazione. In particolare, il Recipient A, oppure A1/B in caso di accordo commerciale tra A ed A1/B, invia al Donor:</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t>la notifica preventiva di NP delle sole numerazioni da portare associate all’accesso da migrare  a seguito della «Comunicazione DAC». Le numerazioni vanno inviate con un’unica richiesta;</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t>la «Notifica Richiesta esecuzione NP» delle numerazioni da portare associate all’accesso da migrare, a seguito della ricezione della «Notifica di espletamento». Il Donor effettua la NP verso A in seguito alla ricezione di tale notifica. </a:t>
            </a:r>
          </a:p>
          <a:p>
            <a:pPr marL="342900" indent="-342900">
              <a:lnSpc>
                <a:spcPct val="100000"/>
              </a:lnSpc>
              <a:spcBef>
                <a:spcPts val="600"/>
              </a:spcBef>
              <a:spcAft>
                <a:spcPts val="600"/>
              </a:spcAft>
              <a:buClr>
                <a:srgbClr val="EB0028"/>
              </a:buClr>
              <a:buFont typeface="+mj-lt"/>
              <a:buAutoNum type="arabicPeriod"/>
            </a:pPr>
            <a:r>
              <a:rPr lang="it-IT" sz="1400" dirty="0"/>
              <a:t>Lo scambio di informazioni tra tutti gli Operatori, ivi incluso i Donor </a:t>
            </a:r>
            <a:r>
              <a:rPr lang="it-IT" sz="1400" strike="sngStrike" dirty="0">
                <a:solidFill>
                  <a:schemeClr val="accent5">
                    <a:lumMod val="60000"/>
                    <a:lumOff val="40000"/>
                  </a:schemeClr>
                </a:solidFill>
              </a:rPr>
              <a:t>[Punto aperto #12], </a:t>
            </a:r>
            <a:r>
              <a:rPr lang="it-IT" sz="1400" dirty="0"/>
              <a:t>avviene mediante meccanismo </a:t>
            </a:r>
            <a:r>
              <a:rPr lang="it-IT" sz="1400" dirty="0" err="1"/>
              <a:t>Near</a:t>
            </a:r>
            <a:r>
              <a:rPr lang="it-IT" sz="1400" dirty="0"/>
              <a:t> Real Time (c.d. B2B). Per ogni messaggio scambiato tra tutti gli operatori nell’ambito del processo oggetto del presente documento è previsto l’invio di un esito sincrono di ACK/NACK (N12)</a:t>
            </a:r>
            <a:r>
              <a:rPr lang="it-IT" sz="1400" dirty="0">
                <a:solidFill>
                  <a:schemeClr val="accent5">
                    <a:lumMod val="60000"/>
                    <a:lumOff val="40000"/>
                  </a:schemeClr>
                </a:solidFill>
              </a:rPr>
              <a:t>. </a:t>
            </a:r>
          </a:p>
          <a:p>
            <a:pPr marL="342900" indent="-342900">
              <a:lnSpc>
                <a:spcPct val="100000"/>
              </a:lnSpc>
              <a:spcBef>
                <a:spcPts val="600"/>
              </a:spcBef>
              <a:spcAft>
                <a:spcPts val="600"/>
              </a:spcAft>
              <a:buClr>
                <a:srgbClr val="EB0028"/>
              </a:buClr>
              <a:buFont typeface="+mj-lt"/>
              <a:buAutoNum type="arabicPeriod"/>
            </a:pPr>
            <a:r>
              <a:rPr lang="it-IT" altLang="it-IT" sz="1400" dirty="0"/>
              <a:t>La DAC è la data prevista di esecuzione della migrazione. Se previsto l’intervento in sede cliente, la DAC coincide con la data di appuntamento. </a:t>
            </a:r>
            <a:endParaRPr lang="it-IT" sz="1400" dirty="0">
              <a:solidFill>
                <a:schemeClr val="accent5">
                  <a:lumMod val="60000"/>
                  <a:lumOff val="40000"/>
                </a:schemeClr>
              </a:solidFill>
            </a:endParaRPr>
          </a:p>
          <a:p>
            <a:pPr marL="342900" indent="-342900">
              <a:lnSpc>
                <a:spcPct val="100000"/>
              </a:lnSpc>
              <a:spcBef>
                <a:spcPts val="600"/>
              </a:spcBef>
              <a:spcAft>
                <a:spcPts val="600"/>
              </a:spcAft>
              <a:buClr>
                <a:srgbClr val="EB0028"/>
              </a:buClr>
              <a:buFont typeface="+mj-lt"/>
              <a:buAutoNum type="arabicPeriod"/>
            </a:pPr>
            <a:r>
              <a:rPr lang="it-IT" sz="1400" dirty="0"/>
              <a:t>L’Operatore Recipient (A) per il tramite o meno di A1, e l’Operatore A1  hanno la possibilità di:</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latin typeface="TIM Sans"/>
              </a:rPr>
              <a:t>annullare la richiesta di migrazione fino alle ore 18 di DAC – 1</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latin typeface="TIM Sans"/>
              </a:rPr>
              <a:t>rimodulare la richiesta di migrazione fino alle ore 18 di DAC – 1.</a:t>
            </a:r>
          </a:p>
          <a:p>
            <a:pPr marL="342900" indent="-342900">
              <a:lnSpc>
                <a:spcPct val="100000"/>
              </a:lnSpc>
              <a:spcBef>
                <a:spcPts val="600"/>
              </a:spcBef>
              <a:buClr>
                <a:srgbClr val="EB0028"/>
              </a:buClr>
              <a:buFont typeface="+mj-lt"/>
              <a:buAutoNum type="arabicPeriod"/>
            </a:pPr>
            <a:r>
              <a:rPr lang="it-IT" altLang="it-IT" sz="1400" dirty="0">
                <a:latin typeface="Arial" panose="020B0604020202020204" pitchFamily="34" charset="0"/>
                <a:cs typeface="Arial" panose="020B0604020202020204" pitchFamily="34" charset="0"/>
              </a:rPr>
              <a:t>La data/ora indicata nella richiesta di </a:t>
            </a:r>
            <a:r>
              <a:rPr lang="it-IT" sz="1400" dirty="0">
                <a:latin typeface="Arial" panose="020B0604020202020204" pitchFamily="34" charset="0"/>
                <a:cs typeface="Arial" panose="020B0604020202020204" pitchFamily="34" charset="0"/>
              </a:rPr>
              <a:t>de-sospensione</a:t>
            </a:r>
            <a:r>
              <a:rPr lang="it-IT" altLang="it-IT" sz="1400" dirty="0">
                <a:latin typeface="Arial" panose="020B0604020202020204" pitchFamily="34" charset="0"/>
                <a:cs typeface="Arial" panose="020B0604020202020204" pitchFamily="34" charset="0"/>
              </a:rPr>
              <a:t> dall’ Operatore Recipient A/A1 è dispositiva. La RDAC da parte di A/A1 non è dispositiva.</a:t>
            </a:r>
          </a:p>
          <a:p>
            <a:pPr marL="342900" indent="-342900">
              <a:lnSpc>
                <a:spcPct val="100000"/>
              </a:lnSpc>
              <a:spcBef>
                <a:spcPts val="600"/>
              </a:spcBef>
              <a:buClr>
                <a:srgbClr val="EB0028"/>
              </a:buClr>
              <a:buFont typeface="+mj-lt"/>
              <a:buAutoNum type="arabicPeriod"/>
            </a:pPr>
            <a:r>
              <a:rPr lang="it-IT" sz="1400" dirty="0">
                <a:latin typeface="Arial" panose="020B0604020202020204" pitchFamily="34" charset="0"/>
                <a:cs typeface="Arial" panose="020B0604020202020204" pitchFamily="34" charset="0"/>
              </a:rPr>
              <a:t>L’Operatore A/A1 per una de-sospensione con esito negativo invia la notifica di annullamento.</a:t>
            </a:r>
            <a:endParaRPr lang="it-IT" sz="14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Tree>
    <p:extLst>
      <p:ext uri="{BB962C8B-B14F-4D97-AF65-F5344CB8AC3E}">
        <p14:creationId xmlns:p14="http://schemas.microsoft.com/office/powerpoint/2010/main" val="1808293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9377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Regole di processo (2/2)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122926" y="549374"/>
            <a:ext cx="11338481" cy="6081951"/>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Clr>
                <a:srgbClr val="EB0028"/>
              </a:buClr>
              <a:buFont typeface="+mj-lt"/>
              <a:buAutoNum type="arabicPeriod" startAt="9"/>
            </a:pPr>
            <a:r>
              <a:rPr lang="it-IT" sz="1400" dirty="0"/>
              <a:t>L’Operatore Wholesale di Rete  Recipient (B) ha la possibilità di:</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t>inviare un KO fino al  giorno della DAC inclusa</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t>rimodulare </a:t>
            </a:r>
            <a:r>
              <a:rPr lang="it-IT" sz="1400" dirty="0">
                <a:latin typeface="TIM Sans"/>
              </a:rPr>
              <a:t>la richiesta </a:t>
            </a:r>
            <a:r>
              <a:rPr lang="it-IT" sz="1400" dirty="0"/>
              <a:t>di migrazione fino al giorno della DAC inclusa</a:t>
            </a:r>
          </a:p>
          <a:p>
            <a:pPr marL="685800" lvl="1" indent="-342900">
              <a:lnSpc>
                <a:spcPct val="100000"/>
              </a:lnSpc>
              <a:spcBef>
                <a:spcPts val="0"/>
              </a:spcBef>
              <a:spcAft>
                <a:spcPts val="600"/>
              </a:spcAft>
              <a:buClr>
                <a:srgbClr val="EB0028"/>
              </a:buClr>
              <a:buFont typeface="Arial" panose="020B0604020202020204" pitchFamily="34" charset="0"/>
              <a:buChar char="•"/>
            </a:pPr>
            <a:r>
              <a:rPr lang="it-IT" sz="1400" dirty="0"/>
              <a:t>sospendere </a:t>
            </a:r>
            <a:r>
              <a:rPr lang="it-IT" sz="1400" dirty="0">
                <a:latin typeface="TIM Sans"/>
              </a:rPr>
              <a:t>la richiesta </a:t>
            </a:r>
            <a:r>
              <a:rPr lang="it-IT" sz="1400" strike="sngStrike" dirty="0">
                <a:latin typeface="TIM Sans"/>
              </a:rPr>
              <a:t> </a:t>
            </a:r>
            <a:r>
              <a:rPr lang="it-IT" sz="1400" dirty="0"/>
              <a:t>di migrazione fino al giorno della DAC inclusa.</a:t>
            </a:r>
          </a:p>
          <a:p>
            <a:pPr marL="342900" indent="-342900">
              <a:lnSpc>
                <a:spcPct val="100000"/>
              </a:lnSpc>
              <a:spcBef>
                <a:spcPts val="600"/>
              </a:spcBef>
              <a:spcAft>
                <a:spcPts val="600"/>
              </a:spcAft>
              <a:buClr>
                <a:srgbClr val="EB0028"/>
              </a:buClr>
              <a:buFont typeface="+mj-lt"/>
              <a:buAutoNum type="arabicPeriod" startAt="9"/>
            </a:pPr>
            <a:r>
              <a:rPr lang="it-IT" sz="1400" dirty="0"/>
              <a:t>L’ordine di migrazione inviato dall’</a:t>
            </a:r>
            <a:r>
              <a:rPr lang="it-IT" altLang="it-IT" sz="1400" dirty="0">
                <a:latin typeface="TIM Sans"/>
              </a:rPr>
              <a:t>Operatore Wholesale di Rete Recipient (B):</a:t>
            </a:r>
          </a:p>
          <a:p>
            <a:pPr marL="685800" lvl="1" indent="-342900">
              <a:lnSpc>
                <a:spcPct val="100000"/>
              </a:lnSpc>
              <a:spcBef>
                <a:spcPts val="0"/>
              </a:spcBef>
              <a:spcAft>
                <a:spcPts val="600"/>
              </a:spcAft>
              <a:buClr>
                <a:srgbClr val="EB0028"/>
              </a:buClr>
              <a:buFont typeface="Arial" panose="020B0604020202020204" pitchFamily="34" charset="0"/>
              <a:buChar char="•"/>
            </a:pPr>
            <a:r>
              <a:rPr lang="it-IT" altLang="it-IT" sz="1400" dirty="0">
                <a:latin typeface="TIM Sans"/>
              </a:rPr>
              <a:t>all’Operatore Fornitore del Segmento di Terminazione (C)  non contiene la ragione sociale dell’Operatore Recipient (A) e dell’Operatore Donating (E);</a:t>
            </a:r>
          </a:p>
          <a:p>
            <a:pPr marL="685800" lvl="1" indent="-342900">
              <a:lnSpc>
                <a:spcPct val="100000"/>
              </a:lnSpc>
              <a:spcBef>
                <a:spcPts val="0"/>
              </a:spcBef>
              <a:spcAft>
                <a:spcPts val="600"/>
              </a:spcAft>
              <a:buClr>
                <a:srgbClr val="EB0028"/>
              </a:buClr>
              <a:buFont typeface="Arial" panose="020B0604020202020204" pitchFamily="34" charset="0"/>
              <a:buChar char="•"/>
            </a:pPr>
            <a:r>
              <a:rPr lang="it-IT" altLang="it-IT" sz="1400" dirty="0">
                <a:latin typeface="TIM Sans"/>
              </a:rPr>
              <a:t>all’Operatore Wholesale di Rete Donating (D)  non contiene la ragione sociale dell’Operatore Recipient (A).</a:t>
            </a:r>
            <a:endParaRPr lang="it-IT" altLang="it-IT" sz="1600" dirty="0">
              <a:latin typeface="TIM Sans"/>
            </a:endParaRPr>
          </a:p>
          <a:p>
            <a:pPr marL="342900" indent="-342900">
              <a:lnSpc>
                <a:spcPct val="100000"/>
              </a:lnSpc>
              <a:spcBef>
                <a:spcPts val="600"/>
              </a:spcBef>
              <a:spcAft>
                <a:spcPts val="600"/>
              </a:spcAft>
              <a:buClr>
                <a:srgbClr val="EB0028"/>
              </a:buClr>
              <a:buFont typeface="+mj-lt"/>
              <a:buAutoNum type="arabicPeriod" startAt="9"/>
            </a:pPr>
            <a:r>
              <a:rPr lang="it-IT" sz="1400" dirty="0"/>
              <a:t>In caso di </a:t>
            </a:r>
            <a:r>
              <a:rPr lang="it-IT" sz="1400" dirty="0">
                <a:solidFill>
                  <a:srgbClr val="F4A10C"/>
                </a:solidFill>
              </a:rPr>
              <a:t>processo Wholesaler</a:t>
            </a:r>
            <a:r>
              <a:rPr lang="it-IT" sz="1400" dirty="0"/>
              <a:t>:</a:t>
            </a:r>
          </a:p>
          <a:p>
            <a:pPr marL="685800" lvl="1" indent="-342900">
              <a:lnSpc>
                <a:spcPct val="100000"/>
              </a:lnSpc>
              <a:spcBef>
                <a:spcPts val="0"/>
              </a:spcBef>
              <a:buClr>
                <a:srgbClr val="EB0028"/>
              </a:buClr>
              <a:buFont typeface="Arial" panose="020B0604020202020204" pitchFamily="34" charset="0"/>
              <a:buChar char="•"/>
            </a:pPr>
            <a:r>
              <a:rPr lang="it-IT" sz="1400" dirty="0"/>
              <a:t>In presenza di Operatore Wholesale Recipient (A1), quest’ultimo medierà le notifiche tra Operatore Recipient (A) e Operatore Wholesale di Rete Recipient (B).</a:t>
            </a:r>
          </a:p>
          <a:p>
            <a:pPr marL="685800" lvl="1" indent="-342900">
              <a:lnSpc>
                <a:spcPct val="100000"/>
              </a:lnSpc>
              <a:spcBef>
                <a:spcPts val="0"/>
              </a:spcBef>
              <a:buClr>
                <a:srgbClr val="EB0028"/>
              </a:buClr>
              <a:buFont typeface="Arial" panose="020B0604020202020204" pitchFamily="34" charset="0"/>
              <a:buChar char="•"/>
            </a:pPr>
            <a:r>
              <a:rPr lang="it-IT" sz="1400" dirty="0"/>
              <a:t>In presenza di Operatore Wholesale Donating  (E1), quest’ultimo medierà le notifiche tra Operatore wholesale di Rete Donating (D) e Operatore Donating (E).</a:t>
            </a:r>
          </a:p>
          <a:p>
            <a:pPr marL="342900" lvl="2" indent="-342900">
              <a:lnSpc>
                <a:spcPct val="100000"/>
              </a:lnSpc>
              <a:spcBef>
                <a:spcPts val="600"/>
              </a:spcBef>
              <a:spcAft>
                <a:spcPts val="600"/>
              </a:spcAft>
              <a:buClr>
                <a:srgbClr val="EB0028"/>
              </a:buClr>
              <a:buFont typeface="+mj-lt"/>
              <a:buAutoNum type="arabicPeriod" startAt="12"/>
            </a:pPr>
            <a:r>
              <a:rPr lang="it-IT" altLang="it-IT" dirty="0"/>
              <a:t>Per giorno lavorativo si intende dal lunedì al venerdì, esclusi festivi infrasettimanali. </a:t>
            </a:r>
          </a:p>
          <a:p>
            <a:pPr marL="342900" lvl="2" indent="-342900">
              <a:lnSpc>
                <a:spcPct val="100000"/>
              </a:lnSpc>
              <a:spcBef>
                <a:spcPts val="600"/>
              </a:spcBef>
              <a:spcAft>
                <a:spcPts val="600"/>
              </a:spcAft>
              <a:buClr>
                <a:srgbClr val="EB0028"/>
              </a:buClr>
              <a:buFont typeface="+mj-lt"/>
              <a:buAutoNum type="arabicPeriod" startAt="12"/>
            </a:pPr>
            <a:r>
              <a:rPr lang="it-IT" dirty="0">
                <a:latin typeface="TIM Sans"/>
              </a:rPr>
              <a:t>Fatta eccezione per le rimodulazioni causa cliente, durante l’intervento on field l’Operatore B può rimodulare la DAC unicamente in caso di circostanze eccezionali, non prevedibili e che devono essere adeguatamente documentate in caso di richiesta da parte dell’Operatore Recipient. Le causali di rimodulazione sono elencate in Allegato 5. </a:t>
            </a:r>
          </a:p>
          <a:p>
            <a:pPr marL="0" lvl="2">
              <a:lnSpc>
                <a:spcPct val="100000"/>
              </a:lnSpc>
              <a:spcBef>
                <a:spcPts val="600"/>
              </a:spcBef>
              <a:spcAft>
                <a:spcPts val="600"/>
              </a:spcAft>
              <a:buClr>
                <a:srgbClr val="EB0028"/>
              </a:buClr>
            </a:pPr>
            <a:endParaRPr lang="it-IT" sz="1400" dirty="0">
              <a:latin typeface="TIM Sans"/>
            </a:endParaRPr>
          </a:p>
        </p:txBody>
      </p:sp>
    </p:spTree>
    <p:extLst>
      <p:ext uri="{BB962C8B-B14F-4D97-AF65-F5344CB8AC3E}">
        <p14:creationId xmlns:p14="http://schemas.microsoft.com/office/powerpoint/2010/main" val="2153734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3ED8C-7192-44EE-8068-18D15AD204BB}"/>
              </a:ext>
            </a:extLst>
          </p:cNvPr>
          <p:cNvSpPr txBox="1">
            <a:spLocks/>
          </p:cNvSpPr>
          <p:nvPr/>
        </p:nvSpPr>
        <p:spPr bwMode="auto">
          <a:xfrm>
            <a:off x="361250" y="100534"/>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r>
              <a:rPr lang="it-IT" sz="2199" dirty="0">
                <a:solidFill>
                  <a:srgbClr val="EB0028"/>
                </a:solidFill>
              </a:rPr>
              <a:t>Fase 3 della procedura di migrazione (1/5)</a:t>
            </a:r>
          </a:p>
        </p:txBody>
      </p:sp>
      <p:sp>
        <p:nvSpPr>
          <p:cNvPr id="261" name="Text Box 3">
            <a:extLst>
              <a:ext uri="{FF2B5EF4-FFF2-40B4-BE49-F238E27FC236}">
                <a16:creationId xmlns:a16="http://schemas.microsoft.com/office/drawing/2014/main" id="{D224130C-0729-416A-B295-BDDEB56A50F9}"/>
              </a:ext>
            </a:extLst>
          </p:cNvPr>
          <p:cNvSpPr txBox="1">
            <a:spLocks noChangeArrowheads="1"/>
          </p:cNvSpPr>
          <p:nvPr/>
        </p:nvSpPr>
        <p:spPr bwMode="auto">
          <a:xfrm>
            <a:off x="1300104" y="1117518"/>
            <a:ext cx="91951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Richiesta  migrazione </a:t>
            </a:r>
            <a:r>
              <a:rPr lang="it-IT" altLang="it-IT" sz="800" b="0" dirty="0"/>
              <a:t>(1)</a:t>
            </a:r>
          </a:p>
        </p:txBody>
      </p:sp>
      <p:cxnSp>
        <p:nvCxnSpPr>
          <p:cNvPr id="262" name="AutoShape 6">
            <a:extLst>
              <a:ext uri="{FF2B5EF4-FFF2-40B4-BE49-F238E27FC236}">
                <a16:creationId xmlns:a16="http://schemas.microsoft.com/office/drawing/2014/main" id="{76F835E1-EB5C-4B92-8E10-34D050B841AE}"/>
              </a:ext>
            </a:extLst>
          </p:cNvPr>
          <p:cNvCxnSpPr>
            <a:cxnSpLocks noChangeShapeType="1"/>
            <a:stCxn id="261" idx="3"/>
            <a:endCxn id="212" idx="1"/>
          </p:cNvCxnSpPr>
          <p:nvPr/>
        </p:nvCxnSpPr>
        <p:spPr bwMode="auto">
          <a:xfrm>
            <a:off x="2219614" y="1286795"/>
            <a:ext cx="531259" cy="41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6" name="Text Box 22">
            <a:extLst>
              <a:ext uri="{FF2B5EF4-FFF2-40B4-BE49-F238E27FC236}">
                <a16:creationId xmlns:a16="http://schemas.microsoft.com/office/drawing/2014/main" id="{7EE6C681-47B4-4EB3-944D-7A1475AB5CD0}"/>
              </a:ext>
            </a:extLst>
          </p:cNvPr>
          <p:cNvSpPr txBox="1">
            <a:spLocks noChangeArrowheads="1"/>
          </p:cNvSpPr>
          <p:nvPr/>
        </p:nvSpPr>
        <p:spPr bwMode="auto">
          <a:xfrm>
            <a:off x="3760933" y="1661549"/>
            <a:ext cx="728551"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tx1">
                    <a:lumMod val="50000"/>
                    <a:lumOff val="50000"/>
                  </a:schemeClr>
                </a:solidFill>
                <a:latin typeface="TIM Sans" panose="02020503040602060503" pitchFamily="18" charset="0"/>
                <a:cs typeface="Arial" panose="020B0604020202020204" pitchFamily="34" charset="0"/>
              </a:rPr>
              <a:t>t</a:t>
            </a:r>
            <a:r>
              <a:rPr lang="it-IT" altLang="it-IT" sz="901" b="1" baseline="-25000" dirty="0">
                <a:solidFill>
                  <a:schemeClr val="tx1">
                    <a:lumMod val="50000"/>
                    <a:lumOff val="50000"/>
                  </a:schemeClr>
                </a:solidFill>
                <a:latin typeface="TIM Sans" panose="02020503040602060503" pitchFamily="18" charset="0"/>
                <a:cs typeface="Arial" panose="020B0604020202020204" pitchFamily="34" charset="0"/>
              </a:rPr>
              <a:t>0 </a:t>
            </a:r>
            <a:r>
              <a:rPr lang="it-IT" altLang="it-IT" sz="901" b="1" dirty="0">
                <a:solidFill>
                  <a:schemeClr val="tx1">
                    <a:lumMod val="50000"/>
                    <a:lumOff val="50000"/>
                  </a:schemeClr>
                </a:solidFill>
                <a:latin typeface="TIM Sans" panose="02020503040602060503" pitchFamily="18" charset="0"/>
                <a:cs typeface="Arial" panose="020B0604020202020204" pitchFamily="34" charset="0"/>
              </a:rPr>
              <a:t>= DRO</a:t>
            </a:r>
          </a:p>
        </p:txBody>
      </p:sp>
      <p:cxnSp>
        <p:nvCxnSpPr>
          <p:cNvPr id="273" name="AutoShape 48">
            <a:extLst>
              <a:ext uri="{FF2B5EF4-FFF2-40B4-BE49-F238E27FC236}">
                <a16:creationId xmlns:a16="http://schemas.microsoft.com/office/drawing/2014/main" id="{2D040BB8-B506-4444-9EC0-AB5EDEDDF71F}"/>
              </a:ext>
            </a:extLst>
          </p:cNvPr>
          <p:cNvCxnSpPr>
            <a:cxnSpLocks noChangeShapeType="1"/>
            <a:stCxn id="316" idx="2"/>
            <a:endCxn id="223" idx="3"/>
          </p:cNvCxnSpPr>
          <p:nvPr/>
        </p:nvCxnSpPr>
        <p:spPr bwMode="auto">
          <a:xfrm rot="5400000">
            <a:off x="10530213" y="2128763"/>
            <a:ext cx="371909" cy="1036509"/>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Connettore 4 12">
            <a:extLst>
              <a:ext uri="{FF2B5EF4-FFF2-40B4-BE49-F238E27FC236}">
                <a16:creationId xmlns:a16="http://schemas.microsoft.com/office/drawing/2014/main" id="{C3836ECA-8CC3-4FA7-BA7C-BFEB4818BB9E}"/>
              </a:ext>
            </a:extLst>
          </p:cNvPr>
          <p:cNvCxnSpPr>
            <a:cxnSpLocks/>
            <a:stCxn id="185" idx="2"/>
            <a:endCxn id="261" idx="1"/>
          </p:cNvCxnSpPr>
          <p:nvPr/>
        </p:nvCxnSpPr>
        <p:spPr bwMode="auto">
          <a:xfrm rot="16200000" flipH="1">
            <a:off x="821916" y="808607"/>
            <a:ext cx="124346" cy="832030"/>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7" name="AutoShape 28">
            <a:extLst>
              <a:ext uri="{FF2B5EF4-FFF2-40B4-BE49-F238E27FC236}">
                <a16:creationId xmlns:a16="http://schemas.microsoft.com/office/drawing/2014/main" id="{0F17B135-9C14-4A69-AFFF-D3A57E16E99E}"/>
              </a:ext>
            </a:extLst>
          </p:cNvPr>
          <p:cNvSpPr>
            <a:spLocks noChangeArrowheads="1"/>
          </p:cNvSpPr>
          <p:nvPr/>
        </p:nvSpPr>
        <p:spPr bwMode="auto">
          <a:xfrm>
            <a:off x="4125922" y="2101063"/>
            <a:ext cx="1440162" cy="360000"/>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spcAft>
                <a:spcPct val="10000"/>
              </a:spcAft>
              <a:buClr>
                <a:schemeClr val="accent1"/>
              </a:buClr>
              <a:buFont typeface="Webdings" pitchFamily="18" charset="2"/>
              <a:buNone/>
            </a:pPr>
            <a:r>
              <a:rPr lang="it-IT" altLang="it-IT" sz="800" b="1" dirty="0">
                <a:latin typeface="TIM Sans" panose="02020503040602060503" pitchFamily="18" charset="0"/>
                <a:cs typeface="Arial" panose="020B0604020202020204" pitchFamily="34" charset="0"/>
              </a:rPr>
              <a:t>Verifiche formali, contrattuali e di copertura </a:t>
            </a:r>
            <a:r>
              <a:rPr lang="it-IT" altLang="it-IT" sz="800" dirty="0">
                <a:latin typeface="TIM Sans" panose="02020503040602060503" pitchFamily="18" charset="0"/>
                <a:cs typeface="Arial" panose="020B0604020202020204" pitchFamily="34" charset="0"/>
              </a:rPr>
              <a:t>(2)</a:t>
            </a:r>
          </a:p>
        </p:txBody>
      </p:sp>
      <p:cxnSp>
        <p:nvCxnSpPr>
          <p:cNvPr id="278" name="AutoShape 26">
            <a:extLst>
              <a:ext uri="{FF2B5EF4-FFF2-40B4-BE49-F238E27FC236}">
                <a16:creationId xmlns:a16="http://schemas.microsoft.com/office/drawing/2014/main" id="{8023A1C8-DDEB-475B-81D1-DFCF838423FA}"/>
              </a:ext>
            </a:extLst>
          </p:cNvPr>
          <p:cNvCxnSpPr>
            <a:cxnSpLocks noChangeShapeType="1"/>
            <a:stCxn id="160" idx="2"/>
            <a:endCxn id="277" idx="0"/>
          </p:cNvCxnSpPr>
          <p:nvPr/>
        </p:nvCxnSpPr>
        <p:spPr bwMode="auto">
          <a:xfrm flipH="1">
            <a:off x="4846003" y="1977890"/>
            <a:ext cx="1587" cy="123173"/>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2" name="AutoShape 31">
            <a:extLst>
              <a:ext uri="{FF2B5EF4-FFF2-40B4-BE49-F238E27FC236}">
                <a16:creationId xmlns:a16="http://schemas.microsoft.com/office/drawing/2014/main" id="{44E5C7C4-2E62-4716-9EB8-7A49D0A4C43D}"/>
              </a:ext>
            </a:extLst>
          </p:cNvPr>
          <p:cNvCxnSpPr>
            <a:cxnSpLocks noChangeShapeType="1"/>
            <a:stCxn id="277" idx="2"/>
            <a:endCxn id="162" idx="3"/>
          </p:cNvCxnSpPr>
          <p:nvPr/>
        </p:nvCxnSpPr>
        <p:spPr bwMode="auto">
          <a:xfrm rot="5400000">
            <a:off x="4046583" y="1953927"/>
            <a:ext cx="292284" cy="1306556"/>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3" name="Text Box 30">
            <a:extLst>
              <a:ext uri="{FF2B5EF4-FFF2-40B4-BE49-F238E27FC236}">
                <a16:creationId xmlns:a16="http://schemas.microsoft.com/office/drawing/2014/main" id="{7CCA519C-4A08-4A59-ABEA-D4A3974AC9D3}"/>
              </a:ext>
            </a:extLst>
          </p:cNvPr>
          <p:cNvSpPr txBox="1">
            <a:spLocks noChangeArrowheads="1"/>
          </p:cNvSpPr>
          <p:nvPr/>
        </p:nvSpPr>
        <p:spPr bwMode="auto">
          <a:xfrm>
            <a:off x="4454723" y="2517983"/>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cxnSp>
        <p:nvCxnSpPr>
          <p:cNvPr id="284" name="AutoShape 6">
            <a:extLst>
              <a:ext uri="{FF2B5EF4-FFF2-40B4-BE49-F238E27FC236}">
                <a16:creationId xmlns:a16="http://schemas.microsoft.com/office/drawing/2014/main" id="{B80F466B-1662-411C-ADCB-78C8003F79D9}"/>
              </a:ext>
            </a:extLst>
          </p:cNvPr>
          <p:cNvCxnSpPr>
            <a:cxnSpLocks noChangeShapeType="1"/>
            <a:stCxn id="107" idx="1"/>
            <a:endCxn id="317" idx="3"/>
          </p:cNvCxnSpPr>
          <p:nvPr/>
        </p:nvCxnSpPr>
        <p:spPr bwMode="auto">
          <a:xfrm flipH="1">
            <a:off x="2163509" y="1806287"/>
            <a:ext cx="259938"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5" name="Text Box 30">
            <a:extLst>
              <a:ext uri="{FF2B5EF4-FFF2-40B4-BE49-F238E27FC236}">
                <a16:creationId xmlns:a16="http://schemas.microsoft.com/office/drawing/2014/main" id="{A4B75B59-BE4A-4A70-B2AC-42E8AFFEFCEB}"/>
              </a:ext>
            </a:extLst>
          </p:cNvPr>
          <p:cNvSpPr txBox="1">
            <a:spLocks noChangeArrowheads="1"/>
          </p:cNvSpPr>
          <p:nvPr/>
        </p:nvSpPr>
        <p:spPr bwMode="auto">
          <a:xfrm>
            <a:off x="3885157" y="2333284"/>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cxnSp>
        <p:nvCxnSpPr>
          <p:cNvPr id="286" name="AutoShape 36">
            <a:extLst>
              <a:ext uri="{FF2B5EF4-FFF2-40B4-BE49-F238E27FC236}">
                <a16:creationId xmlns:a16="http://schemas.microsoft.com/office/drawing/2014/main" id="{F54A3C99-E35C-45A2-908B-5910CC4B6819}"/>
              </a:ext>
            </a:extLst>
          </p:cNvPr>
          <p:cNvCxnSpPr>
            <a:cxnSpLocks noChangeShapeType="1"/>
            <a:stCxn id="317" idx="1"/>
            <a:endCxn id="291" idx="3"/>
          </p:cNvCxnSpPr>
          <p:nvPr/>
        </p:nvCxnSpPr>
        <p:spPr bwMode="auto">
          <a:xfrm flipH="1">
            <a:off x="824424" y="1806287"/>
            <a:ext cx="547085" cy="1044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1" name="AutoShape 35">
            <a:extLst>
              <a:ext uri="{FF2B5EF4-FFF2-40B4-BE49-F238E27FC236}">
                <a16:creationId xmlns:a16="http://schemas.microsoft.com/office/drawing/2014/main" id="{245B7FB4-8CFE-4530-AC11-ED2EACD15DC6}"/>
              </a:ext>
            </a:extLst>
          </p:cNvPr>
          <p:cNvSpPr>
            <a:spLocks noChangeArrowheads="1"/>
          </p:cNvSpPr>
          <p:nvPr/>
        </p:nvSpPr>
        <p:spPr bwMode="auto">
          <a:xfrm>
            <a:off x="428847" y="1724586"/>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eaLnBrk="1" hangingPunct="1">
              <a:lnSpc>
                <a:spcPct val="90000"/>
              </a:lnSpc>
              <a:spcAft>
                <a:spcPct val="10000"/>
              </a:spcAft>
              <a:buClr>
                <a:schemeClr val="accent1"/>
              </a:buClr>
              <a:buFont typeface="Webdings" pitchFamily="18" charset="2"/>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292" name="AutoShape 50">
            <a:extLst>
              <a:ext uri="{FF2B5EF4-FFF2-40B4-BE49-F238E27FC236}">
                <a16:creationId xmlns:a16="http://schemas.microsoft.com/office/drawing/2014/main" id="{5E4814B2-8B34-40A1-90EE-9DDE80B42021}"/>
              </a:ext>
            </a:extLst>
          </p:cNvPr>
          <p:cNvSpPr>
            <a:spLocks noChangeArrowheads="1"/>
          </p:cNvSpPr>
          <p:nvPr/>
        </p:nvSpPr>
        <p:spPr bwMode="auto">
          <a:xfrm>
            <a:off x="4124025" y="3059244"/>
            <a:ext cx="1443957" cy="394195"/>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marL="0" indent="0" algn="ctr">
              <a:lnSpc>
                <a:spcPct val="90000"/>
              </a:lnSpc>
              <a:spcBef>
                <a:spcPct val="20000"/>
              </a:spcBef>
              <a:spcAft>
                <a:spcPct val="10000"/>
              </a:spcAft>
              <a:buClr>
                <a:srgbClr val="004691"/>
              </a:buClr>
            </a:pPr>
            <a:r>
              <a:rPr lang="it-IT" altLang="it-IT" sz="800" b="1" dirty="0">
                <a:solidFill>
                  <a:srgbClr val="000000"/>
                </a:solidFill>
                <a:latin typeface="TIM Sans" panose="02020503040602060503" pitchFamily="18" charset="0"/>
                <a:cs typeface="Arial" panose="020B0604020202020204" pitchFamily="34" charset="0"/>
              </a:rPr>
              <a:t>Codice sessione ok o time-out per silenzio assenso?</a:t>
            </a:r>
          </a:p>
        </p:txBody>
      </p:sp>
      <p:sp>
        <p:nvSpPr>
          <p:cNvPr id="293" name="Text Box 51">
            <a:extLst>
              <a:ext uri="{FF2B5EF4-FFF2-40B4-BE49-F238E27FC236}">
                <a16:creationId xmlns:a16="http://schemas.microsoft.com/office/drawing/2014/main" id="{330FE82A-9BF8-4BDB-8659-2D4B5B47264B}"/>
              </a:ext>
            </a:extLst>
          </p:cNvPr>
          <p:cNvSpPr txBox="1">
            <a:spLocks noChangeArrowheads="1"/>
          </p:cNvSpPr>
          <p:nvPr/>
        </p:nvSpPr>
        <p:spPr bwMode="auto">
          <a:xfrm>
            <a:off x="3886509" y="3312777"/>
            <a:ext cx="481840"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cxnSp>
        <p:nvCxnSpPr>
          <p:cNvPr id="294" name="AutoShape 55">
            <a:extLst>
              <a:ext uri="{FF2B5EF4-FFF2-40B4-BE49-F238E27FC236}">
                <a16:creationId xmlns:a16="http://schemas.microsoft.com/office/drawing/2014/main" id="{89138C85-D4EA-401C-A9DE-12D35F483D06}"/>
              </a:ext>
            </a:extLst>
          </p:cNvPr>
          <p:cNvCxnSpPr>
            <a:cxnSpLocks noChangeShapeType="1"/>
            <a:stCxn id="292" idx="1"/>
            <a:endCxn id="164" idx="3"/>
          </p:cNvCxnSpPr>
          <p:nvPr/>
        </p:nvCxnSpPr>
        <p:spPr bwMode="auto">
          <a:xfrm flipH="1" flipV="1">
            <a:off x="3539447" y="3253561"/>
            <a:ext cx="584578" cy="2781"/>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8" name="Picture 2" descr="Risultati immagini per immagini di clessidre">
            <a:extLst>
              <a:ext uri="{FF2B5EF4-FFF2-40B4-BE49-F238E27FC236}">
                <a16:creationId xmlns:a16="http://schemas.microsoft.com/office/drawing/2014/main" id="{22C4CEF0-4C07-4A22-AB48-2362399E4F7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99658" y="1591388"/>
            <a:ext cx="198994" cy="290567"/>
          </a:xfrm>
          <a:prstGeom prst="rect">
            <a:avLst/>
          </a:prstGeom>
          <a:noFill/>
          <a:extLst>
            <a:ext uri="{909E8E84-426E-40DD-AFC4-6F175D3DCCD1}">
              <a14:hiddenFill xmlns:a14="http://schemas.microsoft.com/office/drawing/2010/main">
                <a:solidFill>
                  <a:srgbClr val="FFFFFF"/>
                </a:solidFill>
              </a14:hiddenFill>
            </a:ext>
          </a:extLst>
        </p:spPr>
      </p:pic>
      <p:cxnSp>
        <p:nvCxnSpPr>
          <p:cNvPr id="303" name="AutoShape 16">
            <a:extLst>
              <a:ext uri="{FF2B5EF4-FFF2-40B4-BE49-F238E27FC236}">
                <a16:creationId xmlns:a16="http://schemas.microsoft.com/office/drawing/2014/main" id="{B9C7396B-1993-419D-B588-DA1B2960C4E7}"/>
              </a:ext>
            </a:extLst>
          </p:cNvPr>
          <p:cNvCxnSpPr>
            <a:cxnSpLocks noChangeShapeType="1"/>
            <a:stCxn id="292" idx="2"/>
            <a:endCxn id="136" idx="0"/>
          </p:cNvCxnSpPr>
          <p:nvPr/>
        </p:nvCxnSpPr>
        <p:spPr bwMode="auto">
          <a:xfrm rot="5400000">
            <a:off x="4438578" y="3860113"/>
            <a:ext cx="814100" cy="752"/>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6" name="AutoShape 45">
            <a:extLst>
              <a:ext uri="{FF2B5EF4-FFF2-40B4-BE49-F238E27FC236}">
                <a16:creationId xmlns:a16="http://schemas.microsoft.com/office/drawing/2014/main" id="{C93E0B9C-A61D-4335-AEAF-03BD685C6C58}"/>
              </a:ext>
            </a:extLst>
          </p:cNvPr>
          <p:cNvSpPr>
            <a:spLocks noChangeArrowheads="1"/>
          </p:cNvSpPr>
          <p:nvPr/>
        </p:nvSpPr>
        <p:spPr bwMode="auto">
          <a:xfrm>
            <a:off x="10514421" y="2101063"/>
            <a:ext cx="1440000" cy="360000"/>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spcAft>
                <a:spcPct val="10000"/>
              </a:spcAft>
              <a:buClr>
                <a:schemeClr val="accent1"/>
              </a:buClr>
              <a:buFont typeface="Webdings" pitchFamily="18" charset="2"/>
              <a:buNone/>
            </a:pPr>
            <a:r>
              <a:rPr lang="it-IT" altLang="it-IT" sz="800" b="1" dirty="0">
                <a:latin typeface="TIM Sans" panose="02020503040602060503" pitchFamily="18" charset="0"/>
                <a:cs typeface="Arial" panose="020B0604020202020204" pitchFamily="34" charset="0"/>
              </a:rPr>
              <a:t>Verifica codice sessione </a:t>
            </a:r>
            <a:r>
              <a:rPr lang="it-IT" altLang="it-IT" sz="800" dirty="0">
                <a:latin typeface="TIM Sans" panose="02020503040602060503" pitchFamily="18" charset="0"/>
                <a:cs typeface="Arial" panose="020B0604020202020204" pitchFamily="34" charset="0"/>
              </a:rPr>
              <a:t>(3)</a:t>
            </a:r>
          </a:p>
        </p:txBody>
      </p:sp>
      <p:sp>
        <p:nvSpPr>
          <p:cNvPr id="317" name="AutoShape 27">
            <a:extLst>
              <a:ext uri="{FF2B5EF4-FFF2-40B4-BE49-F238E27FC236}">
                <a16:creationId xmlns:a16="http://schemas.microsoft.com/office/drawing/2014/main" id="{D2076AA2-EB0E-4A60-B27B-990B11DF97CB}"/>
              </a:ext>
            </a:extLst>
          </p:cNvPr>
          <p:cNvSpPr>
            <a:spLocks noChangeArrowheads="1"/>
          </p:cNvSpPr>
          <p:nvPr/>
        </p:nvSpPr>
        <p:spPr bwMode="auto">
          <a:xfrm>
            <a:off x="1371509" y="1626287"/>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p:txBody>
      </p:sp>
      <p:sp>
        <p:nvSpPr>
          <p:cNvPr id="322" name="AutoShape 27">
            <a:extLst>
              <a:ext uri="{FF2B5EF4-FFF2-40B4-BE49-F238E27FC236}">
                <a16:creationId xmlns:a16="http://schemas.microsoft.com/office/drawing/2014/main" id="{74283CC6-3FAD-4B54-80B3-BEE29922E539}"/>
              </a:ext>
            </a:extLst>
          </p:cNvPr>
          <p:cNvSpPr>
            <a:spLocks noChangeArrowheads="1"/>
          </p:cNvSpPr>
          <p:nvPr/>
        </p:nvSpPr>
        <p:spPr bwMode="auto">
          <a:xfrm>
            <a:off x="1371509" y="2573347"/>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acquisizione OK</a:t>
            </a:r>
          </a:p>
        </p:txBody>
      </p:sp>
      <p:cxnSp>
        <p:nvCxnSpPr>
          <p:cNvPr id="324" name="AutoShape 36">
            <a:extLst>
              <a:ext uri="{FF2B5EF4-FFF2-40B4-BE49-F238E27FC236}">
                <a16:creationId xmlns:a16="http://schemas.microsoft.com/office/drawing/2014/main" id="{A9729E87-BEE3-4107-9344-C4023ED68BBC}"/>
              </a:ext>
            </a:extLst>
          </p:cNvPr>
          <p:cNvCxnSpPr>
            <a:cxnSpLocks noChangeShapeType="1"/>
            <a:stCxn id="326" idx="1"/>
            <a:endCxn id="325" idx="3"/>
          </p:cNvCxnSpPr>
          <p:nvPr/>
        </p:nvCxnSpPr>
        <p:spPr bwMode="auto">
          <a:xfrm flipH="1">
            <a:off x="824424" y="3250574"/>
            <a:ext cx="547085" cy="2"/>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5" name="AutoShape 35">
            <a:extLst>
              <a:ext uri="{FF2B5EF4-FFF2-40B4-BE49-F238E27FC236}">
                <a16:creationId xmlns:a16="http://schemas.microsoft.com/office/drawing/2014/main" id="{7D21F3C9-DBAB-467C-B170-535578B3A396}"/>
              </a:ext>
            </a:extLst>
          </p:cNvPr>
          <p:cNvSpPr>
            <a:spLocks noChangeArrowheads="1"/>
          </p:cNvSpPr>
          <p:nvPr/>
        </p:nvSpPr>
        <p:spPr bwMode="auto">
          <a:xfrm>
            <a:off x="428847" y="3158426"/>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326" name="AutoShape 27">
            <a:extLst>
              <a:ext uri="{FF2B5EF4-FFF2-40B4-BE49-F238E27FC236}">
                <a16:creationId xmlns:a16="http://schemas.microsoft.com/office/drawing/2014/main" id="{5895FA1C-E17F-483B-A110-64A57040E8C3}"/>
              </a:ext>
            </a:extLst>
          </p:cNvPr>
          <p:cNvSpPr>
            <a:spLocks noChangeArrowheads="1"/>
          </p:cNvSpPr>
          <p:nvPr/>
        </p:nvSpPr>
        <p:spPr bwMode="auto">
          <a:xfrm>
            <a:off x="1371509" y="3070574"/>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p:txBody>
      </p:sp>
      <p:sp>
        <p:nvSpPr>
          <p:cNvPr id="332" name="AutoShape 27">
            <a:extLst>
              <a:ext uri="{FF2B5EF4-FFF2-40B4-BE49-F238E27FC236}">
                <a16:creationId xmlns:a16="http://schemas.microsoft.com/office/drawing/2014/main" id="{E18AF04D-5EF5-40AD-BE6C-A29CA275C298}"/>
              </a:ext>
            </a:extLst>
          </p:cNvPr>
          <p:cNvSpPr>
            <a:spLocks noChangeArrowheads="1"/>
          </p:cNvSpPr>
          <p:nvPr/>
        </p:nvSpPr>
        <p:spPr bwMode="auto">
          <a:xfrm>
            <a:off x="10899658" y="4988009"/>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KO</a:t>
            </a:r>
          </a:p>
        </p:txBody>
      </p:sp>
      <p:sp>
        <p:nvSpPr>
          <p:cNvPr id="428" name="Text Box 30">
            <a:extLst>
              <a:ext uri="{FF2B5EF4-FFF2-40B4-BE49-F238E27FC236}">
                <a16:creationId xmlns:a16="http://schemas.microsoft.com/office/drawing/2014/main" id="{C1163B0F-8959-4D86-AB77-B9A5AD98CC06}"/>
              </a:ext>
            </a:extLst>
          </p:cNvPr>
          <p:cNvSpPr txBox="1">
            <a:spLocks noChangeArrowheads="1"/>
          </p:cNvSpPr>
          <p:nvPr/>
        </p:nvSpPr>
        <p:spPr bwMode="auto">
          <a:xfrm>
            <a:off x="4441529" y="3536297"/>
            <a:ext cx="520416"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sp>
        <p:nvSpPr>
          <p:cNvPr id="114" name="Text Box 51">
            <a:extLst>
              <a:ext uri="{FF2B5EF4-FFF2-40B4-BE49-F238E27FC236}">
                <a16:creationId xmlns:a16="http://schemas.microsoft.com/office/drawing/2014/main" id="{DA915578-9C81-42B2-A20D-29ADE9B86206}"/>
              </a:ext>
            </a:extLst>
          </p:cNvPr>
          <p:cNvSpPr txBox="1">
            <a:spLocks noChangeArrowheads="1"/>
          </p:cNvSpPr>
          <p:nvPr/>
        </p:nvSpPr>
        <p:spPr bwMode="auto">
          <a:xfrm>
            <a:off x="10972022" y="1445555"/>
            <a:ext cx="758917" cy="49244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 </a:t>
            </a:r>
          </a:p>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1 giorno (silenzio/ assenso)</a:t>
            </a:r>
          </a:p>
        </p:txBody>
      </p:sp>
      <p:sp>
        <p:nvSpPr>
          <p:cNvPr id="117" name="Text Box 47">
            <a:extLst>
              <a:ext uri="{FF2B5EF4-FFF2-40B4-BE49-F238E27FC236}">
                <a16:creationId xmlns:a16="http://schemas.microsoft.com/office/drawing/2014/main" id="{7FB3D813-C669-4EB4-8543-213C28B60B2B}"/>
              </a:ext>
            </a:extLst>
          </p:cNvPr>
          <p:cNvSpPr txBox="1">
            <a:spLocks noChangeArrowheads="1"/>
          </p:cNvSpPr>
          <p:nvPr/>
        </p:nvSpPr>
        <p:spPr bwMode="auto">
          <a:xfrm>
            <a:off x="4044460" y="2580561"/>
            <a:ext cx="415651"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None/>
            </a:pPr>
            <a:r>
              <a:rPr lang="it-IT" altLang="it-IT" sz="901" b="1" dirty="0">
                <a:solidFill>
                  <a:schemeClr val="tx1">
                    <a:lumMod val="50000"/>
                    <a:lumOff val="50000"/>
                  </a:schemeClr>
                </a:solidFill>
                <a:latin typeface="+mj-lt"/>
                <a:cs typeface="Arial" panose="020B0604020202020204" pitchFamily="34" charset="0"/>
              </a:rPr>
              <a:t>t</a:t>
            </a:r>
            <a:r>
              <a:rPr lang="it-IT" altLang="it-IT" sz="901" b="1" baseline="-25000" dirty="0">
                <a:solidFill>
                  <a:schemeClr val="tx1">
                    <a:lumMod val="50000"/>
                    <a:lumOff val="50000"/>
                  </a:schemeClr>
                </a:solidFill>
                <a:latin typeface="+mj-lt"/>
                <a:cs typeface="Arial" panose="020B0604020202020204" pitchFamily="34" charset="0"/>
              </a:rPr>
              <a:t>1</a:t>
            </a:r>
            <a:endParaRPr lang="it-IT" altLang="it-IT" sz="901" b="1" dirty="0">
              <a:solidFill>
                <a:schemeClr val="tx1">
                  <a:lumMod val="50000"/>
                  <a:lumOff val="50000"/>
                </a:schemeClr>
              </a:solidFill>
              <a:latin typeface="+mj-lt"/>
              <a:cs typeface="Arial" panose="020B0604020202020204" pitchFamily="34" charset="0"/>
            </a:endParaRPr>
          </a:p>
        </p:txBody>
      </p:sp>
      <p:sp>
        <p:nvSpPr>
          <p:cNvPr id="119" name="Text Box 47">
            <a:extLst>
              <a:ext uri="{FF2B5EF4-FFF2-40B4-BE49-F238E27FC236}">
                <a16:creationId xmlns:a16="http://schemas.microsoft.com/office/drawing/2014/main" id="{CA7394EE-4318-4BA4-9D4C-79D69FA5C391}"/>
              </a:ext>
            </a:extLst>
          </p:cNvPr>
          <p:cNvSpPr txBox="1">
            <a:spLocks noChangeArrowheads="1"/>
          </p:cNvSpPr>
          <p:nvPr/>
        </p:nvSpPr>
        <p:spPr bwMode="auto">
          <a:xfrm>
            <a:off x="6004296" y="2600018"/>
            <a:ext cx="400830"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2</a:t>
            </a:r>
            <a:endParaRPr lang="it-IT" altLang="it-IT" sz="901" b="1" dirty="0">
              <a:solidFill>
                <a:schemeClr val="bg1">
                  <a:lumMod val="50000"/>
                </a:schemeClr>
              </a:solidFill>
              <a:latin typeface="+mj-lt"/>
              <a:cs typeface="Arial" panose="020B0604020202020204" pitchFamily="34" charset="0"/>
            </a:endParaRPr>
          </a:p>
        </p:txBody>
      </p:sp>
      <p:sp>
        <p:nvSpPr>
          <p:cNvPr id="120" name="Text Box 51">
            <a:extLst>
              <a:ext uri="{FF2B5EF4-FFF2-40B4-BE49-F238E27FC236}">
                <a16:creationId xmlns:a16="http://schemas.microsoft.com/office/drawing/2014/main" id="{3150BA4D-751C-4B74-BD6B-BFC8D22C5742}"/>
              </a:ext>
            </a:extLst>
          </p:cNvPr>
          <p:cNvSpPr txBox="1">
            <a:spLocks noChangeArrowheads="1"/>
          </p:cNvSpPr>
          <p:nvPr/>
        </p:nvSpPr>
        <p:spPr bwMode="auto">
          <a:xfrm>
            <a:off x="10633211" y="2708824"/>
            <a:ext cx="794661"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OK/KO</a:t>
            </a:r>
          </a:p>
        </p:txBody>
      </p:sp>
      <p:cxnSp>
        <p:nvCxnSpPr>
          <p:cNvPr id="155" name="AutoShape 31">
            <a:extLst>
              <a:ext uri="{FF2B5EF4-FFF2-40B4-BE49-F238E27FC236}">
                <a16:creationId xmlns:a16="http://schemas.microsoft.com/office/drawing/2014/main" id="{9EB15653-1F78-459D-A09B-51A043FF71B7}"/>
              </a:ext>
            </a:extLst>
          </p:cNvPr>
          <p:cNvCxnSpPr>
            <a:cxnSpLocks noChangeShapeType="1"/>
            <a:stCxn id="332" idx="2"/>
            <a:endCxn id="138" idx="0"/>
          </p:cNvCxnSpPr>
          <p:nvPr/>
        </p:nvCxnSpPr>
        <p:spPr bwMode="auto">
          <a:xfrm rot="5400000">
            <a:off x="11196753" y="5446692"/>
            <a:ext cx="197589" cy="222"/>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5" name="Text Box 3">
            <a:extLst>
              <a:ext uri="{FF2B5EF4-FFF2-40B4-BE49-F238E27FC236}">
                <a16:creationId xmlns:a16="http://schemas.microsoft.com/office/drawing/2014/main" id="{FCDEC438-E48F-4B83-8D49-EC1394E8B21E}"/>
              </a:ext>
            </a:extLst>
          </p:cNvPr>
          <p:cNvSpPr txBox="1">
            <a:spLocks noChangeArrowheads="1"/>
          </p:cNvSpPr>
          <p:nvPr/>
        </p:nvSpPr>
        <p:spPr bwMode="auto">
          <a:xfrm>
            <a:off x="79049" y="947005"/>
            <a:ext cx="778049" cy="215444"/>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bg1"/>
                </a:solidFill>
                <a:latin typeface="TIM Sans" panose="02020503040602060503" pitchFamily="18" charset="0"/>
                <a:cs typeface="Arial" panose="020B0604020202020204" pitchFamily="34" charset="0"/>
              </a:rPr>
              <a:t>FASE 2 OK</a:t>
            </a:r>
          </a:p>
        </p:txBody>
      </p:sp>
      <p:sp>
        <p:nvSpPr>
          <p:cNvPr id="138" name="AutoShape 64">
            <a:extLst>
              <a:ext uri="{FF2B5EF4-FFF2-40B4-BE49-F238E27FC236}">
                <a16:creationId xmlns:a16="http://schemas.microsoft.com/office/drawing/2014/main" id="{17FF6935-54CA-4EAC-A637-53E9C2054DFB}"/>
              </a:ext>
            </a:extLst>
          </p:cNvPr>
          <p:cNvSpPr>
            <a:spLocks noChangeArrowheads="1"/>
          </p:cNvSpPr>
          <p:nvPr/>
        </p:nvSpPr>
        <p:spPr bwMode="auto">
          <a:xfrm>
            <a:off x="11181135" y="5545598"/>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2</a:t>
            </a:r>
          </a:p>
        </p:txBody>
      </p:sp>
      <p:sp>
        <p:nvSpPr>
          <p:cNvPr id="102" name="AutoShape 50">
            <a:extLst>
              <a:ext uri="{FF2B5EF4-FFF2-40B4-BE49-F238E27FC236}">
                <a16:creationId xmlns:a16="http://schemas.microsoft.com/office/drawing/2014/main" id="{5475806D-F477-46BA-B21D-40DAC762BD7D}"/>
              </a:ext>
            </a:extLst>
          </p:cNvPr>
          <p:cNvSpPr>
            <a:spLocks noChangeArrowheads="1"/>
          </p:cNvSpPr>
          <p:nvPr/>
        </p:nvSpPr>
        <p:spPr bwMode="auto">
          <a:xfrm>
            <a:off x="4124025" y="5028701"/>
            <a:ext cx="1443957" cy="278617"/>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spcBef>
                <a:spcPct val="20000"/>
              </a:spcBef>
              <a:spcAft>
                <a:spcPct val="10000"/>
              </a:spcAft>
              <a:buClr>
                <a:schemeClr val="accent1"/>
              </a:buClr>
            </a:pPr>
            <a:r>
              <a:rPr lang="it-IT" altLang="it-IT" sz="800" b="1" dirty="0">
                <a:latin typeface="TIM Sans" panose="02020503040602060503" pitchFamily="18" charset="0"/>
                <a:cs typeface="Arial" panose="020B0604020202020204" pitchFamily="34" charset="0"/>
              </a:rPr>
              <a:t>Esito verifiche</a:t>
            </a:r>
          </a:p>
        </p:txBody>
      </p:sp>
      <p:sp>
        <p:nvSpPr>
          <p:cNvPr id="136" name="Text Box 10">
            <a:extLst>
              <a:ext uri="{FF2B5EF4-FFF2-40B4-BE49-F238E27FC236}">
                <a16:creationId xmlns:a16="http://schemas.microsoft.com/office/drawing/2014/main" id="{291DC121-045B-4BFC-B1EC-34DBC17B3670}"/>
              </a:ext>
            </a:extLst>
          </p:cNvPr>
          <p:cNvSpPr txBox="1">
            <a:spLocks noChangeArrowheads="1"/>
          </p:cNvSpPr>
          <p:nvPr/>
        </p:nvSpPr>
        <p:spPr bwMode="auto">
          <a:xfrm>
            <a:off x="4269252" y="4267539"/>
            <a:ext cx="1152000" cy="540000"/>
          </a:xfrm>
          <a:prstGeom prst="rect">
            <a:avLst/>
          </a:prstGeom>
          <a:solidFill>
            <a:srgbClr val="FFFF99"/>
          </a:solidFill>
          <a:ln w="9525">
            <a:solidFill>
              <a:schemeClr val="tx1"/>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nSpc>
                <a:spcPct val="90000"/>
              </a:lnSpc>
              <a:spcBef>
                <a:spcPct val="20000"/>
              </a:spcBef>
              <a:spcAft>
                <a:spcPct val="10000"/>
              </a:spcAft>
              <a:buClr>
                <a:schemeClr val="accent1"/>
              </a:buClr>
            </a:pPr>
            <a:r>
              <a:rPr lang="it-IT" altLang="it-IT" sz="800" dirty="0"/>
              <a:t>Verifiche tecniche, gestionali e allocazione risorse fisiche e logiche </a:t>
            </a:r>
            <a:r>
              <a:rPr lang="it-IT" altLang="it-IT" sz="800" b="0" dirty="0"/>
              <a:t>(4)</a:t>
            </a:r>
            <a:endParaRPr lang="it-IT" altLang="it-IT" sz="800" b="0" dirty="0">
              <a:solidFill>
                <a:srgbClr val="C00000"/>
              </a:solidFill>
            </a:endParaRPr>
          </a:p>
        </p:txBody>
      </p:sp>
      <p:cxnSp>
        <p:nvCxnSpPr>
          <p:cNvPr id="139" name="AutoShape 16">
            <a:extLst>
              <a:ext uri="{FF2B5EF4-FFF2-40B4-BE49-F238E27FC236}">
                <a16:creationId xmlns:a16="http://schemas.microsoft.com/office/drawing/2014/main" id="{CEB603B7-FD82-4B75-88D9-39728FA26B25}"/>
              </a:ext>
            </a:extLst>
          </p:cNvPr>
          <p:cNvCxnSpPr>
            <a:cxnSpLocks noChangeShapeType="1"/>
            <a:stCxn id="136" idx="2"/>
            <a:endCxn id="102" idx="0"/>
          </p:cNvCxnSpPr>
          <p:nvPr/>
        </p:nvCxnSpPr>
        <p:spPr bwMode="auto">
          <a:xfrm rot="16200000" flipH="1">
            <a:off x="4735047" y="4917744"/>
            <a:ext cx="221162" cy="752"/>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2" name="Text Box 51">
            <a:extLst>
              <a:ext uri="{FF2B5EF4-FFF2-40B4-BE49-F238E27FC236}">
                <a16:creationId xmlns:a16="http://schemas.microsoft.com/office/drawing/2014/main" id="{CCCB1336-C9A4-4197-9719-8FBACC11B688}"/>
              </a:ext>
            </a:extLst>
          </p:cNvPr>
          <p:cNvSpPr txBox="1">
            <a:spLocks noChangeArrowheads="1"/>
          </p:cNvSpPr>
          <p:nvPr/>
        </p:nvSpPr>
        <p:spPr bwMode="auto">
          <a:xfrm>
            <a:off x="5535121" y="5223090"/>
            <a:ext cx="42721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cxnSp>
        <p:nvCxnSpPr>
          <p:cNvPr id="143" name="AutoShape 48">
            <a:extLst>
              <a:ext uri="{FF2B5EF4-FFF2-40B4-BE49-F238E27FC236}">
                <a16:creationId xmlns:a16="http://schemas.microsoft.com/office/drawing/2014/main" id="{706F5605-CB4F-4FB6-98E7-CEB68FEB4C44}"/>
              </a:ext>
            </a:extLst>
          </p:cNvPr>
          <p:cNvCxnSpPr>
            <a:cxnSpLocks noChangeShapeType="1"/>
            <a:stCxn id="102" idx="1"/>
            <a:endCxn id="164" idx="2"/>
          </p:cNvCxnSpPr>
          <p:nvPr/>
        </p:nvCxnSpPr>
        <p:spPr bwMode="auto">
          <a:xfrm rot="10800000">
            <a:off x="3143447" y="3433562"/>
            <a:ext cx="980578" cy="1734449"/>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Text Box 51">
            <a:extLst>
              <a:ext uri="{FF2B5EF4-FFF2-40B4-BE49-F238E27FC236}">
                <a16:creationId xmlns:a16="http://schemas.microsoft.com/office/drawing/2014/main" id="{76C2ECB7-9AF0-4863-A7AE-F16D51EB9774}"/>
              </a:ext>
            </a:extLst>
          </p:cNvPr>
          <p:cNvSpPr txBox="1">
            <a:spLocks noChangeArrowheads="1"/>
          </p:cNvSpPr>
          <p:nvPr/>
        </p:nvSpPr>
        <p:spPr bwMode="auto">
          <a:xfrm>
            <a:off x="3667007" y="5239123"/>
            <a:ext cx="42721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sp>
        <p:nvSpPr>
          <p:cNvPr id="147" name="AutoShape 50">
            <a:extLst>
              <a:ext uri="{FF2B5EF4-FFF2-40B4-BE49-F238E27FC236}">
                <a16:creationId xmlns:a16="http://schemas.microsoft.com/office/drawing/2014/main" id="{9800D9F1-8253-42FD-834C-0393F2FCB882}"/>
              </a:ext>
            </a:extLst>
          </p:cNvPr>
          <p:cNvSpPr>
            <a:spLocks noChangeArrowheads="1"/>
          </p:cNvSpPr>
          <p:nvPr/>
        </p:nvSpPr>
        <p:spPr bwMode="auto">
          <a:xfrm>
            <a:off x="4124025" y="5504944"/>
            <a:ext cx="1451641" cy="297039"/>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spcBef>
                <a:spcPct val="20000"/>
              </a:spcBef>
              <a:spcAft>
                <a:spcPct val="10000"/>
              </a:spcAft>
              <a:buClr>
                <a:schemeClr val="accent1"/>
              </a:buClr>
            </a:pPr>
            <a:r>
              <a:rPr lang="it-IT" altLang="it-IT" sz="800" b="1" dirty="0">
                <a:latin typeface="TIM Sans" panose="02020503040602060503" pitchFamily="18" charset="0"/>
                <a:cs typeface="Arial" panose="020B0604020202020204" pitchFamily="34" charset="0"/>
              </a:rPr>
              <a:t>Necessaria sospensione?</a:t>
            </a:r>
            <a:endParaRPr lang="it-IT" altLang="it-IT" sz="800" b="1" dirty="0">
              <a:solidFill>
                <a:srgbClr val="C00000"/>
              </a:solidFill>
              <a:latin typeface="TIM Sans" panose="02020503040602060503" pitchFamily="18" charset="0"/>
              <a:cs typeface="Arial" panose="020B0604020202020204" pitchFamily="34" charset="0"/>
            </a:endParaRPr>
          </a:p>
        </p:txBody>
      </p:sp>
      <p:cxnSp>
        <p:nvCxnSpPr>
          <p:cNvPr id="148" name="AutoShape 16">
            <a:extLst>
              <a:ext uri="{FF2B5EF4-FFF2-40B4-BE49-F238E27FC236}">
                <a16:creationId xmlns:a16="http://schemas.microsoft.com/office/drawing/2014/main" id="{240D8F13-9CDE-473B-8135-E8C9AC39CB53}"/>
              </a:ext>
            </a:extLst>
          </p:cNvPr>
          <p:cNvCxnSpPr>
            <a:cxnSpLocks noChangeShapeType="1"/>
            <a:stCxn id="102" idx="2"/>
            <a:endCxn id="147" idx="0"/>
          </p:cNvCxnSpPr>
          <p:nvPr/>
        </p:nvCxnSpPr>
        <p:spPr bwMode="auto">
          <a:xfrm rot="16200000" flipH="1">
            <a:off x="4749112" y="5404210"/>
            <a:ext cx="197626" cy="3842"/>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1" name="Text Box 38">
            <a:extLst>
              <a:ext uri="{FF2B5EF4-FFF2-40B4-BE49-F238E27FC236}">
                <a16:creationId xmlns:a16="http://schemas.microsoft.com/office/drawing/2014/main" id="{BF1AE22E-6243-4E43-82A3-9ADDB7E99725}"/>
              </a:ext>
            </a:extLst>
          </p:cNvPr>
          <p:cNvSpPr txBox="1">
            <a:spLocks noChangeArrowheads="1"/>
          </p:cNvSpPr>
          <p:nvPr/>
        </p:nvSpPr>
        <p:spPr bwMode="auto">
          <a:xfrm>
            <a:off x="3243096" y="5000317"/>
            <a:ext cx="939962"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1</a:t>
            </a:r>
            <a:r>
              <a:rPr lang="it-IT" altLang="it-IT" sz="901" b="1" dirty="0">
                <a:solidFill>
                  <a:schemeClr val="bg1">
                    <a:lumMod val="50000"/>
                  </a:schemeClr>
                </a:solidFill>
                <a:latin typeface="+mj-lt"/>
                <a:cs typeface="Arial" panose="020B0604020202020204" pitchFamily="34" charset="0"/>
              </a:rPr>
              <a:t> ≤ t</a:t>
            </a:r>
            <a:r>
              <a:rPr lang="it-IT" altLang="it-IT" sz="901" b="1" baseline="-25000" dirty="0">
                <a:solidFill>
                  <a:schemeClr val="bg1">
                    <a:lumMod val="50000"/>
                  </a:schemeClr>
                </a:solidFill>
                <a:latin typeface="+mj-lt"/>
                <a:cs typeface="Arial" panose="020B0604020202020204" pitchFamily="34" charset="0"/>
              </a:rPr>
              <a:t>3 </a:t>
            </a:r>
            <a:r>
              <a:rPr lang="it-IT" altLang="it-IT" sz="901" b="1" dirty="0">
                <a:solidFill>
                  <a:schemeClr val="bg1">
                    <a:lumMod val="50000"/>
                  </a:schemeClr>
                </a:solidFill>
                <a:latin typeface="+mj-lt"/>
                <a:cs typeface="Arial" panose="020B0604020202020204" pitchFamily="34" charset="0"/>
              </a:rPr>
              <a:t>≤ t</a:t>
            </a:r>
            <a:r>
              <a:rPr lang="it-IT" altLang="it-IT" sz="901" b="1" baseline="-25000" dirty="0">
                <a:solidFill>
                  <a:schemeClr val="bg1">
                    <a:lumMod val="50000"/>
                  </a:schemeClr>
                </a:solidFill>
                <a:latin typeface="+mj-lt"/>
                <a:cs typeface="Arial" panose="020B0604020202020204" pitchFamily="34" charset="0"/>
              </a:rPr>
              <a:t>1</a:t>
            </a:r>
            <a:r>
              <a:rPr lang="it-IT" altLang="it-IT" sz="901" b="1" dirty="0">
                <a:solidFill>
                  <a:schemeClr val="bg1">
                    <a:lumMod val="50000"/>
                  </a:schemeClr>
                </a:solidFill>
                <a:latin typeface="+mj-lt"/>
                <a:cs typeface="Arial" panose="020B0604020202020204" pitchFamily="34" charset="0"/>
              </a:rPr>
              <a:t> + 2 </a:t>
            </a:r>
          </a:p>
        </p:txBody>
      </p:sp>
      <p:sp>
        <p:nvSpPr>
          <p:cNvPr id="122" name="Text Box 47">
            <a:extLst>
              <a:ext uri="{FF2B5EF4-FFF2-40B4-BE49-F238E27FC236}">
                <a16:creationId xmlns:a16="http://schemas.microsoft.com/office/drawing/2014/main" id="{3891E0CA-7737-4CC6-B6E4-1ECB74971604}"/>
              </a:ext>
            </a:extLst>
          </p:cNvPr>
          <p:cNvSpPr txBox="1">
            <a:spLocks noChangeArrowheads="1"/>
          </p:cNvSpPr>
          <p:nvPr/>
        </p:nvSpPr>
        <p:spPr bwMode="auto">
          <a:xfrm>
            <a:off x="3544695" y="3091811"/>
            <a:ext cx="844194"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2 </a:t>
            </a:r>
            <a:r>
              <a:rPr lang="it-IT" altLang="it-IT" sz="901" b="1" dirty="0">
                <a:solidFill>
                  <a:schemeClr val="bg1">
                    <a:lumMod val="50000"/>
                  </a:schemeClr>
                </a:solidFill>
                <a:cs typeface="Arial" panose="020B0604020202020204" pitchFamily="34" charset="0"/>
              </a:rPr>
              <a:t>≤</a:t>
            </a:r>
            <a:r>
              <a:rPr lang="it-IT" altLang="it-IT" sz="901" b="1" dirty="0">
                <a:solidFill>
                  <a:schemeClr val="bg1">
                    <a:lumMod val="50000"/>
                  </a:schemeClr>
                </a:solidFill>
                <a:latin typeface="+mj-lt"/>
                <a:cs typeface="Arial" panose="020B0604020202020204" pitchFamily="34" charset="0"/>
              </a:rPr>
              <a:t> t</a:t>
            </a:r>
            <a:r>
              <a:rPr lang="it-IT" altLang="it-IT" sz="901" b="1" baseline="-25000" dirty="0">
                <a:solidFill>
                  <a:schemeClr val="bg1">
                    <a:lumMod val="50000"/>
                  </a:schemeClr>
                </a:solidFill>
                <a:latin typeface="+mj-lt"/>
                <a:cs typeface="Arial" panose="020B0604020202020204" pitchFamily="34" charset="0"/>
              </a:rPr>
              <a:t>1</a:t>
            </a:r>
            <a:r>
              <a:rPr lang="it-IT" altLang="it-IT" sz="901" b="1" dirty="0">
                <a:solidFill>
                  <a:schemeClr val="bg1">
                    <a:lumMod val="50000"/>
                  </a:schemeClr>
                </a:solidFill>
                <a:latin typeface="+mj-lt"/>
                <a:cs typeface="Arial" panose="020B0604020202020204" pitchFamily="34" charset="0"/>
              </a:rPr>
              <a:t> + 1 </a:t>
            </a:r>
          </a:p>
        </p:txBody>
      </p:sp>
      <p:sp>
        <p:nvSpPr>
          <p:cNvPr id="135" name="Text Box 47">
            <a:extLst>
              <a:ext uri="{FF2B5EF4-FFF2-40B4-BE49-F238E27FC236}">
                <a16:creationId xmlns:a16="http://schemas.microsoft.com/office/drawing/2014/main" id="{0F7A27BB-C027-4DEB-B17B-0334BF4D6BA2}"/>
              </a:ext>
            </a:extLst>
          </p:cNvPr>
          <p:cNvSpPr txBox="1">
            <a:spLocks noChangeArrowheads="1"/>
          </p:cNvSpPr>
          <p:nvPr/>
        </p:nvSpPr>
        <p:spPr bwMode="auto">
          <a:xfrm>
            <a:off x="3827033" y="5584149"/>
            <a:ext cx="380099"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3</a:t>
            </a:r>
            <a:r>
              <a:rPr lang="it-IT" altLang="it-IT" sz="901" b="1" dirty="0">
                <a:solidFill>
                  <a:schemeClr val="bg1">
                    <a:lumMod val="50000"/>
                  </a:schemeClr>
                </a:solidFill>
                <a:latin typeface="+mj-lt"/>
                <a:cs typeface="Arial" panose="020B0604020202020204" pitchFamily="34" charset="0"/>
              </a:rPr>
              <a:t> </a:t>
            </a:r>
          </a:p>
        </p:txBody>
      </p:sp>
      <p:sp>
        <p:nvSpPr>
          <p:cNvPr id="107" name="AutoShape 28">
            <a:extLst>
              <a:ext uri="{FF2B5EF4-FFF2-40B4-BE49-F238E27FC236}">
                <a16:creationId xmlns:a16="http://schemas.microsoft.com/office/drawing/2014/main" id="{3DC907EA-D10D-4976-8BF6-DA0B4077D290}"/>
              </a:ext>
            </a:extLst>
          </p:cNvPr>
          <p:cNvSpPr>
            <a:spLocks noChangeArrowheads="1"/>
          </p:cNvSpPr>
          <p:nvPr/>
        </p:nvSpPr>
        <p:spPr bwMode="auto">
          <a:xfrm>
            <a:off x="2423447" y="1626287"/>
            <a:ext cx="1440001" cy="360000"/>
          </a:xfrm>
          <a:prstGeom prst="flowChartPreparation">
            <a:avLst/>
          </a:prstGeom>
          <a:solidFill>
            <a:srgbClr val="FFC000"/>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spcAft>
                <a:spcPct val="10000"/>
              </a:spcAft>
              <a:buClr>
                <a:schemeClr val="accent1"/>
              </a:buClr>
              <a:buFont typeface="Webdings" pitchFamily="18" charset="2"/>
              <a:buNone/>
            </a:pPr>
            <a:r>
              <a:rPr lang="it-IT" altLang="it-IT" sz="800" b="1" dirty="0">
                <a:latin typeface="TIM Sans" panose="02020503040602060503" pitchFamily="18" charset="0"/>
                <a:cs typeface="Arial" panose="020B0604020202020204" pitchFamily="34" charset="0"/>
              </a:rPr>
              <a:t>Verifiche formali, contrattuali e di copertura</a:t>
            </a:r>
            <a:r>
              <a:rPr lang="it-IT" altLang="it-IT" sz="800" dirty="0">
                <a:latin typeface="TIM Sans" panose="02020503040602060503" pitchFamily="18" charset="0"/>
                <a:cs typeface="Arial" panose="020B0604020202020204" pitchFamily="34" charset="0"/>
              </a:rPr>
              <a:t> (2)</a:t>
            </a:r>
          </a:p>
        </p:txBody>
      </p:sp>
      <p:cxnSp>
        <p:nvCxnSpPr>
          <p:cNvPr id="132" name="AutoShape 26">
            <a:extLst>
              <a:ext uri="{FF2B5EF4-FFF2-40B4-BE49-F238E27FC236}">
                <a16:creationId xmlns:a16="http://schemas.microsoft.com/office/drawing/2014/main" id="{2F41D818-ADEA-4DFE-A8D0-A3414403E8D9}"/>
              </a:ext>
            </a:extLst>
          </p:cNvPr>
          <p:cNvCxnSpPr>
            <a:cxnSpLocks noChangeShapeType="1"/>
            <a:stCxn id="212" idx="2"/>
            <a:endCxn id="107" idx="0"/>
          </p:cNvCxnSpPr>
          <p:nvPr/>
        </p:nvCxnSpPr>
        <p:spPr bwMode="auto">
          <a:xfrm flipH="1">
            <a:off x="3143448" y="1467210"/>
            <a:ext cx="3425" cy="159077"/>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4" name="Text Box 30">
            <a:extLst>
              <a:ext uri="{FF2B5EF4-FFF2-40B4-BE49-F238E27FC236}">
                <a16:creationId xmlns:a16="http://schemas.microsoft.com/office/drawing/2014/main" id="{AE5175F4-57D8-43A1-993C-3B65D6CFBF2D}"/>
              </a:ext>
            </a:extLst>
          </p:cNvPr>
          <p:cNvSpPr txBox="1">
            <a:spLocks noChangeArrowheads="1"/>
          </p:cNvSpPr>
          <p:nvPr/>
        </p:nvSpPr>
        <p:spPr bwMode="auto">
          <a:xfrm>
            <a:off x="2189796" y="1849830"/>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cxnSp>
        <p:nvCxnSpPr>
          <p:cNvPr id="141" name="AutoShape 48">
            <a:extLst>
              <a:ext uri="{FF2B5EF4-FFF2-40B4-BE49-F238E27FC236}">
                <a16:creationId xmlns:a16="http://schemas.microsoft.com/office/drawing/2014/main" id="{FF24581C-B46D-4BF0-A1E1-2F5C01A98B3D}"/>
              </a:ext>
            </a:extLst>
          </p:cNvPr>
          <p:cNvCxnSpPr>
            <a:cxnSpLocks noChangeShapeType="1"/>
            <a:stCxn id="107" idx="3"/>
            <a:endCxn id="160" idx="1"/>
          </p:cNvCxnSpPr>
          <p:nvPr/>
        </p:nvCxnSpPr>
        <p:spPr bwMode="auto">
          <a:xfrm>
            <a:off x="3863448" y="1806287"/>
            <a:ext cx="588142" cy="1599"/>
          </a:xfrm>
          <a:prstGeom prst="bentConnector3">
            <a:avLst>
              <a:gd name="adj1" fmla="val 50000"/>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0" name="AutoShape 6">
            <a:extLst>
              <a:ext uri="{FF2B5EF4-FFF2-40B4-BE49-F238E27FC236}">
                <a16:creationId xmlns:a16="http://schemas.microsoft.com/office/drawing/2014/main" id="{10B27F0E-9884-41AA-AB87-F1BD76C25BD4}"/>
              </a:ext>
            </a:extLst>
          </p:cNvPr>
          <p:cNvCxnSpPr>
            <a:cxnSpLocks noChangeShapeType="1"/>
            <a:stCxn id="158" idx="1"/>
            <a:endCxn id="153" idx="3"/>
          </p:cNvCxnSpPr>
          <p:nvPr/>
        </p:nvCxnSpPr>
        <p:spPr bwMode="auto">
          <a:xfrm flipH="1">
            <a:off x="2151019" y="2281063"/>
            <a:ext cx="596428"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AutoShape 36">
            <a:extLst>
              <a:ext uri="{FF2B5EF4-FFF2-40B4-BE49-F238E27FC236}">
                <a16:creationId xmlns:a16="http://schemas.microsoft.com/office/drawing/2014/main" id="{021B95D8-2686-4748-BFC5-5B2BD1F3D170}"/>
              </a:ext>
            </a:extLst>
          </p:cNvPr>
          <p:cNvCxnSpPr>
            <a:cxnSpLocks noChangeShapeType="1"/>
            <a:stCxn id="153" idx="1"/>
            <a:endCxn id="152" idx="3"/>
          </p:cNvCxnSpPr>
          <p:nvPr/>
        </p:nvCxnSpPr>
        <p:spPr bwMode="auto">
          <a:xfrm flipH="1">
            <a:off x="811934" y="2281063"/>
            <a:ext cx="547085"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 name="AutoShape 35">
            <a:extLst>
              <a:ext uri="{FF2B5EF4-FFF2-40B4-BE49-F238E27FC236}">
                <a16:creationId xmlns:a16="http://schemas.microsoft.com/office/drawing/2014/main" id="{2791AC0F-8CD4-42D2-9524-ECF709892A7F}"/>
              </a:ext>
            </a:extLst>
          </p:cNvPr>
          <p:cNvSpPr>
            <a:spLocks noChangeArrowheads="1"/>
          </p:cNvSpPr>
          <p:nvPr/>
        </p:nvSpPr>
        <p:spPr bwMode="auto">
          <a:xfrm>
            <a:off x="416357" y="2188913"/>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eaLnBrk="1" hangingPunct="1">
              <a:lnSpc>
                <a:spcPct val="90000"/>
              </a:lnSpc>
              <a:spcAft>
                <a:spcPct val="10000"/>
              </a:spcAft>
              <a:buClr>
                <a:schemeClr val="accent1"/>
              </a:buClr>
              <a:buFont typeface="Webdings" pitchFamily="18" charset="2"/>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153" name="AutoShape 27">
            <a:extLst>
              <a:ext uri="{FF2B5EF4-FFF2-40B4-BE49-F238E27FC236}">
                <a16:creationId xmlns:a16="http://schemas.microsoft.com/office/drawing/2014/main" id="{3D262CB4-DAFF-45CD-A76D-D21628BBE24C}"/>
              </a:ext>
            </a:extLst>
          </p:cNvPr>
          <p:cNvSpPr>
            <a:spLocks noChangeArrowheads="1"/>
          </p:cNvSpPr>
          <p:nvPr/>
        </p:nvSpPr>
        <p:spPr bwMode="auto">
          <a:xfrm>
            <a:off x="1359019" y="2101063"/>
            <a:ext cx="792000" cy="360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p:txBody>
      </p:sp>
      <p:cxnSp>
        <p:nvCxnSpPr>
          <p:cNvPr id="157" name="AutoShape 6">
            <a:extLst>
              <a:ext uri="{FF2B5EF4-FFF2-40B4-BE49-F238E27FC236}">
                <a16:creationId xmlns:a16="http://schemas.microsoft.com/office/drawing/2014/main" id="{3511A773-F600-453C-AC79-F1E3F3C34681}"/>
              </a:ext>
            </a:extLst>
          </p:cNvPr>
          <p:cNvCxnSpPr>
            <a:cxnSpLocks noChangeShapeType="1"/>
            <a:stCxn id="277" idx="1"/>
            <a:endCxn id="158" idx="3"/>
          </p:cNvCxnSpPr>
          <p:nvPr/>
        </p:nvCxnSpPr>
        <p:spPr bwMode="auto">
          <a:xfrm flipH="1">
            <a:off x="3539447" y="2281063"/>
            <a:ext cx="586475"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8" name="AutoShape 27">
            <a:extLst>
              <a:ext uri="{FF2B5EF4-FFF2-40B4-BE49-F238E27FC236}">
                <a16:creationId xmlns:a16="http://schemas.microsoft.com/office/drawing/2014/main" id="{38299FAF-D26A-4753-BB05-E28F6CC0E355}"/>
              </a:ext>
            </a:extLst>
          </p:cNvPr>
          <p:cNvSpPr>
            <a:spLocks noChangeArrowheads="1"/>
          </p:cNvSpPr>
          <p:nvPr/>
        </p:nvSpPr>
        <p:spPr bwMode="auto">
          <a:xfrm>
            <a:off x="2747447" y="2101063"/>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p:txBody>
      </p:sp>
      <p:sp>
        <p:nvSpPr>
          <p:cNvPr id="162" name="AutoShape 27">
            <a:extLst>
              <a:ext uri="{FF2B5EF4-FFF2-40B4-BE49-F238E27FC236}">
                <a16:creationId xmlns:a16="http://schemas.microsoft.com/office/drawing/2014/main" id="{3EDD07DD-4E2F-4AA8-B67E-319D38E9284E}"/>
              </a:ext>
            </a:extLst>
          </p:cNvPr>
          <p:cNvSpPr>
            <a:spLocks noChangeArrowheads="1"/>
          </p:cNvSpPr>
          <p:nvPr/>
        </p:nvSpPr>
        <p:spPr bwMode="auto">
          <a:xfrm>
            <a:off x="2747447" y="2573347"/>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acquisizione </a:t>
            </a:r>
            <a:endParaRPr lang="it-IT" altLang="it-IT" sz="800" strike="sngStrike" dirty="0">
              <a:solidFill>
                <a:srgbClr val="FF3399"/>
              </a:solidFill>
              <a:latin typeface="TIM Sans" panose="02020503040602060503" pitchFamily="18" charset="0"/>
              <a:cs typeface="Arial" panose="020B0604020202020204" pitchFamily="34" charset="0"/>
            </a:endParaRPr>
          </a:p>
        </p:txBody>
      </p:sp>
      <p:cxnSp>
        <p:nvCxnSpPr>
          <p:cNvPr id="163" name="AutoShape 6">
            <a:extLst>
              <a:ext uri="{FF2B5EF4-FFF2-40B4-BE49-F238E27FC236}">
                <a16:creationId xmlns:a16="http://schemas.microsoft.com/office/drawing/2014/main" id="{906A56A9-F17E-41FA-9B48-0B7B26CCB4B3}"/>
              </a:ext>
            </a:extLst>
          </p:cNvPr>
          <p:cNvCxnSpPr>
            <a:cxnSpLocks noChangeShapeType="1"/>
            <a:stCxn id="164" idx="1"/>
            <a:endCxn id="326" idx="3"/>
          </p:cNvCxnSpPr>
          <p:nvPr/>
        </p:nvCxnSpPr>
        <p:spPr bwMode="auto">
          <a:xfrm flipH="1" flipV="1">
            <a:off x="2163509" y="3250574"/>
            <a:ext cx="583938" cy="2987"/>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 name="AutoShape 27">
            <a:extLst>
              <a:ext uri="{FF2B5EF4-FFF2-40B4-BE49-F238E27FC236}">
                <a16:creationId xmlns:a16="http://schemas.microsoft.com/office/drawing/2014/main" id="{9264F889-4821-47A3-8C8F-AED0C979CE33}"/>
              </a:ext>
            </a:extLst>
          </p:cNvPr>
          <p:cNvSpPr>
            <a:spLocks noChangeArrowheads="1"/>
          </p:cNvSpPr>
          <p:nvPr/>
        </p:nvSpPr>
        <p:spPr bwMode="auto">
          <a:xfrm>
            <a:off x="2747447" y="3073561"/>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rifiuto</a:t>
            </a:r>
          </a:p>
        </p:txBody>
      </p:sp>
      <p:sp>
        <p:nvSpPr>
          <p:cNvPr id="192" name="AutoShape 28">
            <a:extLst>
              <a:ext uri="{FF2B5EF4-FFF2-40B4-BE49-F238E27FC236}">
                <a16:creationId xmlns:a16="http://schemas.microsoft.com/office/drawing/2014/main" id="{75D3C1BF-F3EA-4B71-8D9F-D14254E19385}"/>
              </a:ext>
            </a:extLst>
          </p:cNvPr>
          <p:cNvSpPr>
            <a:spLocks noChangeArrowheads="1"/>
          </p:cNvSpPr>
          <p:nvPr/>
        </p:nvSpPr>
        <p:spPr bwMode="auto">
          <a:xfrm>
            <a:off x="5750007" y="3836575"/>
            <a:ext cx="1440000" cy="480133"/>
          </a:xfrm>
          <a:prstGeom prst="flowChartPreparation">
            <a:avLst/>
          </a:prstGeom>
          <a:solidFill>
            <a:srgbClr val="B4D28C"/>
          </a:solidFill>
          <a:ln w="9525" algn="ctr">
            <a:solidFill>
              <a:srgbClr val="00B05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indent="0" algn="ctr">
              <a:lnSpc>
                <a:spcPct val="90000"/>
              </a:lnSpc>
              <a:spcBef>
                <a:spcPct val="20000"/>
              </a:spcBef>
              <a:spcAft>
                <a:spcPct val="10000"/>
              </a:spcAft>
              <a:buClr>
                <a:srgbClr val="004691"/>
              </a:buClr>
            </a:pPr>
            <a:r>
              <a:rPr lang="it-IT" altLang="it-IT" sz="800" b="1" dirty="0">
                <a:solidFill>
                  <a:srgbClr val="000000"/>
                </a:solidFill>
                <a:latin typeface="TIM Sans" panose="02020503040602060503" pitchFamily="18" charset="0"/>
                <a:cs typeface="Arial" panose="020B0604020202020204" pitchFamily="34" charset="0"/>
              </a:rPr>
              <a:t>Verifiche formali, contrattuali e di consistenza</a:t>
            </a:r>
            <a:r>
              <a:rPr lang="it-IT" altLang="it-IT" sz="800" dirty="0">
                <a:solidFill>
                  <a:srgbClr val="000000"/>
                </a:solidFill>
                <a:latin typeface="TIM Sans" panose="02020503040602060503" pitchFamily="18" charset="0"/>
                <a:cs typeface="Arial" panose="020B0604020202020204" pitchFamily="34" charset="0"/>
              </a:rPr>
              <a:t> (5)</a:t>
            </a:r>
          </a:p>
        </p:txBody>
      </p:sp>
      <p:cxnSp>
        <p:nvCxnSpPr>
          <p:cNvPr id="194" name="AutoShape 26">
            <a:extLst>
              <a:ext uri="{FF2B5EF4-FFF2-40B4-BE49-F238E27FC236}">
                <a16:creationId xmlns:a16="http://schemas.microsoft.com/office/drawing/2014/main" id="{C45BF42E-8B40-4B2A-865A-A22EA8D06F39}"/>
              </a:ext>
            </a:extLst>
          </p:cNvPr>
          <p:cNvCxnSpPr>
            <a:cxnSpLocks noChangeShapeType="1"/>
            <a:stCxn id="210" idx="2"/>
            <a:endCxn id="192" idx="0"/>
          </p:cNvCxnSpPr>
          <p:nvPr/>
        </p:nvCxnSpPr>
        <p:spPr bwMode="auto">
          <a:xfrm>
            <a:off x="6467890" y="3666282"/>
            <a:ext cx="2117" cy="170293"/>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48">
            <a:extLst>
              <a:ext uri="{FF2B5EF4-FFF2-40B4-BE49-F238E27FC236}">
                <a16:creationId xmlns:a16="http://schemas.microsoft.com/office/drawing/2014/main" id="{C37DBD5B-D060-4C51-8250-B0B15FF344AE}"/>
              </a:ext>
            </a:extLst>
          </p:cNvPr>
          <p:cNvCxnSpPr>
            <a:cxnSpLocks noChangeShapeType="1"/>
            <a:stCxn id="192" idx="2"/>
            <a:endCxn id="186" idx="0"/>
          </p:cNvCxnSpPr>
          <p:nvPr/>
        </p:nvCxnSpPr>
        <p:spPr bwMode="auto">
          <a:xfrm rot="5400000">
            <a:off x="6387919" y="4398024"/>
            <a:ext cx="163404" cy="773"/>
          </a:xfrm>
          <a:prstGeom prst="bentConnector3">
            <a:avLst>
              <a:gd name="adj1" fmla="val 50000"/>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Text Box 30">
            <a:extLst>
              <a:ext uri="{FF2B5EF4-FFF2-40B4-BE49-F238E27FC236}">
                <a16:creationId xmlns:a16="http://schemas.microsoft.com/office/drawing/2014/main" id="{055B1BDD-E2BB-48F4-B9FB-880C412B612E}"/>
              </a:ext>
            </a:extLst>
          </p:cNvPr>
          <p:cNvSpPr txBox="1">
            <a:spLocks noChangeArrowheads="1"/>
          </p:cNvSpPr>
          <p:nvPr/>
        </p:nvSpPr>
        <p:spPr bwMode="auto">
          <a:xfrm>
            <a:off x="6477136" y="4336949"/>
            <a:ext cx="561653" cy="123111"/>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dk1"/>
          </a:fontRef>
        </p:style>
        <p:txBody>
          <a:bodyPr wrap="square" tIns="0" bIns="0">
            <a:spAutoFit/>
          </a:bodyPr>
          <a:lstStyle>
            <a:defPPr>
              <a:defRPr lang="it-IT"/>
            </a:defPPr>
            <a:lvl1pP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solidFill>
                  <a:schemeClr val="tx1"/>
                </a:solidFill>
              </a:rPr>
              <a:t>OK/KO</a:t>
            </a:r>
          </a:p>
        </p:txBody>
      </p:sp>
      <p:sp>
        <p:nvSpPr>
          <p:cNvPr id="198" name="Text Box 47">
            <a:extLst>
              <a:ext uri="{FF2B5EF4-FFF2-40B4-BE49-F238E27FC236}">
                <a16:creationId xmlns:a16="http://schemas.microsoft.com/office/drawing/2014/main" id="{9D506664-2419-405A-91A7-1F12C33759B4}"/>
              </a:ext>
            </a:extLst>
          </p:cNvPr>
          <p:cNvSpPr txBox="1">
            <a:spLocks noChangeArrowheads="1"/>
          </p:cNvSpPr>
          <p:nvPr/>
        </p:nvSpPr>
        <p:spPr bwMode="auto">
          <a:xfrm>
            <a:off x="5864692" y="3055431"/>
            <a:ext cx="380099"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defPPr>
              <a:defRPr lang="it-IT"/>
            </a:defPPr>
            <a:lvl1pPr>
              <a:spcBef>
                <a:spcPct val="0"/>
              </a:spcBef>
              <a:buNone/>
              <a:defRPr sz="901" b="1">
                <a:solidFill>
                  <a:schemeClr val="bg1">
                    <a:lumMod val="50000"/>
                  </a:schemeClr>
                </a:solidFill>
                <a:latin typeface="+mj-lt"/>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t</a:t>
            </a:r>
            <a:r>
              <a:rPr lang="it-IT" altLang="it-IT" baseline="-25000" dirty="0"/>
              <a:t>2</a:t>
            </a:r>
            <a:r>
              <a:rPr lang="it-IT" altLang="it-IT" dirty="0"/>
              <a:t> </a:t>
            </a:r>
          </a:p>
        </p:txBody>
      </p:sp>
      <p:cxnSp>
        <p:nvCxnSpPr>
          <p:cNvPr id="199" name="AutoShape 16">
            <a:extLst>
              <a:ext uri="{FF2B5EF4-FFF2-40B4-BE49-F238E27FC236}">
                <a16:creationId xmlns:a16="http://schemas.microsoft.com/office/drawing/2014/main" id="{3F7EBAAB-1F3B-4294-8F6E-B9766BD3DE1D}"/>
              </a:ext>
            </a:extLst>
          </p:cNvPr>
          <p:cNvCxnSpPr>
            <a:cxnSpLocks noChangeShapeType="1"/>
            <a:stCxn id="208" idx="4"/>
            <a:endCxn id="210" idx="1"/>
          </p:cNvCxnSpPr>
          <p:nvPr/>
        </p:nvCxnSpPr>
        <p:spPr bwMode="auto">
          <a:xfrm rot="16200000" flipH="1">
            <a:off x="5848229" y="3272616"/>
            <a:ext cx="182677" cy="264645"/>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 name="AutoShape 16">
            <a:extLst>
              <a:ext uri="{FF2B5EF4-FFF2-40B4-BE49-F238E27FC236}">
                <a16:creationId xmlns:a16="http://schemas.microsoft.com/office/drawing/2014/main" id="{DDFE8F16-A114-4BFF-8B6C-027B67DD3061}"/>
              </a:ext>
            </a:extLst>
          </p:cNvPr>
          <p:cNvCxnSpPr>
            <a:cxnSpLocks noChangeShapeType="1"/>
            <a:stCxn id="217" idx="1"/>
            <a:endCxn id="186" idx="6"/>
          </p:cNvCxnSpPr>
          <p:nvPr/>
        </p:nvCxnSpPr>
        <p:spPr bwMode="auto">
          <a:xfrm rot="10800000">
            <a:off x="6554899" y="4536027"/>
            <a:ext cx="920151" cy="495"/>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 name="Oval 14">
            <a:extLst>
              <a:ext uri="{FF2B5EF4-FFF2-40B4-BE49-F238E27FC236}">
                <a16:creationId xmlns:a16="http://schemas.microsoft.com/office/drawing/2014/main" id="{2ADBAC36-0AB0-4E49-A5E1-5BD5B460A37F}"/>
              </a:ext>
            </a:extLst>
          </p:cNvPr>
          <p:cNvSpPr>
            <a:spLocks noChangeAspect="1" noChangeArrowheads="1"/>
          </p:cNvSpPr>
          <p:nvPr/>
        </p:nvSpPr>
        <p:spPr bwMode="auto">
          <a:xfrm>
            <a:off x="5721581" y="3201773"/>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702" b="1" dirty="0">
              <a:solidFill>
                <a:schemeClr val="tx1"/>
              </a:solidFill>
            </a:endParaRPr>
          </a:p>
        </p:txBody>
      </p:sp>
      <p:cxnSp>
        <p:nvCxnSpPr>
          <p:cNvPr id="215" name="AutoShape 36">
            <a:extLst>
              <a:ext uri="{FF2B5EF4-FFF2-40B4-BE49-F238E27FC236}">
                <a16:creationId xmlns:a16="http://schemas.microsoft.com/office/drawing/2014/main" id="{553768F1-C666-4801-B8E9-36206B318D89}"/>
              </a:ext>
            </a:extLst>
          </p:cNvPr>
          <p:cNvCxnSpPr>
            <a:cxnSpLocks noChangeShapeType="1"/>
            <a:stCxn id="175" idx="2"/>
            <a:endCxn id="217" idx="0"/>
          </p:cNvCxnSpPr>
          <p:nvPr/>
        </p:nvCxnSpPr>
        <p:spPr bwMode="auto">
          <a:xfrm>
            <a:off x="8114395" y="4039360"/>
            <a:ext cx="3651" cy="268562"/>
          </a:xfrm>
          <a:prstGeom prst="straightConnector1">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Text Box 10">
            <a:extLst>
              <a:ext uri="{FF2B5EF4-FFF2-40B4-BE49-F238E27FC236}">
                <a16:creationId xmlns:a16="http://schemas.microsoft.com/office/drawing/2014/main" id="{D0C003A7-6CBC-4050-9851-6683B036C760}"/>
              </a:ext>
            </a:extLst>
          </p:cNvPr>
          <p:cNvSpPr txBox="1">
            <a:spLocks noChangeArrowheads="1"/>
          </p:cNvSpPr>
          <p:nvPr/>
        </p:nvSpPr>
        <p:spPr bwMode="auto">
          <a:xfrm>
            <a:off x="4309368" y="6074660"/>
            <a:ext cx="1080953" cy="461665"/>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Sospensione per allocazione risorse fisiche e logiche </a:t>
            </a:r>
          </a:p>
        </p:txBody>
      </p:sp>
      <p:cxnSp>
        <p:nvCxnSpPr>
          <p:cNvPr id="105" name="AutoShape 48">
            <a:extLst>
              <a:ext uri="{FF2B5EF4-FFF2-40B4-BE49-F238E27FC236}">
                <a16:creationId xmlns:a16="http://schemas.microsoft.com/office/drawing/2014/main" id="{AB865F50-08E1-4A5B-84D2-D9FCD6B8A688}"/>
              </a:ext>
            </a:extLst>
          </p:cNvPr>
          <p:cNvCxnSpPr>
            <a:cxnSpLocks noChangeShapeType="1"/>
            <a:stCxn id="147" idx="3"/>
            <a:endCxn id="112" idx="0"/>
          </p:cNvCxnSpPr>
          <p:nvPr/>
        </p:nvCxnSpPr>
        <p:spPr bwMode="auto">
          <a:xfrm>
            <a:off x="5575666" y="5653464"/>
            <a:ext cx="339848" cy="516861"/>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AutoShape 48">
            <a:extLst>
              <a:ext uri="{FF2B5EF4-FFF2-40B4-BE49-F238E27FC236}">
                <a16:creationId xmlns:a16="http://schemas.microsoft.com/office/drawing/2014/main" id="{4F1BFF5F-89DD-4024-980F-1E142FBEF727}"/>
              </a:ext>
            </a:extLst>
          </p:cNvPr>
          <p:cNvCxnSpPr>
            <a:cxnSpLocks noChangeShapeType="1"/>
            <a:stCxn id="147" idx="2"/>
            <a:endCxn id="104" idx="0"/>
          </p:cNvCxnSpPr>
          <p:nvPr/>
        </p:nvCxnSpPr>
        <p:spPr bwMode="auto">
          <a:xfrm rot="5400000">
            <a:off x="4713508" y="5938321"/>
            <a:ext cx="272677" cy="1"/>
          </a:xfrm>
          <a:prstGeom prst="bentConnector3">
            <a:avLst>
              <a:gd name="adj1" fmla="val 50000"/>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AutoShape 64">
            <a:extLst>
              <a:ext uri="{FF2B5EF4-FFF2-40B4-BE49-F238E27FC236}">
                <a16:creationId xmlns:a16="http://schemas.microsoft.com/office/drawing/2014/main" id="{E50EBD56-EBE7-434A-B1AE-B53052C3C708}"/>
              </a:ext>
            </a:extLst>
          </p:cNvPr>
          <p:cNvSpPr>
            <a:spLocks noChangeArrowheads="1"/>
          </p:cNvSpPr>
          <p:nvPr/>
        </p:nvSpPr>
        <p:spPr bwMode="auto">
          <a:xfrm>
            <a:off x="5801213" y="6170325"/>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1</a:t>
            </a:r>
          </a:p>
        </p:txBody>
      </p:sp>
      <p:sp>
        <p:nvSpPr>
          <p:cNvPr id="123" name="Text Box 47">
            <a:extLst>
              <a:ext uri="{FF2B5EF4-FFF2-40B4-BE49-F238E27FC236}">
                <a16:creationId xmlns:a16="http://schemas.microsoft.com/office/drawing/2014/main" id="{2D301DB8-F7E1-4AEC-8DFA-D3BA31CBB9AA}"/>
              </a:ext>
            </a:extLst>
          </p:cNvPr>
          <p:cNvSpPr txBox="1">
            <a:spLocks noChangeArrowheads="1"/>
          </p:cNvSpPr>
          <p:nvPr/>
        </p:nvSpPr>
        <p:spPr bwMode="auto">
          <a:xfrm>
            <a:off x="5590718" y="4989487"/>
            <a:ext cx="380099"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3</a:t>
            </a:r>
            <a:r>
              <a:rPr lang="it-IT" altLang="it-IT" sz="901" b="1" dirty="0">
                <a:solidFill>
                  <a:schemeClr val="bg1">
                    <a:lumMod val="50000"/>
                  </a:schemeClr>
                </a:solidFill>
                <a:latin typeface="+mj-lt"/>
                <a:cs typeface="Arial" panose="020B0604020202020204" pitchFamily="34" charset="0"/>
              </a:rPr>
              <a:t> </a:t>
            </a:r>
          </a:p>
        </p:txBody>
      </p:sp>
      <p:sp>
        <p:nvSpPr>
          <p:cNvPr id="145" name="Text Box 51">
            <a:extLst>
              <a:ext uri="{FF2B5EF4-FFF2-40B4-BE49-F238E27FC236}">
                <a16:creationId xmlns:a16="http://schemas.microsoft.com/office/drawing/2014/main" id="{AE72F8F4-29A5-4306-A582-1FBD3EC269EA}"/>
              </a:ext>
            </a:extLst>
          </p:cNvPr>
          <p:cNvSpPr txBox="1">
            <a:spLocks noChangeArrowheads="1"/>
          </p:cNvSpPr>
          <p:nvPr/>
        </p:nvSpPr>
        <p:spPr bwMode="auto">
          <a:xfrm>
            <a:off x="5526788" y="5687388"/>
            <a:ext cx="42721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NO</a:t>
            </a:r>
          </a:p>
        </p:txBody>
      </p:sp>
      <p:sp>
        <p:nvSpPr>
          <p:cNvPr id="149" name="Text Box 51">
            <a:extLst>
              <a:ext uri="{FF2B5EF4-FFF2-40B4-BE49-F238E27FC236}">
                <a16:creationId xmlns:a16="http://schemas.microsoft.com/office/drawing/2014/main" id="{B9E5C4F6-A08E-45E8-9D5B-3BBC46E28AEC}"/>
              </a:ext>
            </a:extLst>
          </p:cNvPr>
          <p:cNvSpPr txBox="1">
            <a:spLocks noChangeArrowheads="1"/>
          </p:cNvSpPr>
          <p:nvPr/>
        </p:nvSpPr>
        <p:spPr bwMode="auto">
          <a:xfrm>
            <a:off x="4582471" y="5874682"/>
            <a:ext cx="42721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SI</a:t>
            </a:r>
          </a:p>
        </p:txBody>
      </p:sp>
      <p:sp>
        <p:nvSpPr>
          <p:cNvPr id="154" name="AutoShape 64">
            <a:extLst>
              <a:ext uri="{FF2B5EF4-FFF2-40B4-BE49-F238E27FC236}">
                <a16:creationId xmlns:a16="http://schemas.microsoft.com/office/drawing/2014/main" id="{CB22CE47-0082-498F-B61B-99F53D0B4568}"/>
              </a:ext>
            </a:extLst>
          </p:cNvPr>
          <p:cNvSpPr>
            <a:spLocks noChangeArrowheads="1"/>
          </p:cNvSpPr>
          <p:nvPr/>
        </p:nvSpPr>
        <p:spPr bwMode="auto">
          <a:xfrm>
            <a:off x="3789532" y="6167392"/>
            <a:ext cx="242957"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5</a:t>
            </a:r>
          </a:p>
        </p:txBody>
      </p:sp>
      <p:cxnSp>
        <p:nvCxnSpPr>
          <p:cNvPr id="156" name="AutoShape 31">
            <a:extLst>
              <a:ext uri="{FF2B5EF4-FFF2-40B4-BE49-F238E27FC236}">
                <a16:creationId xmlns:a16="http://schemas.microsoft.com/office/drawing/2014/main" id="{20613E46-77A5-45CD-B3B0-2AB69067027D}"/>
              </a:ext>
            </a:extLst>
          </p:cNvPr>
          <p:cNvCxnSpPr>
            <a:cxnSpLocks noChangeShapeType="1"/>
            <a:stCxn id="104" idx="1"/>
            <a:endCxn id="154" idx="3"/>
          </p:cNvCxnSpPr>
          <p:nvPr/>
        </p:nvCxnSpPr>
        <p:spPr bwMode="auto">
          <a:xfrm rot="10800000" flipV="1">
            <a:off x="4032490" y="6305493"/>
            <a:ext cx="276879" cy="12"/>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CasellaDiTesto 164">
            <a:extLst>
              <a:ext uri="{FF2B5EF4-FFF2-40B4-BE49-F238E27FC236}">
                <a16:creationId xmlns:a16="http://schemas.microsoft.com/office/drawing/2014/main" id="{0E0434BF-07A4-484E-925E-BAE3E9C8C5FF}"/>
              </a:ext>
            </a:extLst>
          </p:cNvPr>
          <p:cNvSpPr txBox="1"/>
          <p:nvPr/>
        </p:nvSpPr>
        <p:spPr>
          <a:xfrm>
            <a:off x="5898371" y="510714"/>
            <a:ext cx="108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p>
          <a:p>
            <a:r>
              <a:rPr lang="it-IT" sz="1003" dirty="0" err="1"/>
              <a:t>SdT</a:t>
            </a:r>
            <a:endParaRPr lang="it-IT" sz="1003" dirty="0"/>
          </a:p>
        </p:txBody>
      </p:sp>
      <p:sp>
        <p:nvSpPr>
          <p:cNvPr id="166" name="CasellaDiTesto 165">
            <a:extLst>
              <a:ext uri="{FF2B5EF4-FFF2-40B4-BE49-F238E27FC236}">
                <a16:creationId xmlns:a16="http://schemas.microsoft.com/office/drawing/2014/main" id="{16F38E57-E6F9-4BBC-8A69-93CE8A883C4D}"/>
              </a:ext>
            </a:extLst>
          </p:cNvPr>
          <p:cNvSpPr txBox="1"/>
          <p:nvPr/>
        </p:nvSpPr>
        <p:spPr>
          <a:xfrm>
            <a:off x="3900147"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950">
                <a:solidFill>
                  <a:srgbClr val="C00000"/>
                </a:solidFill>
              </a:defRPr>
            </a:lvl1pPr>
          </a:lstStyle>
          <a:p>
            <a:r>
              <a:rPr lang="it-IT" sz="1003" b="1" dirty="0">
                <a:solidFill>
                  <a:schemeClr val="tx1"/>
                </a:solidFill>
                <a:effectLst>
                  <a:outerShdw blurRad="38100" dist="38100" dir="2700000" algn="tl">
                    <a:srgbClr val="000000">
                      <a:alpha val="43137"/>
                    </a:srgbClr>
                  </a:outerShdw>
                </a:effectLst>
              </a:rPr>
              <a:t>Operatore </a:t>
            </a:r>
            <a:r>
              <a:rPr lang="it-IT" sz="1003" b="1" dirty="0" err="1">
                <a:solidFill>
                  <a:schemeClr val="tx1"/>
                </a:solidFill>
                <a:effectLst>
                  <a:outerShdw blurRad="38100" dist="38100" dir="2700000" algn="tl">
                    <a:srgbClr val="000000">
                      <a:alpha val="43137"/>
                    </a:srgbClr>
                  </a:outerShdw>
                </a:effectLst>
              </a:rPr>
              <a:t>Wholesale</a:t>
            </a:r>
            <a:r>
              <a:rPr lang="it-IT" sz="1003" b="1" dirty="0">
                <a:solidFill>
                  <a:schemeClr val="tx1"/>
                </a:solidFill>
                <a:effectLst>
                  <a:outerShdw blurRad="38100" dist="38100" dir="2700000" algn="tl">
                    <a:srgbClr val="000000">
                      <a:alpha val="43137"/>
                    </a:srgbClr>
                  </a:outerShdw>
                </a:effectLst>
              </a:rPr>
              <a:t> </a:t>
            </a:r>
          </a:p>
          <a:p>
            <a:r>
              <a:rPr lang="it-IT" sz="1003" b="1" dirty="0">
                <a:solidFill>
                  <a:schemeClr val="tx1"/>
                </a:solidFill>
                <a:effectLst>
                  <a:outerShdw blurRad="38100" dist="38100" dir="2700000" algn="tl">
                    <a:srgbClr val="000000">
                      <a:alpha val="43137"/>
                    </a:srgbClr>
                  </a:outerShdw>
                </a:effectLst>
              </a:rPr>
              <a:t>di Rete </a:t>
            </a:r>
            <a:r>
              <a:rPr lang="it-IT" sz="1003" b="1" dirty="0" err="1">
                <a:solidFill>
                  <a:schemeClr val="tx1"/>
                </a:solidFill>
                <a:effectLst>
                  <a:outerShdw blurRad="38100" dist="38100" dir="2700000" algn="tl">
                    <a:srgbClr val="000000">
                      <a:alpha val="43137"/>
                    </a:srgbClr>
                  </a:outerShdw>
                </a:effectLst>
              </a:rPr>
              <a:t>Recipient</a:t>
            </a:r>
            <a:endParaRPr lang="it-IT" sz="1003" b="1" dirty="0">
              <a:solidFill>
                <a:schemeClr val="tx1"/>
              </a:solidFill>
              <a:effectLst>
                <a:outerShdw blurRad="38100" dist="38100" dir="2700000" algn="tl">
                  <a:srgbClr val="000000">
                    <a:alpha val="43137"/>
                  </a:srgbClr>
                </a:outerShdw>
              </a:effectLst>
            </a:endParaRPr>
          </a:p>
        </p:txBody>
      </p:sp>
      <p:sp>
        <p:nvSpPr>
          <p:cNvPr id="167" name="CasellaDiTesto 166">
            <a:extLst>
              <a:ext uri="{FF2B5EF4-FFF2-40B4-BE49-F238E27FC236}">
                <a16:creationId xmlns:a16="http://schemas.microsoft.com/office/drawing/2014/main" id="{1E560282-D032-4245-B9C5-D3B3179C2998}"/>
              </a:ext>
            </a:extLst>
          </p:cNvPr>
          <p:cNvSpPr txBox="1"/>
          <p:nvPr/>
        </p:nvSpPr>
        <p:spPr>
          <a:xfrm>
            <a:off x="917481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 </a:t>
            </a:r>
            <a:r>
              <a:rPr lang="it-IT" dirty="0" err="1"/>
              <a:t>Wholesale</a:t>
            </a:r>
            <a:r>
              <a:rPr lang="it-IT" dirty="0"/>
              <a:t> </a:t>
            </a:r>
            <a:r>
              <a:rPr lang="it-IT" dirty="0" err="1"/>
              <a:t>Donating</a:t>
            </a:r>
            <a:endParaRPr lang="it-IT" dirty="0"/>
          </a:p>
        </p:txBody>
      </p:sp>
      <p:sp>
        <p:nvSpPr>
          <p:cNvPr id="168" name="Rettangolo 167">
            <a:extLst>
              <a:ext uri="{FF2B5EF4-FFF2-40B4-BE49-F238E27FC236}">
                <a16:creationId xmlns:a16="http://schemas.microsoft.com/office/drawing/2014/main" id="{7B96C06D-84EB-4DDC-85F5-1FFE0944A505}"/>
              </a:ext>
            </a:extLst>
          </p:cNvPr>
          <p:cNvSpPr/>
          <p:nvPr/>
        </p:nvSpPr>
        <p:spPr>
          <a:xfrm>
            <a:off x="3965241"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B</a:t>
            </a:r>
          </a:p>
        </p:txBody>
      </p:sp>
      <p:sp>
        <p:nvSpPr>
          <p:cNvPr id="169" name="Rettangolo 168">
            <a:extLst>
              <a:ext uri="{FF2B5EF4-FFF2-40B4-BE49-F238E27FC236}">
                <a16:creationId xmlns:a16="http://schemas.microsoft.com/office/drawing/2014/main" id="{91D87F7B-8C93-4A4A-9205-F08D755BD573}"/>
              </a:ext>
            </a:extLst>
          </p:cNvPr>
          <p:cNvSpPr/>
          <p:nvPr/>
        </p:nvSpPr>
        <p:spPr>
          <a:xfrm>
            <a:off x="5954006"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C</a:t>
            </a:r>
          </a:p>
        </p:txBody>
      </p:sp>
      <p:sp>
        <p:nvSpPr>
          <p:cNvPr id="170" name="Rettangolo 169">
            <a:extLst>
              <a:ext uri="{FF2B5EF4-FFF2-40B4-BE49-F238E27FC236}">
                <a16:creationId xmlns:a16="http://schemas.microsoft.com/office/drawing/2014/main" id="{C9434068-F25B-41E9-84F5-0D731C38F6B3}"/>
              </a:ext>
            </a:extLst>
          </p:cNvPr>
          <p:cNvSpPr/>
          <p:nvPr/>
        </p:nvSpPr>
        <p:spPr>
          <a:xfrm>
            <a:off x="9029408"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E1</a:t>
            </a:r>
          </a:p>
        </p:txBody>
      </p:sp>
      <p:sp>
        <p:nvSpPr>
          <p:cNvPr id="171" name="CasellaDiTesto 170">
            <a:extLst>
              <a:ext uri="{FF2B5EF4-FFF2-40B4-BE49-F238E27FC236}">
                <a16:creationId xmlns:a16="http://schemas.microsoft.com/office/drawing/2014/main" id="{229C98CD-CAA4-491A-BD43-D7A397C1FD17}"/>
              </a:ext>
            </a:extLst>
          </p:cNvPr>
          <p:cNvSpPr txBox="1"/>
          <p:nvPr/>
        </p:nvSpPr>
        <p:spPr>
          <a:xfrm>
            <a:off x="7176595"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r>
              <a:rPr lang="it-IT" sz="1003" dirty="0" err="1"/>
              <a:t>Wholesale</a:t>
            </a:r>
            <a:r>
              <a:rPr lang="it-IT" sz="1003" dirty="0"/>
              <a:t> </a:t>
            </a:r>
          </a:p>
          <a:p>
            <a:r>
              <a:rPr lang="it-IT" sz="1003" dirty="0"/>
              <a:t>di Rete </a:t>
            </a:r>
            <a:r>
              <a:rPr lang="it-IT" sz="1003" dirty="0" err="1"/>
              <a:t>Donating</a:t>
            </a:r>
            <a:endParaRPr lang="it-IT" sz="1003" dirty="0"/>
          </a:p>
        </p:txBody>
      </p:sp>
      <p:sp>
        <p:nvSpPr>
          <p:cNvPr id="189" name="Rettangolo 188">
            <a:extLst>
              <a:ext uri="{FF2B5EF4-FFF2-40B4-BE49-F238E27FC236}">
                <a16:creationId xmlns:a16="http://schemas.microsoft.com/office/drawing/2014/main" id="{A3FB43F7-BE5B-4414-A4B7-2DCE41D43F84}"/>
              </a:ext>
            </a:extLst>
          </p:cNvPr>
          <p:cNvSpPr/>
          <p:nvPr/>
        </p:nvSpPr>
        <p:spPr>
          <a:xfrm>
            <a:off x="719638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D</a:t>
            </a:r>
          </a:p>
        </p:txBody>
      </p:sp>
      <p:sp>
        <p:nvSpPr>
          <p:cNvPr id="190" name="CasellaDiTesto 189">
            <a:extLst>
              <a:ext uri="{FF2B5EF4-FFF2-40B4-BE49-F238E27FC236}">
                <a16:creationId xmlns:a16="http://schemas.microsoft.com/office/drawing/2014/main" id="{4B632309-F4AE-40C2-A2B8-8C7B5E6334F8}"/>
              </a:ext>
            </a:extLst>
          </p:cNvPr>
          <p:cNvSpPr txBox="1"/>
          <p:nvPr/>
        </p:nvSpPr>
        <p:spPr>
          <a:xfrm>
            <a:off x="112769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Operatore Recipient</a:t>
            </a:r>
          </a:p>
        </p:txBody>
      </p:sp>
      <p:sp>
        <p:nvSpPr>
          <p:cNvPr id="197" name="Rettangolo 196">
            <a:extLst>
              <a:ext uri="{FF2B5EF4-FFF2-40B4-BE49-F238E27FC236}">
                <a16:creationId xmlns:a16="http://schemas.microsoft.com/office/drawing/2014/main" id="{4965C125-DAC5-4D26-B5C8-98719C48B854}"/>
              </a:ext>
            </a:extLst>
          </p:cNvPr>
          <p:cNvSpPr/>
          <p:nvPr/>
        </p:nvSpPr>
        <p:spPr>
          <a:xfrm>
            <a:off x="111075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a:t>
            </a:r>
          </a:p>
        </p:txBody>
      </p:sp>
      <p:sp>
        <p:nvSpPr>
          <p:cNvPr id="200" name="CasellaDiTesto 199">
            <a:extLst>
              <a:ext uri="{FF2B5EF4-FFF2-40B4-BE49-F238E27FC236}">
                <a16:creationId xmlns:a16="http://schemas.microsoft.com/office/drawing/2014/main" id="{D2C1A6B3-40AF-4475-867E-97DC6B61B4D1}"/>
              </a:ext>
            </a:extLst>
          </p:cNvPr>
          <p:cNvSpPr txBox="1"/>
          <p:nvPr/>
        </p:nvSpPr>
        <p:spPr>
          <a:xfrm>
            <a:off x="251392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 </a:t>
            </a:r>
            <a:r>
              <a:rPr lang="it-IT" sz="1100" dirty="0" err="1"/>
              <a:t>Wholesale</a:t>
            </a:r>
            <a:r>
              <a:rPr lang="it-IT" sz="1100" dirty="0"/>
              <a:t>  Recipient</a:t>
            </a:r>
          </a:p>
        </p:txBody>
      </p:sp>
      <p:sp>
        <p:nvSpPr>
          <p:cNvPr id="201" name="Rettangolo 200">
            <a:extLst>
              <a:ext uri="{FF2B5EF4-FFF2-40B4-BE49-F238E27FC236}">
                <a16:creationId xmlns:a16="http://schemas.microsoft.com/office/drawing/2014/main" id="{09637973-A7F5-4949-8906-321797CFB441}"/>
              </a:ext>
            </a:extLst>
          </p:cNvPr>
          <p:cNvSpPr/>
          <p:nvPr/>
        </p:nvSpPr>
        <p:spPr>
          <a:xfrm>
            <a:off x="2368124" y="609740"/>
            <a:ext cx="483562"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A1</a:t>
            </a:r>
          </a:p>
        </p:txBody>
      </p:sp>
      <p:sp>
        <p:nvSpPr>
          <p:cNvPr id="202" name="CasellaDiTesto 201">
            <a:extLst>
              <a:ext uri="{FF2B5EF4-FFF2-40B4-BE49-F238E27FC236}">
                <a16:creationId xmlns:a16="http://schemas.microsoft.com/office/drawing/2014/main" id="{947F803F-085B-4CDF-8032-390DE6D9095F}"/>
              </a:ext>
            </a:extLst>
          </p:cNvPr>
          <p:cNvSpPr txBox="1"/>
          <p:nvPr/>
        </p:nvSpPr>
        <p:spPr>
          <a:xfrm>
            <a:off x="1056104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Operatore </a:t>
            </a:r>
            <a:r>
              <a:rPr lang="it-IT" dirty="0" err="1"/>
              <a:t>Donating</a:t>
            </a:r>
            <a:endParaRPr lang="it-IT" dirty="0"/>
          </a:p>
        </p:txBody>
      </p:sp>
      <p:sp>
        <p:nvSpPr>
          <p:cNvPr id="203" name="Rettangolo 202">
            <a:extLst>
              <a:ext uri="{FF2B5EF4-FFF2-40B4-BE49-F238E27FC236}">
                <a16:creationId xmlns:a16="http://schemas.microsoft.com/office/drawing/2014/main" id="{E118EA41-3A7A-4749-B21A-BCE02D5010CC}"/>
              </a:ext>
            </a:extLst>
          </p:cNvPr>
          <p:cNvSpPr/>
          <p:nvPr/>
        </p:nvSpPr>
        <p:spPr>
          <a:xfrm>
            <a:off x="10436446"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a:t>
            </a:r>
          </a:p>
        </p:txBody>
      </p:sp>
      <p:sp>
        <p:nvSpPr>
          <p:cNvPr id="204" name="Text Box 30">
            <a:extLst>
              <a:ext uri="{FF2B5EF4-FFF2-40B4-BE49-F238E27FC236}">
                <a16:creationId xmlns:a16="http://schemas.microsoft.com/office/drawing/2014/main" id="{A8119FFE-B1C9-4F23-8430-19EEA776C799}"/>
              </a:ext>
            </a:extLst>
          </p:cNvPr>
          <p:cNvSpPr txBox="1">
            <a:spLocks noChangeArrowheads="1"/>
          </p:cNvSpPr>
          <p:nvPr/>
        </p:nvSpPr>
        <p:spPr bwMode="auto">
          <a:xfrm>
            <a:off x="4442926" y="5356627"/>
            <a:ext cx="520416"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cxnSp>
        <p:nvCxnSpPr>
          <p:cNvPr id="207" name="AutoShape 6">
            <a:extLst>
              <a:ext uri="{FF2B5EF4-FFF2-40B4-BE49-F238E27FC236}">
                <a16:creationId xmlns:a16="http://schemas.microsoft.com/office/drawing/2014/main" id="{40D3FDE0-7712-482E-83A3-96FF2E7C9691}"/>
              </a:ext>
            </a:extLst>
          </p:cNvPr>
          <p:cNvCxnSpPr>
            <a:cxnSpLocks noChangeShapeType="1"/>
            <a:stCxn id="162" idx="1"/>
            <a:endCxn id="322" idx="3"/>
          </p:cNvCxnSpPr>
          <p:nvPr/>
        </p:nvCxnSpPr>
        <p:spPr bwMode="auto">
          <a:xfrm flipH="1">
            <a:off x="2163509" y="2753347"/>
            <a:ext cx="583938"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5" name="Rettangolo 114">
            <a:extLst>
              <a:ext uri="{FF2B5EF4-FFF2-40B4-BE49-F238E27FC236}">
                <a16:creationId xmlns:a16="http://schemas.microsoft.com/office/drawing/2014/main" id="{23D53168-86C0-4064-B981-1228215FEEA1}"/>
              </a:ext>
            </a:extLst>
          </p:cNvPr>
          <p:cNvSpPr/>
          <p:nvPr/>
        </p:nvSpPr>
        <p:spPr>
          <a:xfrm>
            <a:off x="1142530" y="456135"/>
            <a:ext cx="2571334" cy="6061600"/>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cxnSp>
        <p:nvCxnSpPr>
          <p:cNvPr id="127" name="AutoShape 48">
            <a:extLst>
              <a:ext uri="{FF2B5EF4-FFF2-40B4-BE49-F238E27FC236}">
                <a16:creationId xmlns:a16="http://schemas.microsoft.com/office/drawing/2014/main" id="{A91DD27C-F2C1-40E6-B936-67FF26019550}"/>
              </a:ext>
            </a:extLst>
          </p:cNvPr>
          <p:cNvCxnSpPr>
            <a:cxnSpLocks noChangeShapeType="1"/>
            <a:stCxn id="130" idx="4"/>
            <a:endCxn id="128" idx="1"/>
          </p:cNvCxnSpPr>
          <p:nvPr/>
        </p:nvCxnSpPr>
        <p:spPr bwMode="auto">
          <a:xfrm rot="16200000" flipH="1">
            <a:off x="5872867" y="5236209"/>
            <a:ext cx="268045" cy="243472"/>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utoShape 27">
            <a:extLst>
              <a:ext uri="{FF2B5EF4-FFF2-40B4-BE49-F238E27FC236}">
                <a16:creationId xmlns:a16="http://schemas.microsoft.com/office/drawing/2014/main" id="{75999C99-B8BD-4368-A70C-25ACF41F7CCC}"/>
              </a:ext>
            </a:extLst>
          </p:cNvPr>
          <p:cNvSpPr>
            <a:spLocks noChangeArrowheads="1"/>
          </p:cNvSpPr>
          <p:nvPr/>
        </p:nvSpPr>
        <p:spPr bwMode="auto">
          <a:xfrm>
            <a:off x="6128625" y="5311968"/>
            <a:ext cx="792000" cy="360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KO</a:t>
            </a:r>
          </a:p>
        </p:txBody>
      </p:sp>
      <p:sp>
        <p:nvSpPr>
          <p:cNvPr id="129" name="AutoShape 27">
            <a:extLst>
              <a:ext uri="{FF2B5EF4-FFF2-40B4-BE49-F238E27FC236}">
                <a16:creationId xmlns:a16="http://schemas.microsoft.com/office/drawing/2014/main" id="{D6D9D969-BB45-4DF6-8878-10D4C88B6788}"/>
              </a:ext>
            </a:extLst>
          </p:cNvPr>
          <p:cNvSpPr>
            <a:spLocks noChangeArrowheads="1"/>
          </p:cNvSpPr>
          <p:nvPr/>
        </p:nvSpPr>
        <p:spPr bwMode="auto">
          <a:xfrm>
            <a:off x="7729549" y="4988009"/>
            <a:ext cx="792000" cy="360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KO</a:t>
            </a:r>
          </a:p>
        </p:txBody>
      </p:sp>
      <p:sp>
        <p:nvSpPr>
          <p:cNvPr id="124" name="Rettangolo 123">
            <a:extLst>
              <a:ext uri="{FF2B5EF4-FFF2-40B4-BE49-F238E27FC236}">
                <a16:creationId xmlns:a16="http://schemas.microsoft.com/office/drawing/2014/main" id="{40044CDF-1AB8-4EA7-929F-1463FEAEED37}"/>
              </a:ext>
            </a:extLst>
          </p:cNvPr>
          <p:cNvSpPr/>
          <p:nvPr/>
        </p:nvSpPr>
        <p:spPr>
          <a:xfrm>
            <a:off x="9117848" y="438553"/>
            <a:ext cx="2637689" cy="6061600"/>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cxnSp>
        <p:nvCxnSpPr>
          <p:cNvPr id="131" name="AutoShape 6">
            <a:extLst>
              <a:ext uri="{FF2B5EF4-FFF2-40B4-BE49-F238E27FC236}">
                <a16:creationId xmlns:a16="http://schemas.microsoft.com/office/drawing/2014/main" id="{8D0E5C5A-35E4-4F66-9E74-1B3E35AE19A8}"/>
              </a:ext>
            </a:extLst>
          </p:cNvPr>
          <p:cNvCxnSpPr>
            <a:cxnSpLocks noChangeShapeType="1"/>
            <a:stCxn id="102" idx="3"/>
            <a:endCxn id="129" idx="1"/>
          </p:cNvCxnSpPr>
          <p:nvPr/>
        </p:nvCxnSpPr>
        <p:spPr bwMode="auto">
          <a:xfrm flipV="1">
            <a:off x="5567982" y="5168009"/>
            <a:ext cx="2161567" cy="1"/>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0" name="Oval 14">
            <a:extLst>
              <a:ext uri="{FF2B5EF4-FFF2-40B4-BE49-F238E27FC236}">
                <a16:creationId xmlns:a16="http://schemas.microsoft.com/office/drawing/2014/main" id="{E3211042-322A-4EE8-A5FD-84F4A7690E73}"/>
              </a:ext>
            </a:extLst>
          </p:cNvPr>
          <p:cNvSpPr>
            <a:spLocks noChangeAspect="1" noChangeArrowheads="1"/>
          </p:cNvSpPr>
          <p:nvPr/>
        </p:nvSpPr>
        <p:spPr bwMode="auto">
          <a:xfrm>
            <a:off x="5799489" y="5112095"/>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702" b="1" dirty="0">
              <a:solidFill>
                <a:schemeClr val="tx1"/>
              </a:solidFill>
            </a:endParaRPr>
          </a:p>
        </p:txBody>
      </p:sp>
      <p:cxnSp>
        <p:nvCxnSpPr>
          <p:cNvPr id="133" name="AutoShape 6">
            <a:extLst>
              <a:ext uri="{FF2B5EF4-FFF2-40B4-BE49-F238E27FC236}">
                <a16:creationId xmlns:a16="http://schemas.microsoft.com/office/drawing/2014/main" id="{C20C5AE5-558E-4D82-B821-720C0B5B6E7B}"/>
              </a:ext>
            </a:extLst>
          </p:cNvPr>
          <p:cNvCxnSpPr>
            <a:cxnSpLocks noChangeShapeType="1"/>
            <a:stCxn id="129" idx="3"/>
            <a:endCxn id="188" idx="1"/>
          </p:cNvCxnSpPr>
          <p:nvPr/>
        </p:nvCxnSpPr>
        <p:spPr bwMode="auto">
          <a:xfrm>
            <a:off x="8521549" y="5168009"/>
            <a:ext cx="947972"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6">
            <a:extLst>
              <a:ext uri="{FF2B5EF4-FFF2-40B4-BE49-F238E27FC236}">
                <a16:creationId xmlns:a16="http://schemas.microsoft.com/office/drawing/2014/main" id="{51A1207D-9890-4425-8522-00D7205690C5}"/>
              </a:ext>
            </a:extLst>
          </p:cNvPr>
          <p:cNvCxnSpPr>
            <a:cxnSpLocks noChangeShapeType="1"/>
            <a:stCxn id="104" idx="3"/>
            <a:endCxn id="112" idx="1"/>
          </p:cNvCxnSpPr>
          <p:nvPr/>
        </p:nvCxnSpPr>
        <p:spPr bwMode="auto">
          <a:xfrm>
            <a:off x="5390321" y="6305493"/>
            <a:ext cx="410892" cy="294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Text Box 47">
            <a:extLst>
              <a:ext uri="{FF2B5EF4-FFF2-40B4-BE49-F238E27FC236}">
                <a16:creationId xmlns:a16="http://schemas.microsoft.com/office/drawing/2014/main" id="{CF291C1F-1EC0-45B5-80C4-9FBBA133223C}"/>
              </a:ext>
            </a:extLst>
          </p:cNvPr>
          <p:cNvSpPr txBox="1">
            <a:spLocks noChangeArrowheads="1"/>
          </p:cNvSpPr>
          <p:nvPr/>
        </p:nvSpPr>
        <p:spPr bwMode="auto">
          <a:xfrm>
            <a:off x="5700147" y="4360629"/>
            <a:ext cx="380099"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3</a:t>
            </a:r>
            <a:r>
              <a:rPr lang="it-IT" altLang="it-IT" sz="901" b="1" dirty="0">
                <a:solidFill>
                  <a:schemeClr val="bg1">
                    <a:lumMod val="50000"/>
                  </a:schemeClr>
                </a:solidFill>
                <a:latin typeface="+mj-lt"/>
                <a:cs typeface="Arial" panose="020B0604020202020204" pitchFamily="34" charset="0"/>
              </a:rPr>
              <a:t> </a:t>
            </a:r>
          </a:p>
        </p:txBody>
      </p:sp>
      <p:sp>
        <p:nvSpPr>
          <p:cNvPr id="175" name="AutoShape 28">
            <a:extLst>
              <a:ext uri="{FF2B5EF4-FFF2-40B4-BE49-F238E27FC236}">
                <a16:creationId xmlns:a16="http://schemas.microsoft.com/office/drawing/2014/main" id="{4C651AEA-C852-4AF3-BB49-C274C5AC60F6}"/>
              </a:ext>
            </a:extLst>
          </p:cNvPr>
          <p:cNvSpPr>
            <a:spLocks noChangeArrowheads="1"/>
          </p:cNvSpPr>
          <p:nvPr/>
        </p:nvSpPr>
        <p:spPr bwMode="auto">
          <a:xfrm>
            <a:off x="7394395" y="3559227"/>
            <a:ext cx="1440000" cy="480133"/>
          </a:xfrm>
          <a:prstGeom prst="flowChartPreparation">
            <a:avLst/>
          </a:prstGeom>
          <a:solidFill>
            <a:srgbClr val="B4D28C"/>
          </a:solidFill>
          <a:ln w="9525" algn="ctr">
            <a:solidFill>
              <a:srgbClr val="00B05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indent="0" algn="ctr">
              <a:lnSpc>
                <a:spcPct val="90000"/>
              </a:lnSpc>
              <a:spcBef>
                <a:spcPct val="20000"/>
              </a:spcBef>
              <a:spcAft>
                <a:spcPct val="10000"/>
              </a:spcAft>
              <a:buClr>
                <a:srgbClr val="004691"/>
              </a:buClr>
            </a:pPr>
            <a:r>
              <a:rPr lang="it-IT" altLang="it-IT" sz="800" b="1" dirty="0">
                <a:latin typeface="TIM Sans" panose="02020503040602060503" pitchFamily="18" charset="0"/>
                <a:cs typeface="Arial" panose="020B0604020202020204" pitchFamily="34" charset="0"/>
              </a:rPr>
              <a:t>Verifiche formali, contrattuali e di consistenza </a:t>
            </a:r>
            <a:r>
              <a:rPr lang="it-IT" altLang="it-IT" sz="800" dirty="0">
                <a:latin typeface="TIM Sans" panose="02020503040602060503" pitchFamily="18" charset="0"/>
                <a:cs typeface="Arial" panose="020B0604020202020204" pitchFamily="34" charset="0"/>
              </a:rPr>
              <a:t>(5)</a:t>
            </a:r>
          </a:p>
        </p:txBody>
      </p:sp>
      <p:cxnSp>
        <p:nvCxnSpPr>
          <p:cNvPr id="177" name="AutoShape 36">
            <a:extLst>
              <a:ext uri="{FF2B5EF4-FFF2-40B4-BE49-F238E27FC236}">
                <a16:creationId xmlns:a16="http://schemas.microsoft.com/office/drawing/2014/main" id="{56F2CF9B-5C68-425A-B034-EB14C5F76E3F}"/>
              </a:ext>
            </a:extLst>
          </p:cNvPr>
          <p:cNvCxnSpPr>
            <a:cxnSpLocks noChangeShapeType="1"/>
            <a:stCxn id="211" idx="2"/>
            <a:endCxn id="175" idx="0"/>
          </p:cNvCxnSpPr>
          <p:nvPr/>
        </p:nvCxnSpPr>
        <p:spPr bwMode="auto">
          <a:xfrm>
            <a:off x="8110285" y="3430692"/>
            <a:ext cx="4110" cy="128535"/>
          </a:xfrm>
          <a:prstGeom prst="straightConnector1">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9" name="Text Box 47">
            <a:extLst>
              <a:ext uri="{FF2B5EF4-FFF2-40B4-BE49-F238E27FC236}">
                <a16:creationId xmlns:a16="http://schemas.microsoft.com/office/drawing/2014/main" id="{10B4E65F-2A25-4E6D-B89A-E61C81CE72EB}"/>
              </a:ext>
            </a:extLst>
          </p:cNvPr>
          <p:cNvSpPr txBox="1">
            <a:spLocks noChangeArrowheads="1"/>
          </p:cNvSpPr>
          <p:nvPr/>
        </p:nvSpPr>
        <p:spPr bwMode="auto">
          <a:xfrm>
            <a:off x="5934328" y="2103835"/>
            <a:ext cx="415651"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None/>
            </a:pPr>
            <a:r>
              <a:rPr lang="it-IT" altLang="it-IT" sz="901" b="1" dirty="0">
                <a:solidFill>
                  <a:schemeClr val="tx1">
                    <a:lumMod val="50000"/>
                    <a:lumOff val="50000"/>
                  </a:schemeClr>
                </a:solidFill>
                <a:latin typeface="+mj-lt"/>
                <a:cs typeface="Arial" panose="020B0604020202020204" pitchFamily="34" charset="0"/>
              </a:rPr>
              <a:t>t</a:t>
            </a:r>
            <a:r>
              <a:rPr lang="it-IT" altLang="it-IT" sz="901" b="1" baseline="-25000" dirty="0">
                <a:solidFill>
                  <a:schemeClr val="tx1">
                    <a:lumMod val="50000"/>
                    <a:lumOff val="50000"/>
                  </a:schemeClr>
                </a:solidFill>
                <a:latin typeface="+mj-lt"/>
                <a:cs typeface="Arial" panose="020B0604020202020204" pitchFamily="34" charset="0"/>
              </a:rPr>
              <a:t>1</a:t>
            </a:r>
            <a:endParaRPr lang="it-IT" altLang="it-IT" sz="901" b="1" dirty="0">
              <a:solidFill>
                <a:schemeClr val="tx1">
                  <a:lumMod val="50000"/>
                  <a:lumOff val="50000"/>
                </a:schemeClr>
              </a:solidFill>
              <a:latin typeface="+mj-lt"/>
              <a:cs typeface="Arial" panose="020B0604020202020204" pitchFamily="34" charset="0"/>
            </a:endParaRPr>
          </a:p>
        </p:txBody>
      </p:sp>
      <p:cxnSp>
        <p:nvCxnSpPr>
          <p:cNvPr id="181" name="AutoShape 26">
            <a:extLst>
              <a:ext uri="{FF2B5EF4-FFF2-40B4-BE49-F238E27FC236}">
                <a16:creationId xmlns:a16="http://schemas.microsoft.com/office/drawing/2014/main" id="{F3F354EE-DF6E-4D35-8C91-646D125B9A5D}"/>
              </a:ext>
            </a:extLst>
          </p:cNvPr>
          <p:cNvCxnSpPr>
            <a:cxnSpLocks noChangeShapeType="1"/>
            <a:stCxn id="292" idx="3"/>
            <a:endCxn id="208" idx="2"/>
          </p:cNvCxnSpPr>
          <p:nvPr/>
        </p:nvCxnSpPr>
        <p:spPr bwMode="auto">
          <a:xfrm>
            <a:off x="5567982" y="3256342"/>
            <a:ext cx="153599" cy="1345"/>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3" name="Text Box 30">
            <a:extLst>
              <a:ext uri="{FF2B5EF4-FFF2-40B4-BE49-F238E27FC236}">
                <a16:creationId xmlns:a16="http://schemas.microsoft.com/office/drawing/2014/main" id="{FBA9015B-318C-43CA-8885-9A850FB7A029}"/>
              </a:ext>
            </a:extLst>
          </p:cNvPr>
          <p:cNvSpPr txBox="1">
            <a:spLocks noChangeArrowheads="1"/>
          </p:cNvSpPr>
          <p:nvPr/>
        </p:nvSpPr>
        <p:spPr bwMode="auto">
          <a:xfrm>
            <a:off x="5449061" y="2327054"/>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sp>
        <p:nvSpPr>
          <p:cNvPr id="184" name="Text Box 30">
            <a:extLst>
              <a:ext uri="{FF2B5EF4-FFF2-40B4-BE49-F238E27FC236}">
                <a16:creationId xmlns:a16="http://schemas.microsoft.com/office/drawing/2014/main" id="{39AF3AF7-B7D5-4907-B659-3A9BAAC682EB}"/>
              </a:ext>
            </a:extLst>
          </p:cNvPr>
          <p:cNvSpPr txBox="1">
            <a:spLocks noChangeArrowheads="1"/>
          </p:cNvSpPr>
          <p:nvPr/>
        </p:nvSpPr>
        <p:spPr bwMode="auto">
          <a:xfrm>
            <a:off x="5378027" y="3314364"/>
            <a:ext cx="520416"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sp>
        <p:nvSpPr>
          <p:cNvPr id="186" name="Oval 14">
            <a:extLst>
              <a:ext uri="{FF2B5EF4-FFF2-40B4-BE49-F238E27FC236}">
                <a16:creationId xmlns:a16="http://schemas.microsoft.com/office/drawing/2014/main" id="{4101AD29-2D24-489D-B741-FA2C911F5140}"/>
              </a:ext>
            </a:extLst>
          </p:cNvPr>
          <p:cNvSpPr>
            <a:spLocks noChangeAspect="1" noChangeArrowheads="1"/>
          </p:cNvSpPr>
          <p:nvPr/>
        </p:nvSpPr>
        <p:spPr bwMode="auto">
          <a:xfrm>
            <a:off x="6383570" y="4480112"/>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702" b="1" dirty="0">
              <a:solidFill>
                <a:schemeClr val="tx1"/>
              </a:solidFill>
            </a:endParaRPr>
          </a:p>
        </p:txBody>
      </p:sp>
      <p:cxnSp>
        <p:nvCxnSpPr>
          <p:cNvPr id="187" name="AutoShape 16">
            <a:extLst>
              <a:ext uri="{FF2B5EF4-FFF2-40B4-BE49-F238E27FC236}">
                <a16:creationId xmlns:a16="http://schemas.microsoft.com/office/drawing/2014/main" id="{22C79F12-E07E-4E29-AC01-A18A8BB9584F}"/>
              </a:ext>
            </a:extLst>
          </p:cNvPr>
          <p:cNvCxnSpPr>
            <a:cxnSpLocks noChangeShapeType="1"/>
            <a:stCxn id="186" idx="2"/>
            <a:endCxn id="136" idx="3"/>
          </p:cNvCxnSpPr>
          <p:nvPr/>
        </p:nvCxnSpPr>
        <p:spPr bwMode="auto">
          <a:xfrm rot="10800000" flipV="1">
            <a:off x="5421252" y="4536025"/>
            <a:ext cx="962318" cy="1513"/>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6" name="AutoShape 36">
            <a:extLst>
              <a:ext uri="{FF2B5EF4-FFF2-40B4-BE49-F238E27FC236}">
                <a16:creationId xmlns:a16="http://schemas.microsoft.com/office/drawing/2014/main" id="{A8EBC42F-CA52-4C72-9E7F-2F7441327952}"/>
              </a:ext>
            </a:extLst>
          </p:cNvPr>
          <p:cNvCxnSpPr>
            <a:cxnSpLocks noChangeShapeType="1"/>
            <a:stCxn id="208" idx="6"/>
            <a:endCxn id="211" idx="1"/>
          </p:cNvCxnSpPr>
          <p:nvPr/>
        </p:nvCxnSpPr>
        <p:spPr bwMode="auto">
          <a:xfrm>
            <a:off x="5892909" y="3257687"/>
            <a:ext cx="1821376" cy="3001"/>
          </a:xfrm>
          <a:prstGeom prst="straightConnector1">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 name="AutoShape 27">
            <a:extLst>
              <a:ext uri="{FF2B5EF4-FFF2-40B4-BE49-F238E27FC236}">
                <a16:creationId xmlns:a16="http://schemas.microsoft.com/office/drawing/2014/main" id="{1F75D147-E204-4F20-A1AC-038C96E8E8BC}"/>
              </a:ext>
            </a:extLst>
          </p:cNvPr>
          <p:cNvSpPr>
            <a:spLocks noChangeArrowheads="1"/>
          </p:cNvSpPr>
          <p:nvPr/>
        </p:nvSpPr>
        <p:spPr bwMode="auto">
          <a:xfrm>
            <a:off x="7475049" y="4307922"/>
            <a:ext cx="1285993" cy="457198"/>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rPr>
              <a:t>Info tecniche per </a:t>
            </a:r>
            <a:r>
              <a:rPr lang="it-IT" altLang="it-IT" sz="800" dirty="0" err="1">
                <a:solidFill>
                  <a:schemeClr val="tx1"/>
                </a:solidFill>
              </a:rPr>
              <a:t>riattestazione</a:t>
            </a:r>
            <a:r>
              <a:rPr lang="it-IT" altLang="it-IT" sz="800" dirty="0">
                <a:solidFill>
                  <a:schemeClr val="tx1"/>
                </a:solidFill>
              </a:rPr>
              <a:t> verticale (6)</a:t>
            </a:r>
            <a:endParaRPr lang="it-IT" altLang="it-IT" sz="800" dirty="0">
              <a:solidFill>
                <a:schemeClr val="tx1"/>
              </a:solidFill>
              <a:latin typeface="TIM Sans" panose="02020503040602060503" pitchFamily="18" charset="0"/>
              <a:cs typeface="Arial" panose="020B0604020202020204" pitchFamily="34" charset="0"/>
            </a:endParaRPr>
          </a:p>
        </p:txBody>
      </p:sp>
      <p:cxnSp>
        <p:nvCxnSpPr>
          <p:cNvPr id="218" name="AutoShape 16">
            <a:extLst>
              <a:ext uri="{FF2B5EF4-FFF2-40B4-BE49-F238E27FC236}">
                <a16:creationId xmlns:a16="http://schemas.microsoft.com/office/drawing/2014/main" id="{DAAF619D-37CC-4A70-8994-72048CEC8A63}"/>
              </a:ext>
            </a:extLst>
          </p:cNvPr>
          <p:cNvCxnSpPr>
            <a:cxnSpLocks noChangeShapeType="1"/>
            <a:stCxn id="175" idx="3"/>
            <a:endCxn id="186" idx="4"/>
          </p:cNvCxnSpPr>
          <p:nvPr/>
        </p:nvCxnSpPr>
        <p:spPr bwMode="auto">
          <a:xfrm flipH="1">
            <a:off x="6469234" y="3799294"/>
            <a:ext cx="2365161" cy="792646"/>
          </a:xfrm>
          <a:prstGeom prst="bentConnector4">
            <a:avLst>
              <a:gd name="adj1" fmla="val -9665"/>
              <a:gd name="adj2" fmla="val 12884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0" name="Text Box 30">
            <a:extLst>
              <a:ext uri="{FF2B5EF4-FFF2-40B4-BE49-F238E27FC236}">
                <a16:creationId xmlns:a16="http://schemas.microsoft.com/office/drawing/2014/main" id="{D6EA6900-D984-49A6-AE53-8709DD5D804E}"/>
              </a:ext>
            </a:extLst>
          </p:cNvPr>
          <p:cNvSpPr txBox="1">
            <a:spLocks noChangeArrowheads="1"/>
          </p:cNvSpPr>
          <p:nvPr/>
        </p:nvSpPr>
        <p:spPr bwMode="auto">
          <a:xfrm>
            <a:off x="8725151" y="3829889"/>
            <a:ext cx="41830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KO</a:t>
            </a:r>
          </a:p>
        </p:txBody>
      </p:sp>
      <p:sp>
        <p:nvSpPr>
          <p:cNvPr id="221" name="Text Box 30">
            <a:extLst>
              <a:ext uri="{FF2B5EF4-FFF2-40B4-BE49-F238E27FC236}">
                <a16:creationId xmlns:a16="http://schemas.microsoft.com/office/drawing/2014/main" id="{3313C7B5-8059-48A3-8E0C-05064CCE70FB}"/>
              </a:ext>
            </a:extLst>
          </p:cNvPr>
          <p:cNvSpPr txBox="1">
            <a:spLocks noChangeArrowheads="1"/>
          </p:cNvSpPr>
          <p:nvPr/>
        </p:nvSpPr>
        <p:spPr bwMode="auto">
          <a:xfrm>
            <a:off x="8038441" y="4076828"/>
            <a:ext cx="418308"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sp>
        <p:nvSpPr>
          <p:cNvPr id="159" name="AutoShape 27">
            <a:extLst>
              <a:ext uri="{FF2B5EF4-FFF2-40B4-BE49-F238E27FC236}">
                <a16:creationId xmlns:a16="http://schemas.microsoft.com/office/drawing/2014/main" id="{771787F9-0FD5-4123-BA66-09CB0DFE5894}"/>
              </a:ext>
            </a:extLst>
          </p:cNvPr>
          <p:cNvSpPr>
            <a:spLocks noChangeArrowheads="1"/>
          </p:cNvSpPr>
          <p:nvPr/>
        </p:nvSpPr>
        <p:spPr bwMode="auto">
          <a:xfrm>
            <a:off x="7673099" y="2101063"/>
            <a:ext cx="792000" cy="360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verifica codice sessione</a:t>
            </a:r>
          </a:p>
        </p:txBody>
      </p:sp>
      <p:sp>
        <p:nvSpPr>
          <p:cNvPr id="161" name="AutoShape 27">
            <a:extLst>
              <a:ext uri="{FF2B5EF4-FFF2-40B4-BE49-F238E27FC236}">
                <a16:creationId xmlns:a16="http://schemas.microsoft.com/office/drawing/2014/main" id="{F80361AC-91D8-4BDE-9C16-D5F452BD7C87}"/>
              </a:ext>
            </a:extLst>
          </p:cNvPr>
          <p:cNvSpPr>
            <a:spLocks noChangeArrowheads="1"/>
          </p:cNvSpPr>
          <p:nvPr/>
        </p:nvSpPr>
        <p:spPr bwMode="auto">
          <a:xfrm>
            <a:off x="9399169" y="2101063"/>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verifica codice sessione</a:t>
            </a:r>
          </a:p>
        </p:txBody>
      </p:sp>
      <p:cxnSp>
        <p:nvCxnSpPr>
          <p:cNvPr id="172" name="AutoShape 26">
            <a:extLst>
              <a:ext uri="{FF2B5EF4-FFF2-40B4-BE49-F238E27FC236}">
                <a16:creationId xmlns:a16="http://schemas.microsoft.com/office/drawing/2014/main" id="{23C3F9EE-395B-4073-8A6E-934AD9658B3D}"/>
              </a:ext>
            </a:extLst>
          </p:cNvPr>
          <p:cNvCxnSpPr>
            <a:cxnSpLocks noChangeShapeType="1"/>
            <a:stCxn id="277" idx="3"/>
            <a:endCxn id="159" idx="1"/>
          </p:cNvCxnSpPr>
          <p:nvPr/>
        </p:nvCxnSpPr>
        <p:spPr bwMode="auto">
          <a:xfrm>
            <a:off x="5566084" y="2281063"/>
            <a:ext cx="2107015" cy="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3" name="AutoShape 26">
            <a:extLst>
              <a:ext uri="{FF2B5EF4-FFF2-40B4-BE49-F238E27FC236}">
                <a16:creationId xmlns:a16="http://schemas.microsoft.com/office/drawing/2014/main" id="{A8E62E01-8CC0-41E9-9764-8627988EF3C7}"/>
              </a:ext>
            </a:extLst>
          </p:cNvPr>
          <p:cNvCxnSpPr>
            <a:cxnSpLocks noChangeShapeType="1"/>
            <a:stCxn id="159" idx="3"/>
            <a:endCxn id="161" idx="1"/>
          </p:cNvCxnSpPr>
          <p:nvPr/>
        </p:nvCxnSpPr>
        <p:spPr bwMode="auto">
          <a:xfrm>
            <a:off x="8465099" y="2281063"/>
            <a:ext cx="934070" cy="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8" name="AutoShape 26">
            <a:extLst>
              <a:ext uri="{FF2B5EF4-FFF2-40B4-BE49-F238E27FC236}">
                <a16:creationId xmlns:a16="http://schemas.microsoft.com/office/drawing/2014/main" id="{68CAD63F-857C-49BB-AC33-282F70491BD8}"/>
              </a:ext>
            </a:extLst>
          </p:cNvPr>
          <p:cNvCxnSpPr>
            <a:cxnSpLocks noChangeShapeType="1"/>
            <a:stCxn id="161" idx="3"/>
            <a:endCxn id="316" idx="1"/>
          </p:cNvCxnSpPr>
          <p:nvPr/>
        </p:nvCxnSpPr>
        <p:spPr bwMode="auto">
          <a:xfrm>
            <a:off x="10191169" y="2281063"/>
            <a:ext cx="323252" cy="0"/>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0" name="Text Box 47">
            <a:extLst>
              <a:ext uri="{FF2B5EF4-FFF2-40B4-BE49-F238E27FC236}">
                <a16:creationId xmlns:a16="http://schemas.microsoft.com/office/drawing/2014/main" id="{B63A1528-6F8B-4AF8-9C5B-52C9E112A11B}"/>
              </a:ext>
            </a:extLst>
          </p:cNvPr>
          <p:cNvSpPr txBox="1">
            <a:spLocks noChangeArrowheads="1"/>
          </p:cNvSpPr>
          <p:nvPr/>
        </p:nvSpPr>
        <p:spPr bwMode="auto">
          <a:xfrm>
            <a:off x="8399221" y="2096795"/>
            <a:ext cx="415651"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None/>
            </a:pPr>
            <a:r>
              <a:rPr lang="it-IT" altLang="it-IT" sz="901" b="1" dirty="0">
                <a:solidFill>
                  <a:schemeClr val="tx1">
                    <a:lumMod val="50000"/>
                    <a:lumOff val="50000"/>
                  </a:schemeClr>
                </a:solidFill>
                <a:latin typeface="+mj-lt"/>
                <a:cs typeface="Arial" panose="020B0604020202020204" pitchFamily="34" charset="0"/>
              </a:rPr>
              <a:t>t</a:t>
            </a:r>
            <a:r>
              <a:rPr lang="it-IT" altLang="it-IT" sz="901" b="1" baseline="-25000" dirty="0">
                <a:solidFill>
                  <a:schemeClr val="tx1">
                    <a:lumMod val="50000"/>
                    <a:lumOff val="50000"/>
                  </a:schemeClr>
                </a:solidFill>
                <a:latin typeface="+mj-lt"/>
                <a:cs typeface="Arial" panose="020B0604020202020204" pitchFamily="34" charset="0"/>
              </a:rPr>
              <a:t>1</a:t>
            </a:r>
            <a:endParaRPr lang="it-IT" altLang="it-IT" sz="901" b="1" dirty="0">
              <a:solidFill>
                <a:schemeClr val="tx1">
                  <a:lumMod val="50000"/>
                  <a:lumOff val="50000"/>
                </a:schemeClr>
              </a:solidFill>
              <a:latin typeface="+mj-lt"/>
              <a:cs typeface="Arial" panose="020B0604020202020204" pitchFamily="34" charset="0"/>
            </a:endParaRPr>
          </a:p>
        </p:txBody>
      </p:sp>
      <p:sp>
        <p:nvSpPr>
          <p:cNvPr id="182" name="Text Box 47">
            <a:extLst>
              <a:ext uri="{FF2B5EF4-FFF2-40B4-BE49-F238E27FC236}">
                <a16:creationId xmlns:a16="http://schemas.microsoft.com/office/drawing/2014/main" id="{E81DAAEC-10B2-4408-8CC9-BA3ECFBFC065}"/>
              </a:ext>
            </a:extLst>
          </p:cNvPr>
          <p:cNvSpPr txBox="1">
            <a:spLocks noChangeArrowheads="1"/>
          </p:cNvSpPr>
          <p:nvPr/>
        </p:nvSpPr>
        <p:spPr bwMode="auto">
          <a:xfrm>
            <a:off x="10182947" y="2076934"/>
            <a:ext cx="415651"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None/>
            </a:pPr>
            <a:r>
              <a:rPr lang="it-IT" altLang="it-IT" sz="901" b="1" dirty="0">
                <a:solidFill>
                  <a:schemeClr val="tx1">
                    <a:lumMod val="50000"/>
                    <a:lumOff val="50000"/>
                  </a:schemeClr>
                </a:solidFill>
                <a:latin typeface="+mj-lt"/>
                <a:cs typeface="Arial" panose="020B0604020202020204" pitchFamily="34" charset="0"/>
              </a:rPr>
              <a:t>t</a:t>
            </a:r>
            <a:r>
              <a:rPr lang="it-IT" altLang="it-IT" sz="901" b="1" baseline="-25000" dirty="0">
                <a:solidFill>
                  <a:schemeClr val="tx1">
                    <a:lumMod val="50000"/>
                    <a:lumOff val="50000"/>
                  </a:schemeClr>
                </a:solidFill>
                <a:latin typeface="+mj-lt"/>
                <a:cs typeface="Arial" panose="020B0604020202020204" pitchFamily="34" charset="0"/>
              </a:rPr>
              <a:t>1</a:t>
            </a:r>
            <a:endParaRPr lang="it-IT" altLang="it-IT" sz="901" b="1" dirty="0">
              <a:solidFill>
                <a:schemeClr val="tx1">
                  <a:lumMod val="50000"/>
                  <a:lumOff val="50000"/>
                </a:schemeClr>
              </a:solidFill>
              <a:latin typeface="+mj-lt"/>
              <a:cs typeface="Arial" panose="020B0604020202020204" pitchFamily="34" charset="0"/>
            </a:endParaRPr>
          </a:p>
        </p:txBody>
      </p:sp>
      <p:sp>
        <p:nvSpPr>
          <p:cNvPr id="188" name="AutoShape 27">
            <a:extLst>
              <a:ext uri="{FF2B5EF4-FFF2-40B4-BE49-F238E27FC236}">
                <a16:creationId xmlns:a16="http://schemas.microsoft.com/office/drawing/2014/main" id="{B64E142C-3BF6-4793-9197-244AE8DB7124}"/>
              </a:ext>
            </a:extLst>
          </p:cNvPr>
          <p:cNvSpPr>
            <a:spLocks noChangeArrowheads="1"/>
          </p:cNvSpPr>
          <p:nvPr/>
        </p:nvSpPr>
        <p:spPr bwMode="auto">
          <a:xfrm>
            <a:off x="9469521" y="4988009"/>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latin typeface="TIM Sans" panose="02020503040602060503" pitchFamily="18" charset="0"/>
                <a:cs typeface="Arial" panose="020B0604020202020204" pitchFamily="34" charset="0"/>
              </a:rPr>
              <a:t>Notifica KO</a:t>
            </a:r>
          </a:p>
        </p:txBody>
      </p:sp>
      <p:cxnSp>
        <p:nvCxnSpPr>
          <p:cNvPr id="191" name="AutoShape 6">
            <a:extLst>
              <a:ext uri="{FF2B5EF4-FFF2-40B4-BE49-F238E27FC236}">
                <a16:creationId xmlns:a16="http://schemas.microsoft.com/office/drawing/2014/main" id="{92DAFFB3-DE3C-4ABF-97D8-E6700A7CC50A}"/>
              </a:ext>
            </a:extLst>
          </p:cNvPr>
          <p:cNvCxnSpPr>
            <a:cxnSpLocks noChangeShapeType="1"/>
            <a:stCxn id="188" idx="3"/>
            <a:endCxn id="332" idx="1"/>
          </p:cNvCxnSpPr>
          <p:nvPr/>
        </p:nvCxnSpPr>
        <p:spPr bwMode="auto">
          <a:xfrm>
            <a:off x="10261521" y="5168009"/>
            <a:ext cx="638137"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Text Box 30">
            <a:extLst>
              <a:ext uri="{FF2B5EF4-FFF2-40B4-BE49-F238E27FC236}">
                <a16:creationId xmlns:a16="http://schemas.microsoft.com/office/drawing/2014/main" id="{92DAED93-2643-4C87-8960-6E6B475BA086}"/>
              </a:ext>
            </a:extLst>
          </p:cNvPr>
          <p:cNvSpPr txBox="1">
            <a:spLocks noChangeArrowheads="1"/>
          </p:cNvSpPr>
          <p:nvPr/>
        </p:nvSpPr>
        <p:spPr bwMode="auto">
          <a:xfrm>
            <a:off x="3899880" y="1843345"/>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OK</a:t>
            </a:r>
          </a:p>
        </p:txBody>
      </p:sp>
      <p:sp>
        <p:nvSpPr>
          <p:cNvPr id="144" name="Text Box 30">
            <a:extLst>
              <a:ext uri="{FF2B5EF4-FFF2-40B4-BE49-F238E27FC236}">
                <a16:creationId xmlns:a16="http://schemas.microsoft.com/office/drawing/2014/main" id="{A1AF951A-3E53-47A2-BDD0-51F4BA96300C}"/>
              </a:ext>
            </a:extLst>
          </p:cNvPr>
          <p:cNvSpPr txBox="1">
            <a:spLocks noChangeArrowheads="1"/>
          </p:cNvSpPr>
          <p:nvPr/>
        </p:nvSpPr>
        <p:spPr bwMode="auto">
          <a:xfrm>
            <a:off x="5888344" y="4560944"/>
            <a:ext cx="577925" cy="123111"/>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inor">
            <a:schemeClr val="dk1"/>
          </a:fontRef>
        </p:style>
        <p:txBody>
          <a:bodyPr wrap="square" tIns="0" bIns="0">
            <a:spAutoFit/>
          </a:bodyPr>
          <a:lstStyle>
            <a:defPPr>
              <a:defRPr lang="it-IT"/>
            </a:defPPr>
            <a:lvl1pP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solidFill>
                  <a:schemeClr val="tx1"/>
                </a:solidFill>
              </a:rPr>
              <a:t>OK/KO</a:t>
            </a:r>
          </a:p>
        </p:txBody>
      </p:sp>
      <p:sp>
        <p:nvSpPr>
          <p:cNvPr id="160" name="AutoShape 27">
            <a:extLst>
              <a:ext uri="{FF2B5EF4-FFF2-40B4-BE49-F238E27FC236}">
                <a16:creationId xmlns:a16="http://schemas.microsoft.com/office/drawing/2014/main" id="{3DF3C856-4561-450D-83D3-CCD1A739D6F6}"/>
              </a:ext>
            </a:extLst>
          </p:cNvPr>
          <p:cNvSpPr>
            <a:spLocks noChangeArrowheads="1"/>
          </p:cNvSpPr>
          <p:nvPr/>
        </p:nvSpPr>
        <p:spPr bwMode="auto">
          <a:xfrm>
            <a:off x="4451590" y="1637882"/>
            <a:ext cx="792000" cy="340008"/>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r>
              <a:rPr lang="it-IT" altLang="it-IT" sz="800" dirty="0">
                <a:solidFill>
                  <a:schemeClr val="tx1"/>
                </a:solidFill>
              </a:rPr>
              <a:t>richiesta migrazione</a:t>
            </a:r>
            <a:endParaRPr lang="it-IT" altLang="it-IT" sz="800" dirty="0">
              <a:solidFill>
                <a:schemeClr val="tx1"/>
              </a:solidFill>
              <a:latin typeface="TIM Sans" panose="02020503040602060503" pitchFamily="18" charset="0"/>
              <a:cs typeface="Arial" panose="020B0604020202020204" pitchFamily="34" charset="0"/>
            </a:endParaRPr>
          </a:p>
        </p:txBody>
      </p:sp>
      <p:sp>
        <p:nvSpPr>
          <p:cNvPr id="210" name="AutoShape 27">
            <a:extLst>
              <a:ext uri="{FF2B5EF4-FFF2-40B4-BE49-F238E27FC236}">
                <a16:creationId xmlns:a16="http://schemas.microsoft.com/office/drawing/2014/main" id="{0322A5AA-FE29-4DEE-9CCE-70BEC2A6FC97}"/>
              </a:ext>
            </a:extLst>
          </p:cNvPr>
          <p:cNvSpPr>
            <a:spLocks noChangeArrowheads="1"/>
          </p:cNvSpPr>
          <p:nvPr/>
        </p:nvSpPr>
        <p:spPr bwMode="auto">
          <a:xfrm>
            <a:off x="6071890" y="3326274"/>
            <a:ext cx="792000" cy="340008"/>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richiesta migrazione</a:t>
            </a:r>
          </a:p>
        </p:txBody>
      </p:sp>
      <p:sp>
        <p:nvSpPr>
          <p:cNvPr id="211" name="AutoShape 27">
            <a:extLst>
              <a:ext uri="{FF2B5EF4-FFF2-40B4-BE49-F238E27FC236}">
                <a16:creationId xmlns:a16="http://schemas.microsoft.com/office/drawing/2014/main" id="{C4574881-3A8E-4B3B-824F-D9A8E4B2C0CB}"/>
              </a:ext>
            </a:extLst>
          </p:cNvPr>
          <p:cNvSpPr>
            <a:spLocks noChangeArrowheads="1"/>
          </p:cNvSpPr>
          <p:nvPr/>
        </p:nvSpPr>
        <p:spPr bwMode="auto">
          <a:xfrm>
            <a:off x="7714285" y="3090684"/>
            <a:ext cx="792000" cy="340008"/>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richiesta migrazione</a:t>
            </a:r>
          </a:p>
        </p:txBody>
      </p:sp>
      <p:sp>
        <p:nvSpPr>
          <p:cNvPr id="212" name="AutoShape 27">
            <a:extLst>
              <a:ext uri="{FF2B5EF4-FFF2-40B4-BE49-F238E27FC236}">
                <a16:creationId xmlns:a16="http://schemas.microsoft.com/office/drawing/2014/main" id="{D8ABC693-21DC-446F-AAC6-62F807EF490F}"/>
              </a:ext>
            </a:extLst>
          </p:cNvPr>
          <p:cNvSpPr>
            <a:spLocks noChangeArrowheads="1"/>
          </p:cNvSpPr>
          <p:nvPr/>
        </p:nvSpPr>
        <p:spPr bwMode="auto">
          <a:xfrm>
            <a:off x="2750873" y="1107210"/>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richiesta migrazione</a:t>
            </a:r>
          </a:p>
        </p:txBody>
      </p:sp>
      <p:sp>
        <p:nvSpPr>
          <p:cNvPr id="17" name="Rettangolo 16">
            <a:extLst>
              <a:ext uri="{FF2B5EF4-FFF2-40B4-BE49-F238E27FC236}">
                <a16:creationId xmlns:a16="http://schemas.microsoft.com/office/drawing/2014/main" id="{6C20ADE4-55B2-4CEF-A0B6-B87D13E451D0}"/>
              </a:ext>
            </a:extLst>
          </p:cNvPr>
          <p:cNvSpPr/>
          <p:nvPr/>
        </p:nvSpPr>
        <p:spPr>
          <a:xfrm>
            <a:off x="4124714" y="1382528"/>
            <a:ext cx="354584"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a:t>
            </a:r>
            <a:r>
              <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1</a:t>
            </a:r>
          </a:p>
        </p:txBody>
      </p:sp>
      <p:sp>
        <p:nvSpPr>
          <p:cNvPr id="213" name="Rettangolo 212">
            <a:extLst>
              <a:ext uri="{FF2B5EF4-FFF2-40B4-BE49-F238E27FC236}">
                <a16:creationId xmlns:a16="http://schemas.microsoft.com/office/drawing/2014/main" id="{9DC8F6C7-677C-4FC2-B2E3-4B6C453843BA}"/>
              </a:ext>
            </a:extLst>
          </p:cNvPr>
          <p:cNvSpPr/>
          <p:nvPr/>
        </p:nvSpPr>
        <p:spPr>
          <a:xfrm>
            <a:off x="3696644" y="1957275"/>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4" name="Rettangolo 213">
            <a:extLst>
              <a:ext uri="{FF2B5EF4-FFF2-40B4-BE49-F238E27FC236}">
                <a16:creationId xmlns:a16="http://schemas.microsoft.com/office/drawing/2014/main" id="{DFA41A1E-9A34-4CCC-A3C9-74B87D55D110}"/>
              </a:ext>
            </a:extLst>
          </p:cNvPr>
          <p:cNvSpPr/>
          <p:nvPr/>
        </p:nvSpPr>
        <p:spPr>
          <a:xfrm>
            <a:off x="8768672" y="2050286"/>
            <a:ext cx="36740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N8</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19" name="Rettangolo 218">
            <a:extLst>
              <a:ext uri="{FF2B5EF4-FFF2-40B4-BE49-F238E27FC236}">
                <a16:creationId xmlns:a16="http://schemas.microsoft.com/office/drawing/2014/main" id="{D9C20FB2-E628-4966-A3BA-2C9BF57CD346}"/>
              </a:ext>
            </a:extLst>
          </p:cNvPr>
          <p:cNvSpPr/>
          <p:nvPr/>
        </p:nvSpPr>
        <p:spPr>
          <a:xfrm>
            <a:off x="3696644" y="2505590"/>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2" name="Rettangolo 221">
            <a:extLst>
              <a:ext uri="{FF2B5EF4-FFF2-40B4-BE49-F238E27FC236}">
                <a16:creationId xmlns:a16="http://schemas.microsoft.com/office/drawing/2014/main" id="{C0849BB3-5D9A-4A7C-AD20-9A5C123F2DE0}"/>
              </a:ext>
            </a:extLst>
          </p:cNvPr>
          <p:cNvSpPr/>
          <p:nvPr/>
        </p:nvSpPr>
        <p:spPr>
          <a:xfrm>
            <a:off x="8770275" y="2598550"/>
            <a:ext cx="364203"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N9</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3" name="AutoShape 27">
            <a:extLst>
              <a:ext uri="{FF2B5EF4-FFF2-40B4-BE49-F238E27FC236}">
                <a16:creationId xmlns:a16="http://schemas.microsoft.com/office/drawing/2014/main" id="{60395435-744F-4FCD-8D51-1504B2F38D59}"/>
              </a:ext>
            </a:extLst>
          </p:cNvPr>
          <p:cNvSpPr>
            <a:spLocks noChangeArrowheads="1"/>
          </p:cNvSpPr>
          <p:nvPr/>
        </p:nvSpPr>
        <p:spPr bwMode="auto">
          <a:xfrm>
            <a:off x="9405912" y="2652972"/>
            <a:ext cx="792000" cy="360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esito verifica codice sessione</a:t>
            </a:r>
          </a:p>
        </p:txBody>
      </p:sp>
      <p:sp>
        <p:nvSpPr>
          <p:cNvPr id="224" name="AutoShape 27">
            <a:extLst>
              <a:ext uri="{FF2B5EF4-FFF2-40B4-BE49-F238E27FC236}">
                <a16:creationId xmlns:a16="http://schemas.microsoft.com/office/drawing/2014/main" id="{D8F0E368-92FE-4B63-BD46-B5B8BF341F87}"/>
              </a:ext>
            </a:extLst>
          </p:cNvPr>
          <p:cNvSpPr>
            <a:spLocks noChangeArrowheads="1"/>
          </p:cNvSpPr>
          <p:nvPr/>
        </p:nvSpPr>
        <p:spPr bwMode="auto">
          <a:xfrm>
            <a:off x="7715294" y="2640833"/>
            <a:ext cx="792000" cy="360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verifica codice sessione</a:t>
            </a:r>
          </a:p>
        </p:txBody>
      </p:sp>
      <p:cxnSp>
        <p:nvCxnSpPr>
          <p:cNvPr id="225" name="AutoShape 26">
            <a:extLst>
              <a:ext uri="{FF2B5EF4-FFF2-40B4-BE49-F238E27FC236}">
                <a16:creationId xmlns:a16="http://schemas.microsoft.com/office/drawing/2014/main" id="{D5BFEA2F-014F-4B66-B5FA-56F782E84B90}"/>
              </a:ext>
            </a:extLst>
          </p:cNvPr>
          <p:cNvCxnSpPr>
            <a:cxnSpLocks noChangeShapeType="1"/>
            <a:stCxn id="223" idx="1"/>
            <a:endCxn id="224" idx="3"/>
          </p:cNvCxnSpPr>
          <p:nvPr/>
        </p:nvCxnSpPr>
        <p:spPr bwMode="auto">
          <a:xfrm flipH="1" flipV="1">
            <a:off x="8507294" y="2820833"/>
            <a:ext cx="898618" cy="12139"/>
          </a:xfrm>
          <a:prstGeom prst="straightConnector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6" name="AutoShape 48">
            <a:extLst>
              <a:ext uri="{FF2B5EF4-FFF2-40B4-BE49-F238E27FC236}">
                <a16:creationId xmlns:a16="http://schemas.microsoft.com/office/drawing/2014/main" id="{16BC8224-CA17-4B58-A20B-8CCFC2DB45FD}"/>
              </a:ext>
            </a:extLst>
          </p:cNvPr>
          <p:cNvCxnSpPr>
            <a:cxnSpLocks noChangeShapeType="1"/>
            <a:stCxn id="224" idx="1"/>
            <a:endCxn id="292" idx="0"/>
          </p:cNvCxnSpPr>
          <p:nvPr/>
        </p:nvCxnSpPr>
        <p:spPr bwMode="auto">
          <a:xfrm rot="10800000" flipV="1">
            <a:off x="4846004" y="2820832"/>
            <a:ext cx="2869290" cy="238411"/>
          </a:xfrm>
          <a:prstGeom prst="bentConnector2">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7" name="Rettangolo 226">
            <a:extLst>
              <a:ext uri="{FF2B5EF4-FFF2-40B4-BE49-F238E27FC236}">
                <a16:creationId xmlns:a16="http://schemas.microsoft.com/office/drawing/2014/main" id="{3284A83C-66FE-49DD-AE4B-B92D719AB0D1}"/>
              </a:ext>
            </a:extLst>
          </p:cNvPr>
          <p:cNvSpPr/>
          <p:nvPr/>
        </p:nvSpPr>
        <p:spPr>
          <a:xfrm>
            <a:off x="3696644" y="2888835"/>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8" name="Rettangolo 227">
            <a:extLst>
              <a:ext uri="{FF2B5EF4-FFF2-40B4-BE49-F238E27FC236}">
                <a16:creationId xmlns:a16="http://schemas.microsoft.com/office/drawing/2014/main" id="{C4D4E3F8-FA27-4D86-8337-E1F670D2E9BE}"/>
              </a:ext>
            </a:extLst>
          </p:cNvPr>
          <p:cNvSpPr/>
          <p:nvPr/>
        </p:nvSpPr>
        <p:spPr>
          <a:xfrm>
            <a:off x="3736725" y="4721156"/>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29" name="Rettangolo 228">
            <a:extLst>
              <a:ext uri="{FF2B5EF4-FFF2-40B4-BE49-F238E27FC236}">
                <a16:creationId xmlns:a16="http://schemas.microsoft.com/office/drawing/2014/main" id="{9D53A878-0261-4B13-BBD6-CC07BDDC2CA9}"/>
              </a:ext>
            </a:extLst>
          </p:cNvPr>
          <p:cNvSpPr/>
          <p:nvPr/>
        </p:nvSpPr>
        <p:spPr>
          <a:xfrm>
            <a:off x="8715013" y="4952051"/>
            <a:ext cx="43633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N10</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272" name="Text Box 47">
            <a:extLst>
              <a:ext uri="{FF2B5EF4-FFF2-40B4-BE49-F238E27FC236}">
                <a16:creationId xmlns:a16="http://schemas.microsoft.com/office/drawing/2014/main" id="{8C231122-F93B-4F32-8AE0-7A73D81C07F3}"/>
              </a:ext>
            </a:extLst>
          </p:cNvPr>
          <p:cNvSpPr txBox="1">
            <a:spLocks noChangeArrowheads="1"/>
          </p:cNvSpPr>
          <p:nvPr/>
        </p:nvSpPr>
        <p:spPr bwMode="auto">
          <a:xfrm>
            <a:off x="3531309" y="2156223"/>
            <a:ext cx="827515"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tx1">
                    <a:lumMod val="50000"/>
                    <a:lumOff val="50000"/>
                  </a:schemeClr>
                </a:solidFill>
                <a:latin typeface="+mj-lt"/>
                <a:cs typeface="Arial" panose="020B0604020202020204" pitchFamily="34" charset="0"/>
              </a:rPr>
              <a:t>t</a:t>
            </a:r>
            <a:r>
              <a:rPr lang="it-IT" altLang="it-IT" sz="901" b="1" baseline="-25000" dirty="0">
                <a:solidFill>
                  <a:schemeClr val="tx1">
                    <a:lumMod val="50000"/>
                    <a:lumOff val="50000"/>
                  </a:schemeClr>
                </a:solidFill>
                <a:latin typeface="+mj-lt"/>
                <a:cs typeface="Arial" panose="020B0604020202020204" pitchFamily="34" charset="0"/>
              </a:rPr>
              <a:t>1 </a:t>
            </a:r>
            <a:r>
              <a:rPr lang="it-IT" altLang="it-IT" sz="901" b="1" dirty="0">
                <a:solidFill>
                  <a:schemeClr val="bg1">
                    <a:lumMod val="50000"/>
                  </a:schemeClr>
                </a:solidFill>
                <a:cs typeface="Arial" panose="020B0604020202020204" pitchFamily="34" charset="0"/>
              </a:rPr>
              <a:t>≤</a:t>
            </a:r>
            <a:r>
              <a:rPr lang="it-IT" altLang="it-IT" sz="901" b="1" dirty="0">
                <a:solidFill>
                  <a:schemeClr val="tx1">
                    <a:lumMod val="50000"/>
                    <a:lumOff val="50000"/>
                  </a:schemeClr>
                </a:solidFill>
                <a:latin typeface="+mj-lt"/>
                <a:cs typeface="Arial" panose="020B0604020202020204" pitchFamily="34" charset="0"/>
              </a:rPr>
              <a:t> t</a:t>
            </a:r>
            <a:r>
              <a:rPr lang="it-IT" altLang="it-IT" sz="901" b="1" baseline="-25000" dirty="0">
                <a:solidFill>
                  <a:schemeClr val="tx1">
                    <a:lumMod val="50000"/>
                    <a:lumOff val="50000"/>
                  </a:schemeClr>
                </a:solidFill>
                <a:latin typeface="+mj-lt"/>
                <a:cs typeface="Arial" panose="020B0604020202020204" pitchFamily="34" charset="0"/>
              </a:rPr>
              <a:t>0</a:t>
            </a:r>
            <a:r>
              <a:rPr lang="it-IT" altLang="it-IT" sz="901" b="1" dirty="0">
                <a:solidFill>
                  <a:schemeClr val="tx1">
                    <a:lumMod val="50000"/>
                    <a:lumOff val="50000"/>
                  </a:schemeClr>
                </a:solidFill>
                <a:latin typeface="+mj-lt"/>
                <a:cs typeface="Arial" panose="020B0604020202020204" pitchFamily="34" charset="0"/>
              </a:rPr>
              <a:t> + 1</a:t>
            </a:r>
          </a:p>
        </p:txBody>
      </p:sp>
      <p:sp>
        <p:nvSpPr>
          <p:cNvPr id="176" name="CasellaDiTesto 175">
            <a:extLst>
              <a:ext uri="{FF2B5EF4-FFF2-40B4-BE49-F238E27FC236}">
                <a16:creationId xmlns:a16="http://schemas.microsoft.com/office/drawing/2014/main" id="{99E73DD2-7204-4B0A-BF15-C0CB7D611A62}"/>
              </a:ext>
            </a:extLst>
          </p:cNvPr>
          <p:cNvSpPr txBox="1"/>
          <p:nvPr/>
        </p:nvSpPr>
        <p:spPr>
          <a:xfrm>
            <a:off x="2480801" y="6170036"/>
            <a:ext cx="1251202" cy="225539"/>
          </a:xfrm>
          <a:prstGeom prst="rect">
            <a:avLst/>
          </a:prstGeom>
          <a:solidFill>
            <a:schemeClr val="accent4">
              <a:lumMod val="10000"/>
              <a:lumOff val="90000"/>
            </a:schemeClr>
          </a:solidFill>
          <a:ln w="9525" algn="ctr">
            <a:solidFill>
              <a:schemeClr val="tx1"/>
            </a:solidFill>
            <a:miter lim="800000"/>
            <a:headEnd/>
            <a:tailEnd/>
          </a:ln>
          <a:effectLst/>
        </p:spPr>
        <p:txBody>
          <a:bodyPr wrap="none" lIns="0" tIns="0" rIns="0" bIns="0" anchor="ctr"/>
          <a:lstStyle>
            <a:defPPr>
              <a:defRPr lang="it-IT"/>
            </a:defPPr>
            <a:lvl1pPr algn="ctr">
              <a:lnSpc>
                <a:spcPct val="90000"/>
              </a:lnSpc>
              <a:spcBef>
                <a:spcPct val="20000"/>
              </a:spcBef>
              <a:spcAft>
                <a:spcPct val="10000"/>
              </a:spcAft>
              <a:buClr>
                <a:schemeClr val="accent1"/>
              </a:buClr>
              <a:buNone/>
              <a:defRPr sz="1200" b="1">
                <a:latin typeface="TIM Sans" panose="02020503040602060503" pitchFamily="18"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sz="1050" dirty="0"/>
              <a:t>Invio notifica KO</a:t>
            </a:r>
          </a:p>
        </p:txBody>
      </p:sp>
      <p:sp>
        <p:nvSpPr>
          <p:cNvPr id="205" name="CasellaDiTesto 204">
            <a:extLst>
              <a:ext uri="{FF2B5EF4-FFF2-40B4-BE49-F238E27FC236}">
                <a16:creationId xmlns:a16="http://schemas.microsoft.com/office/drawing/2014/main" id="{B19E6D1E-4448-4666-AF80-59450F33E230}"/>
              </a:ext>
            </a:extLst>
          </p:cNvPr>
          <p:cNvSpPr txBox="1"/>
          <p:nvPr/>
        </p:nvSpPr>
        <p:spPr>
          <a:xfrm>
            <a:off x="9698443" y="5559198"/>
            <a:ext cx="1403457" cy="262622"/>
          </a:xfrm>
          <a:prstGeom prst="rect">
            <a:avLst/>
          </a:prstGeom>
          <a:solidFill>
            <a:schemeClr val="accent4">
              <a:lumMod val="10000"/>
              <a:lumOff val="90000"/>
            </a:schemeClr>
          </a:solidFill>
          <a:ln w="9525" algn="ctr">
            <a:solidFill>
              <a:schemeClr val="tx1"/>
            </a:solidFill>
            <a:miter lim="800000"/>
            <a:headEnd/>
            <a:tailEnd/>
          </a:ln>
          <a:effectLst/>
        </p:spPr>
        <p:txBody>
          <a:bodyPr wrap="none" lIns="0" tIns="0" rIns="0" bIns="0" anchor="ctr"/>
          <a:lstStyle>
            <a:defPPr>
              <a:defRPr lang="it-IT"/>
            </a:defPPr>
            <a:lvl1pPr algn="ctr">
              <a:lnSpc>
                <a:spcPct val="90000"/>
              </a:lnSpc>
              <a:spcBef>
                <a:spcPct val="20000"/>
              </a:spcBef>
              <a:spcAft>
                <a:spcPct val="10000"/>
              </a:spcAft>
              <a:buClr>
                <a:schemeClr val="accent1"/>
              </a:buClr>
              <a:buNone/>
              <a:defRPr sz="1200" b="1">
                <a:latin typeface="TIM Sans" panose="02020503040602060503" pitchFamily="18"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sz="1050" dirty="0"/>
              <a:t>Sblocco consistenza</a:t>
            </a:r>
          </a:p>
        </p:txBody>
      </p:sp>
    </p:spTree>
    <p:extLst>
      <p:ext uri="{BB962C8B-B14F-4D97-AF65-F5344CB8AC3E}">
        <p14:creationId xmlns:p14="http://schemas.microsoft.com/office/powerpoint/2010/main" val="12784778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D7451-E6C0-4329-8DDD-53D9CA29FF0A}"/>
              </a:ext>
            </a:extLst>
          </p:cNvPr>
          <p:cNvSpPr txBox="1">
            <a:spLocks/>
          </p:cNvSpPr>
          <p:nvPr/>
        </p:nvSpPr>
        <p:spPr bwMode="auto">
          <a:xfrm>
            <a:off x="361250" y="100534"/>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r>
              <a:rPr lang="it-IT" sz="2199" dirty="0">
                <a:solidFill>
                  <a:srgbClr val="EB0028"/>
                </a:solidFill>
              </a:rPr>
              <a:t>Fase 3 della procedura di migrazione (2/5)</a:t>
            </a:r>
          </a:p>
        </p:txBody>
      </p:sp>
      <p:sp>
        <p:nvSpPr>
          <p:cNvPr id="5" name="CasellaDiTesto 4">
            <a:extLst>
              <a:ext uri="{FF2B5EF4-FFF2-40B4-BE49-F238E27FC236}">
                <a16:creationId xmlns:a16="http://schemas.microsoft.com/office/drawing/2014/main" id="{0F22FAAD-2886-42AB-BF3F-D8A17FE354B9}"/>
              </a:ext>
            </a:extLst>
          </p:cNvPr>
          <p:cNvSpPr txBox="1"/>
          <p:nvPr/>
        </p:nvSpPr>
        <p:spPr>
          <a:xfrm>
            <a:off x="5898371" y="510714"/>
            <a:ext cx="108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p>
          <a:p>
            <a:r>
              <a:rPr lang="it-IT" sz="1003" dirty="0" err="1"/>
              <a:t>SdT</a:t>
            </a:r>
            <a:endParaRPr lang="it-IT" sz="1003" dirty="0"/>
          </a:p>
        </p:txBody>
      </p:sp>
      <p:sp>
        <p:nvSpPr>
          <p:cNvPr id="6" name="CasellaDiTesto 5">
            <a:extLst>
              <a:ext uri="{FF2B5EF4-FFF2-40B4-BE49-F238E27FC236}">
                <a16:creationId xmlns:a16="http://schemas.microsoft.com/office/drawing/2014/main" id="{4774DAE4-10FC-44C2-B1B8-F5488C2CA6C3}"/>
              </a:ext>
            </a:extLst>
          </p:cNvPr>
          <p:cNvSpPr txBox="1"/>
          <p:nvPr/>
        </p:nvSpPr>
        <p:spPr>
          <a:xfrm>
            <a:off x="3900147"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950">
                <a:solidFill>
                  <a:srgbClr val="C00000"/>
                </a:solidFill>
              </a:defRPr>
            </a:lvl1pPr>
          </a:lstStyle>
          <a:p>
            <a:r>
              <a:rPr lang="it-IT" sz="1003" b="1" dirty="0">
                <a:solidFill>
                  <a:schemeClr val="tx1"/>
                </a:solidFill>
                <a:effectLst>
                  <a:outerShdw blurRad="38100" dist="38100" dir="2700000" algn="tl">
                    <a:srgbClr val="000000">
                      <a:alpha val="43137"/>
                    </a:srgbClr>
                  </a:outerShdw>
                </a:effectLst>
              </a:rPr>
              <a:t>Operatore </a:t>
            </a:r>
            <a:r>
              <a:rPr lang="it-IT" sz="1003" b="1" dirty="0" err="1">
                <a:solidFill>
                  <a:schemeClr val="tx1"/>
                </a:solidFill>
                <a:effectLst>
                  <a:outerShdw blurRad="38100" dist="38100" dir="2700000" algn="tl">
                    <a:srgbClr val="000000">
                      <a:alpha val="43137"/>
                    </a:srgbClr>
                  </a:outerShdw>
                </a:effectLst>
              </a:rPr>
              <a:t>Wholesale</a:t>
            </a:r>
            <a:r>
              <a:rPr lang="it-IT" sz="1003" b="1" dirty="0">
                <a:solidFill>
                  <a:schemeClr val="tx1"/>
                </a:solidFill>
                <a:effectLst>
                  <a:outerShdw blurRad="38100" dist="38100" dir="2700000" algn="tl">
                    <a:srgbClr val="000000">
                      <a:alpha val="43137"/>
                    </a:srgbClr>
                  </a:outerShdw>
                </a:effectLst>
              </a:rPr>
              <a:t> </a:t>
            </a:r>
          </a:p>
          <a:p>
            <a:r>
              <a:rPr lang="it-IT" sz="1003" b="1" dirty="0">
                <a:solidFill>
                  <a:schemeClr val="tx1"/>
                </a:solidFill>
                <a:effectLst>
                  <a:outerShdw blurRad="38100" dist="38100" dir="2700000" algn="tl">
                    <a:srgbClr val="000000">
                      <a:alpha val="43137"/>
                    </a:srgbClr>
                  </a:outerShdw>
                </a:effectLst>
              </a:rPr>
              <a:t>di Rete </a:t>
            </a:r>
            <a:r>
              <a:rPr lang="it-IT" sz="1003" b="1" dirty="0" err="1">
                <a:solidFill>
                  <a:schemeClr val="tx1"/>
                </a:solidFill>
                <a:effectLst>
                  <a:outerShdw blurRad="38100" dist="38100" dir="2700000" algn="tl">
                    <a:srgbClr val="000000">
                      <a:alpha val="43137"/>
                    </a:srgbClr>
                  </a:outerShdw>
                </a:effectLst>
              </a:rPr>
              <a:t>Recipient</a:t>
            </a:r>
            <a:endParaRPr lang="it-IT" sz="1003" b="1" dirty="0">
              <a:solidFill>
                <a:schemeClr val="tx1"/>
              </a:solidFill>
              <a:effectLst>
                <a:outerShdw blurRad="38100" dist="38100" dir="2700000" algn="tl">
                  <a:srgbClr val="000000">
                    <a:alpha val="43137"/>
                  </a:srgbClr>
                </a:outerShdw>
              </a:effectLst>
            </a:endParaRPr>
          </a:p>
        </p:txBody>
      </p:sp>
      <p:sp>
        <p:nvSpPr>
          <p:cNvPr id="7" name="CasellaDiTesto 6">
            <a:extLst>
              <a:ext uri="{FF2B5EF4-FFF2-40B4-BE49-F238E27FC236}">
                <a16:creationId xmlns:a16="http://schemas.microsoft.com/office/drawing/2014/main" id="{1CD60B48-3F87-42FA-BFDB-C7C4D848FBCB}"/>
              </a:ext>
            </a:extLst>
          </p:cNvPr>
          <p:cNvSpPr txBox="1"/>
          <p:nvPr/>
        </p:nvSpPr>
        <p:spPr>
          <a:xfrm>
            <a:off x="917481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 </a:t>
            </a:r>
            <a:r>
              <a:rPr lang="it-IT" dirty="0" err="1"/>
              <a:t>Wholesale</a:t>
            </a:r>
            <a:r>
              <a:rPr lang="it-IT" dirty="0"/>
              <a:t> </a:t>
            </a:r>
            <a:r>
              <a:rPr lang="it-IT" dirty="0" err="1"/>
              <a:t>Donating</a:t>
            </a:r>
            <a:endParaRPr lang="it-IT" dirty="0"/>
          </a:p>
        </p:txBody>
      </p:sp>
      <p:sp>
        <p:nvSpPr>
          <p:cNvPr id="8" name="Rettangolo 7">
            <a:extLst>
              <a:ext uri="{FF2B5EF4-FFF2-40B4-BE49-F238E27FC236}">
                <a16:creationId xmlns:a16="http://schemas.microsoft.com/office/drawing/2014/main" id="{1A357875-05E2-4B1E-84C6-139ED3804A21}"/>
              </a:ext>
            </a:extLst>
          </p:cNvPr>
          <p:cNvSpPr/>
          <p:nvPr/>
        </p:nvSpPr>
        <p:spPr>
          <a:xfrm>
            <a:off x="3965241"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B</a:t>
            </a:r>
          </a:p>
        </p:txBody>
      </p:sp>
      <p:sp>
        <p:nvSpPr>
          <p:cNvPr id="9" name="Rettangolo 8">
            <a:extLst>
              <a:ext uri="{FF2B5EF4-FFF2-40B4-BE49-F238E27FC236}">
                <a16:creationId xmlns:a16="http://schemas.microsoft.com/office/drawing/2014/main" id="{EEE022A9-8022-4D3F-8962-0C999B47DC76}"/>
              </a:ext>
            </a:extLst>
          </p:cNvPr>
          <p:cNvSpPr/>
          <p:nvPr/>
        </p:nvSpPr>
        <p:spPr>
          <a:xfrm>
            <a:off x="5954006"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C</a:t>
            </a:r>
          </a:p>
        </p:txBody>
      </p:sp>
      <p:sp>
        <p:nvSpPr>
          <p:cNvPr id="10" name="Rettangolo 9">
            <a:extLst>
              <a:ext uri="{FF2B5EF4-FFF2-40B4-BE49-F238E27FC236}">
                <a16:creationId xmlns:a16="http://schemas.microsoft.com/office/drawing/2014/main" id="{84C79A60-CE01-4C18-BCD3-527D7F39D9D5}"/>
              </a:ext>
            </a:extLst>
          </p:cNvPr>
          <p:cNvSpPr/>
          <p:nvPr/>
        </p:nvSpPr>
        <p:spPr>
          <a:xfrm>
            <a:off x="9029408"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E1</a:t>
            </a:r>
          </a:p>
        </p:txBody>
      </p:sp>
      <p:sp>
        <p:nvSpPr>
          <p:cNvPr id="11" name="CasellaDiTesto 10">
            <a:extLst>
              <a:ext uri="{FF2B5EF4-FFF2-40B4-BE49-F238E27FC236}">
                <a16:creationId xmlns:a16="http://schemas.microsoft.com/office/drawing/2014/main" id="{A5E10268-E5F6-4356-BEC9-48D7ABDF1E2F}"/>
              </a:ext>
            </a:extLst>
          </p:cNvPr>
          <p:cNvSpPr txBox="1"/>
          <p:nvPr/>
        </p:nvSpPr>
        <p:spPr>
          <a:xfrm>
            <a:off x="7176595" y="510714"/>
            <a:ext cx="1800000" cy="432000"/>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003" dirty="0"/>
              <a:t>Operatore </a:t>
            </a:r>
            <a:r>
              <a:rPr lang="it-IT" sz="1003" dirty="0" err="1"/>
              <a:t>Wholesale</a:t>
            </a:r>
            <a:r>
              <a:rPr lang="it-IT" sz="1003" dirty="0"/>
              <a:t> </a:t>
            </a:r>
          </a:p>
          <a:p>
            <a:r>
              <a:rPr lang="it-IT" sz="1003" dirty="0"/>
              <a:t>di Rete </a:t>
            </a:r>
            <a:r>
              <a:rPr lang="it-IT" sz="1003" dirty="0" err="1"/>
              <a:t>Donating</a:t>
            </a:r>
            <a:endParaRPr lang="it-IT" sz="1003" dirty="0"/>
          </a:p>
        </p:txBody>
      </p:sp>
      <p:sp>
        <p:nvSpPr>
          <p:cNvPr id="12" name="Rettangolo 11">
            <a:extLst>
              <a:ext uri="{FF2B5EF4-FFF2-40B4-BE49-F238E27FC236}">
                <a16:creationId xmlns:a16="http://schemas.microsoft.com/office/drawing/2014/main" id="{DC2F3A43-2647-403B-A0F5-6D0200DED9EF}"/>
              </a:ext>
            </a:extLst>
          </p:cNvPr>
          <p:cNvSpPr/>
          <p:nvPr/>
        </p:nvSpPr>
        <p:spPr>
          <a:xfrm>
            <a:off x="719638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D</a:t>
            </a:r>
          </a:p>
        </p:txBody>
      </p:sp>
      <p:sp>
        <p:nvSpPr>
          <p:cNvPr id="13" name="CasellaDiTesto 12">
            <a:extLst>
              <a:ext uri="{FF2B5EF4-FFF2-40B4-BE49-F238E27FC236}">
                <a16:creationId xmlns:a16="http://schemas.microsoft.com/office/drawing/2014/main" id="{BA4C7932-56F3-4118-892F-8330B541C4B1}"/>
              </a:ext>
            </a:extLst>
          </p:cNvPr>
          <p:cNvSpPr txBox="1"/>
          <p:nvPr/>
        </p:nvSpPr>
        <p:spPr>
          <a:xfrm>
            <a:off x="1127699"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Operatore Recipient</a:t>
            </a:r>
          </a:p>
        </p:txBody>
      </p:sp>
      <p:sp>
        <p:nvSpPr>
          <p:cNvPr id="14" name="Rettangolo 13">
            <a:extLst>
              <a:ext uri="{FF2B5EF4-FFF2-40B4-BE49-F238E27FC236}">
                <a16:creationId xmlns:a16="http://schemas.microsoft.com/office/drawing/2014/main" id="{1D9BF49F-D92F-4F43-8F29-082490788AAB}"/>
              </a:ext>
            </a:extLst>
          </p:cNvPr>
          <p:cNvSpPr/>
          <p:nvPr/>
        </p:nvSpPr>
        <p:spPr>
          <a:xfrm>
            <a:off x="1110757" y="609740"/>
            <a:ext cx="304011"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a:t>
            </a:r>
          </a:p>
        </p:txBody>
      </p:sp>
      <p:sp>
        <p:nvSpPr>
          <p:cNvPr id="15" name="CasellaDiTesto 14">
            <a:extLst>
              <a:ext uri="{FF2B5EF4-FFF2-40B4-BE49-F238E27FC236}">
                <a16:creationId xmlns:a16="http://schemas.microsoft.com/office/drawing/2014/main" id="{A1B0A518-6369-480F-8509-E2E74C1C1B0B}"/>
              </a:ext>
            </a:extLst>
          </p:cNvPr>
          <p:cNvSpPr txBox="1"/>
          <p:nvPr/>
        </p:nvSpPr>
        <p:spPr>
          <a:xfrm>
            <a:off x="251392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000" b="1">
                <a:effectLst>
                  <a:outerShdw blurRad="38100" dist="38100" dir="2700000" algn="tl">
                    <a:srgbClr val="000000">
                      <a:alpha val="43137"/>
                    </a:srgbClr>
                  </a:outerShdw>
                </a:effectLst>
              </a:defRPr>
            </a:lvl1pPr>
          </a:lstStyle>
          <a:p>
            <a:r>
              <a:rPr lang="it-IT" sz="1100" dirty="0"/>
              <a:t>Op. </a:t>
            </a:r>
            <a:r>
              <a:rPr lang="it-IT" sz="1100" dirty="0" err="1"/>
              <a:t>Wholesale</a:t>
            </a:r>
            <a:r>
              <a:rPr lang="it-IT" sz="1100" dirty="0"/>
              <a:t>  Recipient</a:t>
            </a:r>
          </a:p>
        </p:txBody>
      </p:sp>
      <p:sp>
        <p:nvSpPr>
          <p:cNvPr id="16" name="Rettangolo 15">
            <a:extLst>
              <a:ext uri="{FF2B5EF4-FFF2-40B4-BE49-F238E27FC236}">
                <a16:creationId xmlns:a16="http://schemas.microsoft.com/office/drawing/2014/main" id="{5285A814-3AD6-4FDC-B774-629400F38587}"/>
              </a:ext>
            </a:extLst>
          </p:cNvPr>
          <p:cNvSpPr/>
          <p:nvPr/>
        </p:nvSpPr>
        <p:spPr>
          <a:xfrm>
            <a:off x="2368124" y="609740"/>
            <a:ext cx="483562"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A1</a:t>
            </a:r>
          </a:p>
        </p:txBody>
      </p:sp>
      <p:sp>
        <p:nvSpPr>
          <p:cNvPr id="17" name="CasellaDiTesto 16">
            <a:extLst>
              <a:ext uri="{FF2B5EF4-FFF2-40B4-BE49-F238E27FC236}">
                <a16:creationId xmlns:a16="http://schemas.microsoft.com/office/drawing/2014/main" id="{8BA9B42D-7005-493B-AA3D-030542F81858}"/>
              </a:ext>
            </a:extLst>
          </p:cNvPr>
          <p:cNvSpPr txBox="1"/>
          <p:nvPr/>
        </p:nvSpPr>
        <p:spPr>
          <a:xfrm>
            <a:off x="10561043" y="511271"/>
            <a:ext cx="1188000"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Operatore </a:t>
            </a:r>
            <a:r>
              <a:rPr lang="it-IT" dirty="0" err="1"/>
              <a:t>Donating</a:t>
            </a:r>
            <a:endParaRPr lang="it-IT" dirty="0"/>
          </a:p>
        </p:txBody>
      </p:sp>
      <p:sp>
        <p:nvSpPr>
          <p:cNvPr id="18" name="Rettangolo 17">
            <a:extLst>
              <a:ext uri="{FF2B5EF4-FFF2-40B4-BE49-F238E27FC236}">
                <a16:creationId xmlns:a16="http://schemas.microsoft.com/office/drawing/2014/main" id="{3AC154C6-E092-45A5-9C06-053C5EF1149E}"/>
              </a:ext>
            </a:extLst>
          </p:cNvPr>
          <p:cNvSpPr/>
          <p:nvPr/>
        </p:nvSpPr>
        <p:spPr>
          <a:xfrm>
            <a:off x="10436446" y="609740"/>
            <a:ext cx="520354" cy="400108"/>
          </a:xfrm>
          <a:prstGeom prst="rect">
            <a:avLst/>
          </a:prstGeom>
          <a:noFill/>
          <a:ln>
            <a:noFill/>
          </a:ln>
        </p:spPr>
        <p:txBody>
          <a:bodyPr wrap="square" lIns="91440" tIns="45719" rIns="91440" bIns="45719">
            <a:spAutoFit/>
          </a:bodyPr>
          <a:lstStyle/>
          <a:p>
            <a:pPr algn="ctr"/>
            <a:r>
              <a:rPr lang="it-IT" sz="2000" b="1" dirty="0">
                <a:ln w="6600">
                  <a:solidFill>
                    <a:schemeClr val="accent2"/>
                  </a:solidFill>
                  <a:prstDash val="solid"/>
                </a:ln>
                <a:effectLst>
                  <a:outerShdw dist="38100" dir="2700000" algn="tl" rotWithShape="0">
                    <a:schemeClr val="accent2"/>
                  </a:outerShdw>
                </a:effectLst>
              </a:rPr>
              <a:t>E</a:t>
            </a:r>
          </a:p>
        </p:txBody>
      </p:sp>
      <p:cxnSp>
        <p:nvCxnSpPr>
          <p:cNvPr id="19" name="Connettore 4 4">
            <a:extLst>
              <a:ext uri="{FF2B5EF4-FFF2-40B4-BE49-F238E27FC236}">
                <a16:creationId xmlns:a16="http://schemas.microsoft.com/office/drawing/2014/main" id="{BFE1F5DA-8F93-405A-9BE1-C51258AC6B08}"/>
              </a:ext>
            </a:extLst>
          </p:cNvPr>
          <p:cNvCxnSpPr>
            <a:cxnSpLocks noChangeShapeType="1"/>
            <a:stCxn id="20" idx="3"/>
            <a:endCxn id="23" idx="0"/>
          </p:cNvCxnSpPr>
          <p:nvPr/>
        </p:nvCxnSpPr>
        <p:spPr bwMode="auto">
          <a:xfrm>
            <a:off x="5554825" y="1305515"/>
            <a:ext cx="196133" cy="322210"/>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AutoShape 50">
            <a:extLst>
              <a:ext uri="{FF2B5EF4-FFF2-40B4-BE49-F238E27FC236}">
                <a16:creationId xmlns:a16="http://schemas.microsoft.com/office/drawing/2014/main" id="{1877C3AF-2958-4424-BCD2-73A4D90552C7}"/>
              </a:ext>
            </a:extLst>
          </p:cNvPr>
          <p:cNvSpPr>
            <a:spLocks noChangeArrowheads="1"/>
          </p:cNvSpPr>
          <p:nvPr/>
        </p:nvSpPr>
        <p:spPr bwMode="auto">
          <a:xfrm>
            <a:off x="4112847" y="1125515"/>
            <a:ext cx="1441978" cy="360000"/>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90000"/>
              </a:lnSpc>
              <a:spcBef>
                <a:spcPct val="20000"/>
              </a:spcBef>
              <a:spcAft>
                <a:spcPct val="10000"/>
              </a:spcAft>
              <a:buClr>
                <a:schemeClr val="accent1"/>
              </a:buClr>
              <a:buFont typeface="Webdings" pitchFamily="18" charset="2"/>
              <a:buNone/>
            </a:pPr>
            <a:r>
              <a:rPr lang="it-IT" altLang="it-IT" sz="800" b="1" dirty="0">
                <a:latin typeface="TIM Sans" panose="02020503040602060503" pitchFamily="18" charset="0"/>
                <a:cs typeface="Arial" panose="020B0604020202020204" pitchFamily="34" charset="0"/>
              </a:rPr>
              <a:t>Necessaria presa appuntamento con il cliente? </a:t>
            </a:r>
            <a:r>
              <a:rPr lang="it-IT" altLang="it-IT" sz="800" dirty="0">
                <a:latin typeface="TIM Sans" panose="02020503040602060503" pitchFamily="18" charset="0"/>
                <a:cs typeface="Arial" panose="020B0604020202020204" pitchFamily="34" charset="0"/>
              </a:rPr>
              <a:t>(7)</a:t>
            </a:r>
          </a:p>
        </p:txBody>
      </p:sp>
      <p:sp>
        <p:nvSpPr>
          <p:cNvPr id="21" name="Text Box 11">
            <a:extLst>
              <a:ext uri="{FF2B5EF4-FFF2-40B4-BE49-F238E27FC236}">
                <a16:creationId xmlns:a16="http://schemas.microsoft.com/office/drawing/2014/main" id="{27E1FAF1-9A84-47AA-BEC9-6BFD28B6A2DC}"/>
              </a:ext>
            </a:extLst>
          </p:cNvPr>
          <p:cNvSpPr txBox="1">
            <a:spLocks noChangeArrowheads="1"/>
          </p:cNvSpPr>
          <p:nvPr/>
        </p:nvSpPr>
        <p:spPr bwMode="auto">
          <a:xfrm>
            <a:off x="5399042" y="1365301"/>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SI</a:t>
            </a:r>
          </a:p>
        </p:txBody>
      </p:sp>
      <p:sp>
        <p:nvSpPr>
          <p:cNvPr id="22" name="Text Box 11">
            <a:extLst>
              <a:ext uri="{FF2B5EF4-FFF2-40B4-BE49-F238E27FC236}">
                <a16:creationId xmlns:a16="http://schemas.microsoft.com/office/drawing/2014/main" id="{40DB2B38-397E-483F-9D1E-895CE93D5069}"/>
              </a:ext>
            </a:extLst>
          </p:cNvPr>
          <p:cNvSpPr txBox="1">
            <a:spLocks noChangeArrowheads="1"/>
          </p:cNvSpPr>
          <p:nvPr/>
        </p:nvSpPr>
        <p:spPr bwMode="auto">
          <a:xfrm>
            <a:off x="4307634" y="1533163"/>
            <a:ext cx="505644" cy="123111"/>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NO</a:t>
            </a:r>
          </a:p>
        </p:txBody>
      </p:sp>
      <p:sp>
        <p:nvSpPr>
          <p:cNvPr id="23" name="Text Box 10">
            <a:extLst>
              <a:ext uri="{FF2B5EF4-FFF2-40B4-BE49-F238E27FC236}">
                <a16:creationId xmlns:a16="http://schemas.microsoft.com/office/drawing/2014/main" id="{6051083C-04F1-48FB-9C67-8D018A1911C9}"/>
              </a:ext>
            </a:extLst>
          </p:cNvPr>
          <p:cNvSpPr txBox="1">
            <a:spLocks noChangeArrowheads="1"/>
          </p:cNvSpPr>
          <p:nvPr/>
        </p:nvSpPr>
        <p:spPr bwMode="auto">
          <a:xfrm>
            <a:off x="5319752" y="1627725"/>
            <a:ext cx="862412" cy="341109"/>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Policy  </a:t>
            </a:r>
          </a:p>
          <a:p>
            <a:r>
              <a:rPr lang="it-IT" altLang="it-IT" dirty="0"/>
              <a:t>di contatto </a:t>
            </a:r>
          </a:p>
        </p:txBody>
      </p:sp>
      <p:cxnSp>
        <p:nvCxnSpPr>
          <p:cNvPr id="26" name="Connettore 4 4">
            <a:extLst>
              <a:ext uri="{FF2B5EF4-FFF2-40B4-BE49-F238E27FC236}">
                <a16:creationId xmlns:a16="http://schemas.microsoft.com/office/drawing/2014/main" id="{1C37300F-736A-44B6-9899-06A5D834D0E6}"/>
              </a:ext>
            </a:extLst>
          </p:cNvPr>
          <p:cNvCxnSpPr>
            <a:cxnSpLocks noChangeShapeType="1"/>
            <a:stCxn id="20" idx="2"/>
            <a:endCxn id="241" idx="0"/>
          </p:cNvCxnSpPr>
          <p:nvPr/>
        </p:nvCxnSpPr>
        <p:spPr bwMode="auto">
          <a:xfrm rot="5400000">
            <a:off x="4743943" y="1575084"/>
            <a:ext cx="179463" cy="324"/>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28">
            <a:extLst>
              <a:ext uri="{FF2B5EF4-FFF2-40B4-BE49-F238E27FC236}">
                <a16:creationId xmlns:a16="http://schemas.microsoft.com/office/drawing/2014/main" id="{2F0FA4FD-8F80-42C1-9FB9-C8835F40E861}"/>
              </a:ext>
            </a:extLst>
          </p:cNvPr>
          <p:cNvCxnSpPr>
            <a:cxnSpLocks noChangeShapeType="1"/>
            <a:stCxn id="39" idx="1"/>
            <a:endCxn id="121" idx="3"/>
          </p:cNvCxnSpPr>
          <p:nvPr/>
        </p:nvCxnSpPr>
        <p:spPr bwMode="auto">
          <a:xfrm flipH="1">
            <a:off x="3647521" y="2345138"/>
            <a:ext cx="647530" cy="597"/>
          </a:xfrm>
          <a:prstGeom prst="straightConnector1">
            <a:avLst/>
          </a:prstGeom>
          <a:noFill/>
          <a:ln w="63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AutoShape 27">
            <a:extLst>
              <a:ext uri="{FF2B5EF4-FFF2-40B4-BE49-F238E27FC236}">
                <a16:creationId xmlns:a16="http://schemas.microsoft.com/office/drawing/2014/main" id="{59D4FA8C-3651-462D-9859-5EC68E0ED65F}"/>
              </a:ext>
            </a:extLst>
          </p:cNvPr>
          <p:cNvSpPr>
            <a:spLocks noChangeArrowheads="1"/>
          </p:cNvSpPr>
          <p:nvPr/>
        </p:nvSpPr>
        <p:spPr bwMode="auto">
          <a:xfrm>
            <a:off x="7702564" y="2108877"/>
            <a:ext cx="827998" cy="468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Comunicazione DAC (8)</a:t>
            </a:r>
          </a:p>
        </p:txBody>
      </p:sp>
      <p:sp>
        <p:nvSpPr>
          <p:cNvPr id="38" name="AutoShape 27">
            <a:extLst>
              <a:ext uri="{FF2B5EF4-FFF2-40B4-BE49-F238E27FC236}">
                <a16:creationId xmlns:a16="http://schemas.microsoft.com/office/drawing/2014/main" id="{370DD13C-2EDF-44D9-9AC1-4C235E149735}"/>
              </a:ext>
            </a:extLst>
          </p:cNvPr>
          <p:cNvSpPr>
            <a:spLocks noChangeArrowheads="1"/>
          </p:cNvSpPr>
          <p:nvPr/>
        </p:nvSpPr>
        <p:spPr bwMode="auto">
          <a:xfrm>
            <a:off x="9397504" y="2108890"/>
            <a:ext cx="828000" cy="46800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Comunicazione DAC</a:t>
            </a:r>
          </a:p>
        </p:txBody>
      </p:sp>
      <p:sp>
        <p:nvSpPr>
          <p:cNvPr id="39" name="Text Box 10">
            <a:extLst>
              <a:ext uri="{FF2B5EF4-FFF2-40B4-BE49-F238E27FC236}">
                <a16:creationId xmlns:a16="http://schemas.microsoft.com/office/drawing/2014/main" id="{D2E0CD94-CD72-4300-9D3B-D262F8124F5E}"/>
              </a:ext>
            </a:extLst>
          </p:cNvPr>
          <p:cNvSpPr txBox="1">
            <a:spLocks noChangeArrowheads="1"/>
          </p:cNvSpPr>
          <p:nvPr/>
        </p:nvSpPr>
        <p:spPr bwMode="auto">
          <a:xfrm>
            <a:off x="4295051" y="2114305"/>
            <a:ext cx="1082888" cy="461665"/>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Comunicazione  DAC </a:t>
            </a:r>
            <a:endParaRPr lang="it-IT" altLang="it-IT" sz="800" b="0" dirty="0"/>
          </a:p>
          <a:p>
            <a:endParaRPr lang="it-IT" altLang="it-IT" sz="800" dirty="0"/>
          </a:p>
        </p:txBody>
      </p:sp>
      <p:sp>
        <p:nvSpPr>
          <p:cNvPr id="40" name="Text Box 38">
            <a:extLst>
              <a:ext uri="{FF2B5EF4-FFF2-40B4-BE49-F238E27FC236}">
                <a16:creationId xmlns:a16="http://schemas.microsoft.com/office/drawing/2014/main" id="{A56A7EF6-FF9D-4EFD-8E9E-1DA97E628703}"/>
              </a:ext>
            </a:extLst>
          </p:cNvPr>
          <p:cNvSpPr txBox="1">
            <a:spLocks noChangeArrowheads="1"/>
          </p:cNvSpPr>
          <p:nvPr/>
        </p:nvSpPr>
        <p:spPr bwMode="auto">
          <a:xfrm>
            <a:off x="3873035" y="2190031"/>
            <a:ext cx="555966"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5</a:t>
            </a:r>
            <a:endParaRPr lang="it-IT" altLang="it-IT" sz="901" b="1" dirty="0">
              <a:solidFill>
                <a:schemeClr val="bg1">
                  <a:lumMod val="50000"/>
                </a:schemeClr>
              </a:solidFill>
              <a:latin typeface="+mj-lt"/>
              <a:cs typeface="Arial" panose="020B0604020202020204" pitchFamily="34" charset="0"/>
            </a:endParaRPr>
          </a:p>
        </p:txBody>
      </p:sp>
      <p:sp>
        <p:nvSpPr>
          <p:cNvPr id="41" name="AutoShape 27">
            <a:extLst>
              <a:ext uri="{FF2B5EF4-FFF2-40B4-BE49-F238E27FC236}">
                <a16:creationId xmlns:a16="http://schemas.microsoft.com/office/drawing/2014/main" id="{68BD9F98-289F-4DBA-8C0B-7E6837623627}"/>
              </a:ext>
            </a:extLst>
          </p:cNvPr>
          <p:cNvSpPr>
            <a:spLocks noChangeArrowheads="1"/>
          </p:cNvSpPr>
          <p:nvPr/>
        </p:nvSpPr>
        <p:spPr bwMode="auto">
          <a:xfrm>
            <a:off x="6062377" y="2457529"/>
            <a:ext cx="828000" cy="468000"/>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Comunicazione DAC</a:t>
            </a:r>
          </a:p>
        </p:txBody>
      </p:sp>
      <p:cxnSp>
        <p:nvCxnSpPr>
          <p:cNvPr id="42" name="Connettore 4 4">
            <a:extLst>
              <a:ext uri="{FF2B5EF4-FFF2-40B4-BE49-F238E27FC236}">
                <a16:creationId xmlns:a16="http://schemas.microsoft.com/office/drawing/2014/main" id="{532EED0F-E1D8-458D-BC2C-CD6910249EFF}"/>
              </a:ext>
            </a:extLst>
          </p:cNvPr>
          <p:cNvCxnSpPr>
            <a:cxnSpLocks noChangeShapeType="1"/>
            <a:stCxn id="37" idx="3"/>
            <a:endCxn id="38" idx="1"/>
          </p:cNvCxnSpPr>
          <p:nvPr/>
        </p:nvCxnSpPr>
        <p:spPr bwMode="auto">
          <a:xfrm>
            <a:off x="8530562" y="2342877"/>
            <a:ext cx="866942" cy="13"/>
          </a:xfrm>
          <a:prstGeom prst="bentConnector3">
            <a:avLst>
              <a:gd name="adj1" fmla="val 50000"/>
            </a:avLst>
          </a:prstGeom>
          <a:noFill/>
          <a:ln w="63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 Box 38">
            <a:extLst>
              <a:ext uri="{FF2B5EF4-FFF2-40B4-BE49-F238E27FC236}">
                <a16:creationId xmlns:a16="http://schemas.microsoft.com/office/drawing/2014/main" id="{6D05558E-F3CE-4740-ADB0-B60453813645}"/>
              </a:ext>
            </a:extLst>
          </p:cNvPr>
          <p:cNvSpPr txBox="1">
            <a:spLocks noChangeArrowheads="1"/>
          </p:cNvSpPr>
          <p:nvPr/>
        </p:nvSpPr>
        <p:spPr bwMode="auto">
          <a:xfrm>
            <a:off x="5646541" y="2163144"/>
            <a:ext cx="630023"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5</a:t>
            </a:r>
            <a:endParaRPr lang="it-IT" altLang="it-IT" sz="901" b="1" dirty="0">
              <a:solidFill>
                <a:schemeClr val="bg1">
                  <a:lumMod val="50000"/>
                </a:schemeClr>
              </a:solidFill>
              <a:latin typeface="+mj-lt"/>
              <a:cs typeface="Arial" panose="020B0604020202020204" pitchFamily="34" charset="0"/>
            </a:endParaRPr>
          </a:p>
        </p:txBody>
      </p:sp>
      <p:cxnSp>
        <p:nvCxnSpPr>
          <p:cNvPr id="45" name="AutoShape 16">
            <a:extLst>
              <a:ext uri="{FF2B5EF4-FFF2-40B4-BE49-F238E27FC236}">
                <a16:creationId xmlns:a16="http://schemas.microsoft.com/office/drawing/2014/main" id="{2EB4B55C-AF5F-466D-A91E-10A1730679EB}"/>
              </a:ext>
            </a:extLst>
          </p:cNvPr>
          <p:cNvCxnSpPr>
            <a:cxnSpLocks noChangeShapeType="1"/>
            <a:stCxn id="255" idx="4"/>
            <a:endCxn id="41" idx="1"/>
          </p:cNvCxnSpPr>
          <p:nvPr/>
        </p:nvCxnSpPr>
        <p:spPr bwMode="auto">
          <a:xfrm rot="16200000" flipH="1">
            <a:off x="5751733" y="2380885"/>
            <a:ext cx="287158" cy="334130"/>
          </a:xfrm>
          <a:prstGeom prst="bentConnector2">
            <a:avLst/>
          </a:prstGeom>
          <a:noFill/>
          <a:ln w="63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AutoShape 27">
            <a:extLst>
              <a:ext uri="{FF2B5EF4-FFF2-40B4-BE49-F238E27FC236}">
                <a16:creationId xmlns:a16="http://schemas.microsoft.com/office/drawing/2014/main" id="{8F02C84B-26C6-40A2-BAE7-0E242846A25C}"/>
              </a:ext>
            </a:extLst>
          </p:cNvPr>
          <p:cNvSpPr>
            <a:spLocks noChangeArrowheads="1"/>
          </p:cNvSpPr>
          <p:nvPr/>
        </p:nvSpPr>
        <p:spPr bwMode="auto">
          <a:xfrm>
            <a:off x="187291" y="2119450"/>
            <a:ext cx="855335" cy="452941"/>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preventiva NP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(9)</a:t>
            </a:r>
            <a:endParaRPr lang="it-IT" altLang="it-IT" sz="800" strike="sngStrike" dirty="0">
              <a:solidFill>
                <a:srgbClr val="FF3399"/>
              </a:solidFill>
              <a:latin typeface="TIM Sans" panose="02020503040602060503" pitchFamily="18" charset="0"/>
              <a:cs typeface="Arial" panose="020B0604020202020204" pitchFamily="34" charset="0"/>
            </a:endParaRPr>
          </a:p>
        </p:txBody>
      </p:sp>
      <p:cxnSp>
        <p:nvCxnSpPr>
          <p:cNvPr id="51" name="AutoShape 16">
            <a:extLst>
              <a:ext uri="{FF2B5EF4-FFF2-40B4-BE49-F238E27FC236}">
                <a16:creationId xmlns:a16="http://schemas.microsoft.com/office/drawing/2014/main" id="{056F9856-3BEC-4CDA-B98A-712C6478C967}"/>
              </a:ext>
            </a:extLst>
          </p:cNvPr>
          <p:cNvCxnSpPr>
            <a:cxnSpLocks noChangeShapeType="1"/>
            <a:stCxn id="241" idx="2"/>
            <a:endCxn id="39" idx="0"/>
          </p:cNvCxnSpPr>
          <p:nvPr/>
        </p:nvCxnSpPr>
        <p:spPr bwMode="auto">
          <a:xfrm rot="16200000" flipH="1">
            <a:off x="4748453" y="2026262"/>
            <a:ext cx="173101" cy="2983"/>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AutoShape 28">
            <a:extLst>
              <a:ext uri="{FF2B5EF4-FFF2-40B4-BE49-F238E27FC236}">
                <a16:creationId xmlns:a16="http://schemas.microsoft.com/office/drawing/2014/main" id="{D71780EF-1DF3-4EAE-AC31-BDFAA710D89B}"/>
              </a:ext>
            </a:extLst>
          </p:cNvPr>
          <p:cNvCxnSpPr>
            <a:cxnSpLocks noChangeShapeType="1"/>
            <a:stCxn id="121" idx="1"/>
            <a:endCxn id="76" idx="3"/>
          </p:cNvCxnSpPr>
          <p:nvPr/>
        </p:nvCxnSpPr>
        <p:spPr bwMode="auto">
          <a:xfrm flipH="1">
            <a:off x="2225089" y="2345735"/>
            <a:ext cx="286827" cy="2023"/>
          </a:xfrm>
          <a:prstGeom prst="straightConnector1">
            <a:avLst/>
          </a:prstGeom>
          <a:noFill/>
          <a:ln w="63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 Box 38">
            <a:extLst>
              <a:ext uri="{FF2B5EF4-FFF2-40B4-BE49-F238E27FC236}">
                <a16:creationId xmlns:a16="http://schemas.microsoft.com/office/drawing/2014/main" id="{647453A2-7E70-4D7C-B75F-6418198EC0CD}"/>
              </a:ext>
            </a:extLst>
          </p:cNvPr>
          <p:cNvSpPr txBox="1">
            <a:spLocks noChangeArrowheads="1"/>
          </p:cNvSpPr>
          <p:nvPr/>
        </p:nvSpPr>
        <p:spPr bwMode="auto">
          <a:xfrm>
            <a:off x="988685" y="2153254"/>
            <a:ext cx="555966"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5</a:t>
            </a:r>
            <a:endParaRPr lang="it-IT" altLang="it-IT" sz="901" b="1" dirty="0">
              <a:solidFill>
                <a:schemeClr val="bg1">
                  <a:lumMod val="50000"/>
                </a:schemeClr>
              </a:solidFill>
              <a:latin typeface="+mj-lt"/>
              <a:cs typeface="Arial" panose="020B0604020202020204" pitchFamily="34" charset="0"/>
            </a:endParaRPr>
          </a:p>
        </p:txBody>
      </p:sp>
      <p:sp>
        <p:nvSpPr>
          <p:cNvPr id="76" name="AutoShape 27">
            <a:extLst>
              <a:ext uri="{FF2B5EF4-FFF2-40B4-BE49-F238E27FC236}">
                <a16:creationId xmlns:a16="http://schemas.microsoft.com/office/drawing/2014/main" id="{38207D5A-207D-41AB-BC91-F8F40AFD10AB}"/>
              </a:ext>
            </a:extLst>
          </p:cNvPr>
          <p:cNvSpPr>
            <a:spLocks noChangeArrowheads="1"/>
          </p:cNvSpPr>
          <p:nvPr/>
        </p:nvSpPr>
        <p:spPr bwMode="auto">
          <a:xfrm>
            <a:off x="1397089" y="2090043"/>
            <a:ext cx="828000" cy="515429"/>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Comunicazione DAC e ora appuntamento</a:t>
            </a:r>
          </a:p>
        </p:txBody>
      </p:sp>
      <p:sp>
        <p:nvSpPr>
          <p:cNvPr id="78" name="AutoShape 27">
            <a:extLst>
              <a:ext uri="{FF2B5EF4-FFF2-40B4-BE49-F238E27FC236}">
                <a16:creationId xmlns:a16="http://schemas.microsoft.com/office/drawing/2014/main" id="{4DD5CDE6-C7B5-4785-B771-EE055A01BFC4}"/>
              </a:ext>
            </a:extLst>
          </p:cNvPr>
          <p:cNvSpPr>
            <a:spLocks noChangeArrowheads="1"/>
          </p:cNvSpPr>
          <p:nvPr/>
        </p:nvSpPr>
        <p:spPr bwMode="auto">
          <a:xfrm>
            <a:off x="10755024" y="2108890"/>
            <a:ext cx="828000" cy="468000"/>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Comunicazione DAC</a:t>
            </a:r>
          </a:p>
        </p:txBody>
      </p:sp>
      <p:cxnSp>
        <p:nvCxnSpPr>
          <p:cNvPr id="84" name="AutoShape 28">
            <a:extLst>
              <a:ext uri="{FF2B5EF4-FFF2-40B4-BE49-F238E27FC236}">
                <a16:creationId xmlns:a16="http://schemas.microsoft.com/office/drawing/2014/main" id="{9C2FAF18-4F6E-4559-82E8-FD13E046BF61}"/>
              </a:ext>
            </a:extLst>
          </p:cNvPr>
          <p:cNvCxnSpPr>
            <a:cxnSpLocks noChangeShapeType="1"/>
            <a:stCxn id="76" idx="1"/>
            <a:endCxn id="49" idx="3"/>
          </p:cNvCxnSpPr>
          <p:nvPr/>
        </p:nvCxnSpPr>
        <p:spPr bwMode="auto">
          <a:xfrm flipH="1" flipV="1">
            <a:off x="1042626" y="2345921"/>
            <a:ext cx="354463" cy="1837"/>
          </a:xfrm>
          <a:prstGeom prst="straightConnector1">
            <a:avLst/>
          </a:prstGeom>
          <a:noFill/>
          <a:ln w="635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 name="Text Box 38">
            <a:extLst>
              <a:ext uri="{FF2B5EF4-FFF2-40B4-BE49-F238E27FC236}">
                <a16:creationId xmlns:a16="http://schemas.microsoft.com/office/drawing/2014/main" id="{09FD2439-D3E4-44A7-8A96-0E2A656D3251}"/>
              </a:ext>
            </a:extLst>
          </p:cNvPr>
          <p:cNvSpPr txBox="1">
            <a:spLocks noChangeArrowheads="1"/>
          </p:cNvSpPr>
          <p:nvPr/>
        </p:nvSpPr>
        <p:spPr bwMode="auto">
          <a:xfrm>
            <a:off x="10167467" y="2176496"/>
            <a:ext cx="555966"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lgn="ct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5</a:t>
            </a:r>
            <a:endParaRPr lang="it-IT" altLang="it-IT" sz="901" b="1" dirty="0">
              <a:solidFill>
                <a:schemeClr val="bg1">
                  <a:lumMod val="50000"/>
                </a:schemeClr>
              </a:solidFill>
              <a:latin typeface="+mj-lt"/>
              <a:cs typeface="Arial" panose="020B0604020202020204" pitchFamily="34" charset="0"/>
            </a:endParaRPr>
          </a:p>
        </p:txBody>
      </p:sp>
      <p:sp>
        <p:nvSpPr>
          <p:cNvPr id="88" name="Text Box 6">
            <a:extLst>
              <a:ext uri="{FF2B5EF4-FFF2-40B4-BE49-F238E27FC236}">
                <a16:creationId xmlns:a16="http://schemas.microsoft.com/office/drawing/2014/main" id="{16F377B8-76DE-42B7-9F97-11AE41346653}"/>
              </a:ext>
            </a:extLst>
          </p:cNvPr>
          <p:cNvSpPr txBox="1">
            <a:spLocks noChangeArrowheads="1"/>
          </p:cNvSpPr>
          <p:nvPr/>
        </p:nvSpPr>
        <p:spPr bwMode="auto">
          <a:xfrm>
            <a:off x="5109094" y="3595198"/>
            <a:ext cx="1260000" cy="338554"/>
          </a:xfrm>
          <a:prstGeom prst="rect">
            <a:avLst/>
          </a:prstGeom>
          <a:solidFill>
            <a:schemeClr val="accent1">
              <a:lumMod val="40000"/>
              <a:lumOff val="60000"/>
            </a:schemeClr>
          </a:solidFill>
          <a:ln w="9525">
            <a:solidFill>
              <a:schemeClr val="accent1">
                <a:lumMod val="60000"/>
                <a:lumOff val="40000"/>
              </a:schemeClr>
            </a:solidFill>
            <a:miter lim="800000"/>
            <a:headEnd/>
            <a:tailEnd/>
          </a:ln>
          <a:effectLst>
            <a:outerShdw dist="35921" dir="2700000" algn="ctr" rotWithShape="0">
              <a:schemeClr val="bg2"/>
            </a:outerShdw>
          </a:effectLst>
          <a:extLst/>
        </p:spPr>
        <p:txBody>
          <a:bodyPr wrap="square" anchor="ctr">
            <a:spAutoFit/>
          </a:bodyPr>
          <a:lstStyle>
            <a:defPPr>
              <a:defRPr lang="it-IT"/>
            </a:defPPr>
            <a:lvl1pPr algn="ctr">
              <a:spcBef>
                <a:spcPct val="0"/>
              </a:spcBef>
              <a:buFontTx/>
              <a:buNone/>
              <a:defRPr sz="800" b="1">
                <a:solidFill>
                  <a:schemeClr val="bg1"/>
                </a:solidFill>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Policy sospensioni/</a:t>
            </a:r>
          </a:p>
          <a:p>
            <a:r>
              <a:rPr lang="it-IT" altLang="it-IT" dirty="0"/>
              <a:t>rimodulazioni on </a:t>
            </a:r>
            <a:r>
              <a:rPr lang="it-IT" altLang="it-IT" dirty="0" err="1"/>
              <a:t>field</a:t>
            </a:r>
            <a:endParaRPr lang="it-IT" altLang="it-IT" dirty="0"/>
          </a:p>
        </p:txBody>
      </p:sp>
      <p:sp>
        <p:nvSpPr>
          <p:cNvPr id="89" name="AutoShape 50">
            <a:extLst>
              <a:ext uri="{FF2B5EF4-FFF2-40B4-BE49-F238E27FC236}">
                <a16:creationId xmlns:a16="http://schemas.microsoft.com/office/drawing/2014/main" id="{E5B7A87B-2D83-41C9-9A94-28DE95C0336A}"/>
              </a:ext>
            </a:extLst>
          </p:cNvPr>
          <p:cNvSpPr>
            <a:spLocks noChangeArrowheads="1"/>
          </p:cNvSpPr>
          <p:nvPr/>
        </p:nvSpPr>
        <p:spPr bwMode="auto">
          <a:xfrm>
            <a:off x="4114292" y="4076730"/>
            <a:ext cx="1441978" cy="360000"/>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spcBef>
                <a:spcPct val="20000"/>
              </a:spcBef>
              <a:spcAft>
                <a:spcPct val="10000"/>
              </a:spcAft>
              <a:buClr>
                <a:schemeClr val="accent1"/>
              </a:buClr>
            </a:pPr>
            <a:r>
              <a:rPr lang="it-IT" altLang="it-IT" sz="800" b="1" dirty="0">
                <a:latin typeface="TIM Sans" panose="02020503040602060503" pitchFamily="18" charset="0"/>
                <a:cs typeface="Arial" panose="020B0604020202020204" pitchFamily="34" charset="0"/>
              </a:rPr>
              <a:t>Esito migrazione?</a:t>
            </a:r>
          </a:p>
        </p:txBody>
      </p:sp>
      <p:cxnSp>
        <p:nvCxnSpPr>
          <p:cNvPr id="90" name="AutoShape 16">
            <a:extLst>
              <a:ext uri="{FF2B5EF4-FFF2-40B4-BE49-F238E27FC236}">
                <a16:creationId xmlns:a16="http://schemas.microsoft.com/office/drawing/2014/main" id="{99E2190D-5295-46D2-BB64-D5A414A6BE7B}"/>
              </a:ext>
            </a:extLst>
          </p:cNvPr>
          <p:cNvCxnSpPr>
            <a:cxnSpLocks noChangeShapeType="1"/>
            <a:stCxn id="106" idx="4"/>
            <a:endCxn id="96" idx="1"/>
          </p:cNvCxnSpPr>
          <p:nvPr/>
        </p:nvCxnSpPr>
        <p:spPr bwMode="auto">
          <a:xfrm rot="16200000" flipH="1">
            <a:off x="5336889" y="4305699"/>
            <a:ext cx="222994" cy="1224233"/>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Text Box 30">
            <a:extLst>
              <a:ext uri="{FF2B5EF4-FFF2-40B4-BE49-F238E27FC236}">
                <a16:creationId xmlns:a16="http://schemas.microsoft.com/office/drawing/2014/main" id="{6FFE14BA-CE39-4E40-88F7-FBCBA6F09837}"/>
              </a:ext>
            </a:extLst>
          </p:cNvPr>
          <p:cNvSpPr txBox="1">
            <a:spLocks noChangeArrowheads="1"/>
          </p:cNvSpPr>
          <p:nvPr/>
        </p:nvSpPr>
        <p:spPr bwMode="auto">
          <a:xfrm>
            <a:off x="4472797" y="4477989"/>
            <a:ext cx="471429"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mj-lt"/>
                <a:cs typeface="Arial" panose="020B0604020202020204" pitchFamily="34" charset="0"/>
              </a:rPr>
              <a:t>OK</a:t>
            </a:r>
          </a:p>
        </p:txBody>
      </p:sp>
      <p:cxnSp>
        <p:nvCxnSpPr>
          <p:cNvPr id="92" name="AutoShape 16">
            <a:extLst>
              <a:ext uri="{FF2B5EF4-FFF2-40B4-BE49-F238E27FC236}">
                <a16:creationId xmlns:a16="http://schemas.microsoft.com/office/drawing/2014/main" id="{B8C6A806-B131-4E52-B98F-61A5A05F1052}"/>
              </a:ext>
            </a:extLst>
          </p:cNvPr>
          <p:cNvCxnSpPr>
            <a:cxnSpLocks noChangeShapeType="1"/>
            <a:stCxn id="89" idx="1"/>
            <a:endCxn id="117" idx="3"/>
          </p:cNvCxnSpPr>
          <p:nvPr/>
        </p:nvCxnSpPr>
        <p:spPr bwMode="auto">
          <a:xfrm rot="10800000">
            <a:off x="3885964" y="4256624"/>
            <a:ext cx="228328" cy="107"/>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AutoShape 27">
            <a:extLst>
              <a:ext uri="{FF2B5EF4-FFF2-40B4-BE49-F238E27FC236}">
                <a16:creationId xmlns:a16="http://schemas.microsoft.com/office/drawing/2014/main" id="{1F40428A-E277-4AD5-BCE3-B8CEC1E5D142}"/>
              </a:ext>
            </a:extLst>
          </p:cNvPr>
          <p:cNvSpPr>
            <a:spLocks noChangeArrowheads="1"/>
          </p:cNvSpPr>
          <p:nvPr/>
        </p:nvSpPr>
        <p:spPr bwMode="auto">
          <a:xfrm>
            <a:off x="6060503" y="4867312"/>
            <a:ext cx="827998" cy="324002"/>
          </a:xfrm>
          <a:prstGeom prst="foldedCorner">
            <a:avLst>
              <a:gd name="adj" fmla="val 12500"/>
            </a:avLst>
          </a:prstGeom>
          <a:solidFill>
            <a:srgbClr val="B4D28C"/>
          </a:solidFill>
          <a:ln w="9525">
            <a:solidFill>
              <a:schemeClr val="tx1"/>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a:t>
            </a:r>
          </a:p>
        </p:txBody>
      </p:sp>
      <p:sp>
        <p:nvSpPr>
          <p:cNvPr id="97" name="AutoShape 27">
            <a:extLst>
              <a:ext uri="{FF2B5EF4-FFF2-40B4-BE49-F238E27FC236}">
                <a16:creationId xmlns:a16="http://schemas.microsoft.com/office/drawing/2014/main" id="{292961FA-322A-40DA-A670-2A08B74A8A31}"/>
              </a:ext>
            </a:extLst>
          </p:cNvPr>
          <p:cNvSpPr>
            <a:spLocks noChangeArrowheads="1"/>
          </p:cNvSpPr>
          <p:nvPr/>
        </p:nvSpPr>
        <p:spPr bwMode="auto">
          <a:xfrm>
            <a:off x="1376569" y="4588404"/>
            <a:ext cx="796423"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a:t>
            </a:r>
          </a:p>
        </p:txBody>
      </p:sp>
      <p:sp>
        <p:nvSpPr>
          <p:cNvPr id="98" name="AutoShape 27">
            <a:extLst>
              <a:ext uri="{FF2B5EF4-FFF2-40B4-BE49-F238E27FC236}">
                <a16:creationId xmlns:a16="http://schemas.microsoft.com/office/drawing/2014/main" id="{B458CA8F-3F9B-4BF0-90A2-E224D1F15D86}"/>
              </a:ext>
            </a:extLst>
          </p:cNvPr>
          <p:cNvSpPr>
            <a:spLocks noChangeArrowheads="1"/>
          </p:cNvSpPr>
          <p:nvPr/>
        </p:nvSpPr>
        <p:spPr bwMode="auto">
          <a:xfrm>
            <a:off x="7702563" y="4588404"/>
            <a:ext cx="892791" cy="324002"/>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 (11)</a:t>
            </a:r>
          </a:p>
        </p:txBody>
      </p:sp>
      <p:sp>
        <p:nvSpPr>
          <p:cNvPr id="99" name="AutoShape 27">
            <a:extLst>
              <a:ext uri="{FF2B5EF4-FFF2-40B4-BE49-F238E27FC236}">
                <a16:creationId xmlns:a16="http://schemas.microsoft.com/office/drawing/2014/main" id="{055DCBFE-F5DC-4075-BF65-24793D9EC1CE}"/>
              </a:ext>
            </a:extLst>
          </p:cNvPr>
          <p:cNvSpPr>
            <a:spLocks noChangeArrowheads="1"/>
          </p:cNvSpPr>
          <p:nvPr/>
        </p:nvSpPr>
        <p:spPr bwMode="auto">
          <a:xfrm>
            <a:off x="10753679" y="4588404"/>
            <a:ext cx="827998"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a:t>
            </a:r>
          </a:p>
        </p:txBody>
      </p:sp>
      <p:sp>
        <p:nvSpPr>
          <p:cNvPr id="103" name="Text Box 6">
            <a:extLst>
              <a:ext uri="{FF2B5EF4-FFF2-40B4-BE49-F238E27FC236}">
                <a16:creationId xmlns:a16="http://schemas.microsoft.com/office/drawing/2014/main" id="{60DC6707-E7FF-45E1-AA96-B754B3A755EB}"/>
              </a:ext>
            </a:extLst>
          </p:cNvPr>
          <p:cNvSpPr txBox="1">
            <a:spLocks noChangeArrowheads="1"/>
          </p:cNvSpPr>
          <p:nvPr/>
        </p:nvSpPr>
        <p:spPr bwMode="auto">
          <a:xfrm>
            <a:off x="10573678" y="5131461"/>
            <a:ext cx="118800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Cessazione tecnica e commerciale </a:t>
            </a:r>
            <a:r>
              <a:rPr lang="it-IT" altLang="it-IT" b="0" dirty="0"/>
              <a:t>(12)</a:t>
            </a:r>
            <a:endParaRPr lang="it-IT" altLang="it-IT" dirty="0"/>
          </a:p>
        </p:txBody>
      </p:sp>
      <p:sp>
        <p:nvSpPr>
          <p:cNvPr id="105" name="Text Box 30">
            <a:extLst>
              <a:ext uri="{FF2B5EF4-FFF2-40B4-BE49-F238E27FC236}">
                <a16:creationId xmlns:a16="http://schemas.microsoft.com/office/drawing/2014/main" id="{A200E53A-3A87-40F1-A1E6-CC3F129C062D}"/>
              </a:ext>
            </a:extLst>
          </p:cNvPr>
          <p:cNvSpPr txBox="1">
            <a:spLocks noChangeArrowheads="1"/>
          </p:cNvSpPr>
          <p:nvPr/>
        </p:nvSpPr>
        <p:spPr bwMode="auto">
          <a:xfrm>
            <a:off x="3828869" y="4285661"/>
            <a:ext cx="512935" cy="123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mj-lt"/>
                <a:cs typeface="Arial" panose="020B0604020202020204" pitchFamily="34" charset="0"/>
              </a:rPr>
              <a:t>KO</a:t>
            </a:r>
          </a:p>
        </p:txBody>
      </p:sp>
      <p:cxnSp>
        <p:nvCxnSpPr>
          <p:cNvPr id="107" name="AutoShape 16">
            <a:extLst>
              <a:ext uri="{FF2B5EF4-FFF2-40B4-BE49-F238E27FC236}">
                <a16:creationId xmlns:a16="http://schemas.microsoft.com/office/drawing/2014/main" id="{C69AA3F5-6169-488F-B33D-71DADCAA581F}"/>
              </a:ext>
            </a:extLst>
          </p:cNvPr>
          <p:cNvCxnSpPr>
            <a:cxnSpLocks noChangeShapeType="1"/>
            <a:stCxn id="108" idx="2"/>
            <a:endCxn id="89" idx="0"/>
          </p:cNvCxnSpPr>
          <p:nvPr/>
        </p:nvCxnSpPr>
        <p:spPr bwMode="auto">
          <a:xfrm rot="5400000">
            <a:off x="4507029" y="3747489"/>
            <a:ext cx="657494" cy="989"/>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Text Box 6">
            <a:extLst>
              <a:ext uri="{FF2B5EF4-FFF2-40B4-BE49-F238E27FC236}">
                <a16:creationId xmlns:a16="http://schemas.microsoft.com/office/drawing/2014/main" id="{15B87052-0451-4F15-A93C-B0069EB255D8}"/>
              </a:ext>
            </a:extLst>
          </p:cNvPr>
          <p:cNvSpPr txBox="1">
            <a:spLocks noChangeArrowheads="1"/>
          </p:cNvSpPr>
          <p:nvPr/>
        </p:nvSpPr>
        <p:spPr bwMode="auto">
          <a:xfrm>
            <a:off x="4116270" y="3080682"/>
            <a:ext cx="144000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45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sz="800" dirty="0"/>
              <a:t>Attività tecniche  di migrazione </a:t>
            </a:r>
            <a:r>
              <a:rPr lang="it-IT" altLang="it-IT" sz="800" b="0" dirty="0"/>
              <a:t>(10)</a:t>
            </a:r>
          </a:p>
        </p:txBody>
      </p:sp>
      <p:sp>
        <p:nvSpPr>
          <p:cNvPr id="109" name="AutoShape 35">
            <a:extLst>
              <a:ext uri="{FF2B5EF4-FFF2-40B4-BE49-F238E27FC236}">
                <a16:creationId xmlns:a16="http://schemas.microsoft.com/office/drawing/2014/main" id="{8B03B46C-C025-4604-B1E6-0A053BA92957}"/>
              </a:ext>
            </a:extLst>
          </p:cNvPr>
          <p:cNvSpPr>
            <a:spLocks noChangeArrowheads="1"/>
          </p:cNvSpPr>
          <p:nvPr/>
        </p:nvSpPr>
        <p:spPr bwMode="auto">
          <a:xfrm>
            <a:off x="2541315" y="5185629"/>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111" name="Text Box 30">
            <a:extLst>
              <a:ext uri="{FF2B5EF4-FFF2-40B4-BE49-F238E27FC236}">
                <a16:creationId xmlns:a16="http://schemas.microsoft.com/office/drawing/2014/main" id="{1FD7D378-F7CD-474C-8CCD-369AD78C0CD7}"/>
              </a:ext>
            </a:extLst>
          </p:cNvPr>
          <p:cNvSpPr txBox="1">
            <a:spLocks noChangeArrowheads="1"/>
          </p:cNvSpPr>
          <p:nvPr/>
        </p:nvSpPr>
        <p:spPr bwMode="auto">
          <a:xfrm>
            <a:off x="5597228" y="4125395"/>
            <a:ext cx="1017566" cy="24622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mj-lt"/>
                <a:cs typeface="Arial" panose="020B0604020202020204" pitchFamily="34" charset="0"/>
              </a:rPr>
              <a:t>sospensione/</a:t>
            </a:r>
          </a:p>
          <a:p>
            <a:pPr algn="ctr">
              <a:spcBef>
                <a:spcPct val="0"/>
              </a:spcBef>
              <a:buFontTx/>
              <a:buNone/>
            </a:pPr>
            <a:r>
              <a:rPr lang="it-IT" altLang="it-IT" sz="800" b="1" dirty="0">
                <a:solidFill>
                  <a:schemeClr val="tx1"/>
                </a:solidFill>
                <a:latin typeface="+mj-lt"/>
                <a:cs typeface="Arial" panose="020B0604020202020204" pitchFamily="34" charset="0"/>
              </a:rPr>
              <a:t>rimodulazione</a:t>
            </a:r>
          </a:p>
        </p:txBody>
      </p:sp>
      <p:sp>
        <p:nvSpPr>
          <p:cNvPr id="112" name="AutoShape 27">
            <a:extLst>
              <a:ext uri="{FF2B5EF4-FFF2-40B4-BE49-F238E27FC236}">
                <a16:creationId xmlns:a16="http://schemas.microsoft.com/office/drawing/2014/main" id="{5F1C51ED-C60C-4C4D-9F88-4E8B010F079F}"/>
              </a:ext>
            </a:extLst>
          </p:cNvPr>
          <p:cNvSpPr>
            <a:spLocks noChangeArrowheads="1"/>
          </p:cNvSpPr>
          <p:nvPr/>
        </p:nvSpPr>
        <p:spPr bwMode="auto">
          <a:xfrm>
            <a:off x="249739" y="4581387"/>
            <a:ext cx="792887" cy="333417"/>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700" dirty="0">
                <a:solidFill>
                  <a:schemeClr val="tx1"/>
                </a:solidFill>
                <a:latin typeface="TIM Sans" panose="02020503040602060503" pitchFamily="18" charset="0"/>
                <a:cs typeface="Arial" panose="020B0604020202020204" pitchFamily="34" charset="0"/>
              </a:rPr>
              <a:t>Notifica  richiesta esecuzione  NP</a:t>
            </a:r>
            <a:endParaRPr lang="it-IT" altLang="it-IT" sz="700" strike="sngStrike" dirty="0">
              <a:solidFill>
                <a:srgbClr val="FF3399"/>
              </a:solidFill>
              <a:effectLst>
                <a:outerShdw blurRad="38100" dist="38100" dir="2700000" algn="tl">
                  <a:srgbClr val="000000">
                    <a:alpha val="43137"/>
                  </a:srgbClr>
                </a:outerShdw>
              </a:effectLst>
              <a:latin typeface="TIM Sans" panose="02020503040602060503" pitchFamily="18" charset="0"/>
              <a:cs typeface="Arial" panose="020B0604020202020204" pitchFamily="34" charset="0"/>
            </a:endParaRPr>
          </a:p>
        </p:txBody>
      </p:sp>
      <p:cxnSp>
        <p:nvCxnSpPr>
          <p:cNvPr id="113" name="AutoShape 16">
            <a:extLst>
              <a:ext uri="{FF2B5EF4-FFF2-40B4-BE49-F238E27FC236}">
                <a16:creationId xmlns:a16="http://schemas.microsoft.com/office/drawing/2014/main" id="{98EE36EE-562F-46A5-9B28-AD5EB376F400}"/>
              </a:ext>
            </a:extLst>
          </p:cNvPr>
          <p:cNvCxnSpPr>
            <a:cxnSpLocks noChangeShapeType="1"/>
            <a:stCxn id="88" idx="0"/>
            <a:endCxn id="123" idx="3"/>
          </p:cNvCxnSpPr>
          <p:nvPr/>
        </p:nvCxnSpPr>
        <p:spPr bwMode="auto">
          <a:xfrm rot="16200000" flipV="1">
            <a:off x="4945155" y="2801258"/>
            <a:ext cx="796597" cy="791283"/>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4" name="AutoShape 64">
            <a:extLst>
              <a:ext uri="{FF2B5EF4-FFF2-40B4-BE49-F238E27FC236}">
                <a16:creationId xmlns:a16="http://schemas.microsoft.com/office/drawing/2014/main" id="{FACACE99-ED95-4D03-BB0C-4151F6642038}"/>
              </a:ext>
            </a:extLst>
          </p:cNvPr>
          <p:cNvSpPr>
            <a:spLocks noChangeArrowheads="1"/>
          </p:cNvSpPr>
          <p:nvPr/>
        </p:nvSpPr>
        <p:spPr bwMode="auto">
          <a:xfrm>
            <a:off x="6586709" y="3627295"/>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5</a:t>
            </a:r>
          </a:p>
        </p:txBody>
      </p:sp>
      <p:cxnSp>
        <p:nvCxnSpPr>
          <p:cNvPr id="115" name="AutoShape 31">
            <a:extLst>
              <a:ext uri="{FF2B5EF4-FFF2-40B4-BE49-F238E27FC236}">
                <a16:creationId xmlns:a16="http://schemas.microsoft.com/office/drawing/2014/main" id="{B47398B9-3E40-4D48-862E-92492E843D9A}"/>
              </a:ext>
            </a:extLst>
          </p:cNvPr>
          <p:cNvCxnSpPr>
            <a:cxnSpLocks noChangeShapeType="1"/>
            <a:stCxn id="88" idx="3"/>
            <a:endCxn id="114" idx="1"/>
          </p:cNvCxnSpPr>
          <p:nvPr/>
        </p:nvCxnSpPr>
        <p:spPr bwMode="auto">
          <a:xfrm>
            <a:off x="6369094" y="3764475"/>
            <a:ext cx="217615" cy="933"/>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Text Box 12">
            <a:extLst>
              <a:ext uri="{FF2B5EF4-FFF2-40B4-BE49-F238E27FC236}">
                <a16:creationId xmlns:a16="http://schemas.microsoft.com/office/drawing/2014/main" id="{43BE2BA1-9979-46CE-A9E4-A3644A484785}"/>
              </a:ext>
            </a:extLst>
          </p:cNvPr>
          <p:cNvSpPr txBox="1">
            <a:spLocks noChangeArrowheads="1"/>
          </p:cNvSpPr>
          <p:nvPr/>
        </p:nvSpPr>
        <p:spPr bwMode="auto">
          <a:xfrm>
            <a:off x="5677550" y="3195200"/>
            <a:ext cx="792165"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6 </a:t>
            </a:r>
            <a:r>
              <a:rPr lang="it-IT" altLang="it-IT" sz="901" b="1" dirty="0">
                <a:solidFill>
                  <a:schemeClr val="bg1">
                    <a:lumMod val="50000"/>
                  </a:schemeClr>
                </a:solidFill>
                <a:latin typeface="+mj-lt"/>
                <a:cs typeface="Arial" panose="020B0604020202020204" pitchFamily="34" charset="0"/>
              </a:rPr>
              <a:t>= DAC</a:t>
            </a:r>
          </a:p>
        </p:txBody>
      </p:sp>
      <p:sp>
        <p:nvSpPr>
          <p:cNvPr id="118" name="Text Box 12">
            <a:extLst>
              <a:ext uri="{FF2B5EF4-FFF2-40B4-BE49-F238E27FC236}">
                <a16:creationId xmlns:a16="http://schemas.microsoft.com/office/drawing/2014/main" id="{73C61D49-A1D6-4858-B4E6-7303069FDD4A}"/>
              </a:ext>
            </a:extLst>
          </p:cNvPr>
          <p:cNvSpPr txBox="1">
            <a:spLocks noChangeArrowheads="1"/>
          </p:cNvSpPr>
          <p:nvPr/>
        </p:nvSpPr>
        <p:spPr bwMode="auto">
          <a:xfrm>
            <a:off x="4171309" y="3923588"/>
            <a:ext cx="792165"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6 </a:t>
            </a:r>
            <a:r>
              <a:rPr lang="it-IT" altLang="it-IT" sz="901" b="1" dirty="0">
                <a:solidFill>
                  <a:schemeClr val="bg1">
                    <a:lumMod val="50000"/>
                  </a:schemeClr>
                </a:solidFill>
                <a:latin typeface="+mj-lt"/>
                <a:cs typeface="Arial" panose="020B0604020202020204" pitchFamily="34" charset="0"/>
              </a:rPr>
              <a:t>= DAC</a:t>
            </a:r>
          </a:p>
        </p:txBody>
      </p:sp>
      <p:cxnSp>
        <p:nvCxnSpPr>
          <p:cNvPr id="122" name="AutoShape 16">
            <a:extLst>
              <a:ext uri="{FF2B5EF4-FFF2-40B4-BE49-F238E27FC236}">
                <a16:creationId xmlns:a16="http://schemas.microsoft.com/office/drawing/2014/main" id="{858285B8-781E-438A-B869-8E140349405B}"/>
              </a:ext>
            </a:extLst>
          </p:cNvPr>
          <p:cNvCxnSpPr>
            <a:cxnSpLocks noChangeShapeType="1"/>
            <a:stCxn id="39" idx="2"/>
            <a:endCxn id="108" idx="0"/>
          </p:cNvCxnSpPr>
          <p:nvPr/>
        </p:nvCxnSpPr>
        <p:spPr bwMode="auto">
          <a:xfrm rot="5400000">
            <a:off x="4584027" y="2828214"/>
            <a:ext cx="504712" cy="225"/>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 name="AutoShape 64">
            <a:extLst>
              <a:ext uri="{FF2B5EF4-FFF2-40B4-BE49-F238E27FC236}">
                <a16:creationId xmlns:a16="http://schemas.microsoft.com/office/drawing/2014/main" id="{41123891-5366-4B42-BD0C-C84736C30642}"/>
              </a:ext>
            </a:extLst>
          </p:cNvPr>
          <p:cNvSpPr>
            <a:spLocks noChangeArrowheads="1"/>
          </p:cNvSpPr>
          <p:nvPr/>
        </p:nvSpPr>
        <p:spPr bwMode="auto">
          <a:xfrm>
            <a:off x="4719210" y="2660488"/>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4</a:t>
            </a:r>
          </a:p>
        </p:txBody>
      </p:sp>
      <p:sp>
        <p:nvSpPr>
          <p:cNvPr id="141" name="AutoShape 27">
            <a:extLst>
              <a:ext uri="{FF2B5EF4-FFF2-40B4-BE49-F238E27FC236}">
                <a16:creationId xmlns:a16="http://schemas.microsoft.com/office/drawing/2014/main" id="{2437527C-BE25-45AD-A00E-11C864F0A3ED}"/>
              </a:ext>
            </a:extLst>
          </p:cNvPr>
          <p:cNvSpPr>
            <a:spLocks noChangeArrowheads="1"/>
          </p:cNvSpPr>
          <p:nvPr/>
        </p:nvSpPr>
        <p:spPr bwMode="auto">
          <a:xfrm>
            <a:off x="2662282" y="4588404"/>
            <a:ext cx="796423" cy="324002"/>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a:t>
            </a:r>
          </a:p>
        </p:txBody>
      </p:sp>
      <p:sp>
        <p:nvSpPr>
          <p:cNvPr id="106" name="Oval 14">
            <a:extLst>
              <a:ext uri="{FF2B5EF4-FFF2-40B4-BE49-F238E27FC236}">
                <a16:creationId xmlns:a16="http://schemas.microsoft.com/office/drawing/2014/main" id="{1826D878-F580-499E-B871-64A89DA68153}"/>
              </a:ext>
            </a:extLst>
          </p:cNvPr>
          <p:cNvSpPr>
            <a:spLocks noChangeAspect="1" noChangeArrowheads="1"/>
          </p:cNvSpPr>
          <p:nvPr/>
        </p:nvSpPr>
        <p:spPr bwMode="auto">
          <a:xfrm>
            <a:off x="4750606" y="4694491"/>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800" b="1" dirty="0">
              <a:solidFill>
                <a:schemeClr val="tx1"/>
              </a:solidFill>
              <a:latin typeface="+mj-lt"/>
            </a:endParaRPr>
          </a:p>
        </p:txBody>
      </p:sp>
      <p:sp>
        <p:nvSpPr>
          <p:cNvPr id="145" name="AutoShape 27">
            <a:extLst>
              <a:ext uri="{FF2B5EF4-FFF2-40B4-BE49-F238E27FC236}">
                <a16:creationId xmlns:a16="http://schemas.microsoft.com/office/drawing/2014/main" id="{E0A6498D-501F-47CC-B3F0-FF21E37BDE8C}"/>
              </a:ext>
            </a:extLst>
          </p:cNvPr>
          <p:cNvSpPr>
            <a:spLocks noChangeArrowheads="1"/>
          </p:cNvSpPr>
          <p:nvPr/>
        </p:nvSpPr>
        <p:spPr bwMode="auto">
          <a:xfrm>
            <a:off x="9396159" y="4588404"/>
            <a:ext cx="827998" cy="324002"/>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Espletamento</a:t>
            </a:r>
          </a:p>
        </p:txBody>
      </p:sp>
      <p:cxnSp>
        <p:nvCxnSpPr>
          <p:cNvPr id="154" name="AutoShape 31">
            <a:extLst>
              <a:ext uri="{FF2B5EF4-FFF2-40B4-BE49-F238E27FC236}">
                <a16:creationId xmlns:a16="http://schemas.microsoft.com/office/drawing/2014/main" id="{3D0E4864-833C-4DC7-87A4-49F5F9BE35BC}"/>
              </a:ext>
            </a:extLst>
          </p:cNvPr>
          <p:cNvCxnSpPr>
            <a:cxnSpLocks noChangeShapeType="1"/>
            <a:stCxn id="89" idx="3"/>
            <a:endCxn id="88" idx="2"/>
          </p:cNvCxnSpPr>
          <p:nvPr/>
        </p:nvCxnSpPr>
        <p:spPr bwMode="auto">
          <a:xfrm flipV="1">
            <a:off x="5556270" y="3933752"/>
            <a:ext cx="182824" cy="322978"/>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4" name="AutoShape 31">
            <a:extLst>
              <a:ext uri="{FF2B5EF4-FFF2-40B4-BE49-F238E27FC236}">
                <a16:creationId xmlns:a16="http://schemas.microsoft.com/office/drawing/2014/main" id="{9DF32E0E-CFFC-463A-A9F8-86E180049627}"/>
              </a:ext>
            </a:extLst>
          </p:cNvPr>
          <p:cNvCxnSpPr>
            <a:cxnSpLocks noChangeShapeType="1"/>
            <a:stCxn id="189" idx="2"/>
            <a:endCxn id="183" idx="3"/>
          </p:cNvCxnSpPr>
          <p:nvPr/>
        </p:nvCxnSpPr>
        <p:spPr bwMode="auto">
          <a:xfrm rot="5400000">
            <a:off x="11788544" y="6109206"/>
            <a:ext cx="92577" cy="270288"/>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6" name="AutoShape 27">
            <a:extLst>
              <a:ext uri="{FF2B5EF4-FFF2-40B4-BE49-F238E27FC236}">
                <a16:creationId xmlns:a16="http://schemas.microsoft.com/office/drawing/2014/main" id="{85622A52-07C7-4DCF-809A-B790CD560E0B}"/>
              </a:ext>
            </a:extLst>
          </p:cNvPr>
          <p:cNvSpPr>
            <a:spLocks noChangeArrowheads="1"/>
          </p:cNvSpPr>
          <p:nvPr/>
        </p:nvSpPr>
        <p:spPr bwMode="auto">
          <a:xfrm>
            <a:off x="6060503" y="5892633"/>
            <a:ext cx="827998" cy="324002"/>
          </a:xfrm>
          <a:prstGeom prst="foldedCorner">
            <a:avLst>
              <a:gd name="adj" fmla="val 12500"/>
            </a:avLst>
          </a:prstGeom>
          <a:solidFill>
            <a:srgbClr val="B4D28C"/>
          </a:solidFill>
          <a:ln w="9525">
            <a:solidFill>
              <a:schemeClr val="tx1"/>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177" name="AutoShape 27">
            <a:extLst>
              <a:ext uri="{FF2B5EF4-FFF2-40B4-BE49-F238E27FC236}">
                <a16:creationId xmlns:a16="http://schemas.microsoft.com/office/drawing/2014/main" id="{6CF0C17C-07F7-40A1-A776-CA3BD45CC07D}"/>
              </a:ext>
            </a:extLst>
          </p:cNvPr>
          <p:cNvSpPr>
            <a:spLocks noChangeArrowheads="1"/>
          </p:cNvSpPr>
          <p:nvPr/>
        </p:nvSpPr>
        <p:spPr bwMode="auto">
          <a:xfrm>
            <a:off x="2659607" y="5613539"/>
            <a:ext cx="801771" cy="324740"/>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178" name="AutoShape 27">
            <a:extLst>
              <a:ext uri="{FF2B5EF4-FFF2-40B4-BE49-F238E27FC236}">
                <a16:creationId xmlns:a16="http://schemas.microsoft.com/office/drawing/2014/main" id="{FEBABDFB-5870-4A86-B78C-199C8610DB40}"/>
              </a:ext>
            </a:extLst>
          </p:cNvPr>
          <p:cNvSpPr>
            <a:spLocks noChangeArrowheads="1"/>
          </p:cNvSpPr>
          <p:nvPr/>
        </p:nvSpPr>
        <p:spPr bwMode="auto">
          <a:xfrm>
            <a:off x="7702564" y="5613908"/>
            <a:ext cx="827998" cy="324002"/>
          </a:xfrm>
          <a:prstGeom prst="foldedCorner">
            <a:avLst>
              <a:gd name="adj" fmla="val 12500"/>
            </a:avLst>
          </a:prstGeom>
          <a:solidFill>
            <a:srgbClr val="B4D28C"/>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 (11)</a:t>
            </a:r>
          </a:p>
        </p:txBody>
      </p:sp>
      <p:sp>
        <p:nvSpPr>
          <p:cNvPr id="179" name="AutoShape 27">
            <a:extLst>
              <a:ext uri="{FF2B5EF4-FFF2-40B4-BE49-F238E27FC236}">
                <a16:creationId xmlns:a16="http://schemas.microsoft.com/office/drawing/2014/main" id="{890C7B54-43E8-43AA-96EC-E9CD041F37AC}"/>
              </a:ext>
            </a:extLst>
          </p:cNvPr>
          <p:cNvSpPr>
            <a:spLocks noChangeArrowheads="1"/>
          </p:cNvSpPr>
          <p:nvPr/>
        </p:nvSpPr>
        <p:spPr bwMode="auto">
          <a:xfrm>
            <a:off x="10753679" y="5613908"/>
            <a:ext cx="827998"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180" name="AutoShape 35">
            <a:extLst>
              <a:ext uri="{FF2B5EF4-FFF2-40B4-BE49-F238E27FC236}">
                <a16:creationId xmlns:a16="http://schemas.microsoft.com/office/drawing/2014/main" id="{5E02E118-2E11-453E-A839-46DF46B59275}"/>
              </a:ext>
            </a:extLst>
          </p:cNvPr>
          <p:cNvSpPr>
            <a:spLocks noChangeArrowheads="1"/>
          </p:cNvSpPr>
          <p:nvPr/>
        </p:nvSpPr>
        <p:spPr bwMode="auto">
          <a:xfrm>
            <a:off x="1573286" y="6121362"/>
            <a:ext cx="395577" cy="184300"/>
          </a:xfrm>
          <a:prstGeom prst="flowChartTerminator">
            <a:avLst/>
          </a:prstGeom>
          <a:solidFill>
            <a:schemeClr val="tx2">
              <a:lumMod val="40000"/>
              <a:lumOff val="60000"/>
            </a:schemeClr>
          </a:solidFill>
          <a:ln w="9525" algn="ctr">
            <a:solidFill>
              <a:srgbClr val="0070C0"/>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800" dirty="0">
                <a:solidFill>
                  <a:srgbClr val="FFFFFF"/>
                </a:solidFill>
                <a:latin typeface="TIM Sans" panose="02020503040602060503" pitchFamily="18" charset="0"/>
                <a:cs typeface="Arial" panose="020B0604020202020204" pitchFamily="34" charset="0"/>
              </a:rPr>
              <a:t>END</a:t>
            </a:r>
          </a:p>
        </p:txBody>
      </p:sp>
      <p:sp>
        <p:nvSpPr>
          <p:cNvPr id="183" name="Text Box 6">
            <a:extLst>
              <a:ext uri="{FF2B5EF4-FFF2-40B4-BE49-F238E27FC236}">
                <a16:creationId xmlns:a16="http://schemas.microsoft.com/office/drawing/2014/main" id="{A71050D1-D1A4-45FB-AA4C-4DFBE63915F2}"/>
              </a:ext>
            </a:extLst>
          </p:cNvPr>
          <p:cNvSpPr txBox="1">
            <a:spLocks noChangeArrowheads="1"/>
          </p:cNvSpPr>
          <p:nvPr/>
        </p:nvSpPr>
        <p:spPr bwMode="auto">
          <a:xfrm>
            <a:off x="10259688" y="6121362"/>
            <a:ext cx="1440000"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Sblocco consistenza </a:t>
            </a:r>
          </a:p>
          <a:p>
            <a:r>
              <a:rPr lang="it-IT" altLang="it-IT" b="0" dirty="0"/>
              <a:t>(13)</a:t>
            </a:r>
            <a:endParaRPr lang="it-IT" altLang="it-IT" dirty="0"/>
          </a:p>
        </p:txBody>
      </p:sp>
      <p:cxnSp>
        <p:nvCxnSpPr>
          <p:cNvPr id="184" name="Connettore 4 4">
            <a:extLst>
              <a:ext uri="{FF2B5EF4-FFF2-40B4-BE49-F238E27FC236}">
                <a16:creationId xmlns:a16="http://schemas.microsoft.com/office/drawing/2014/main" id="{253B4C00-7EC6-4AE4-AE5B-9FDE8D0F7391}"/>
              </a:ext>
            </a:extLst>
          </p:cNvPr>
          <p:cNvCxnSpPr>
            <a:cxnSpLocks noChangeShapeType="1"/>
            <a:stCxn id="179" idx="2"/>
            <a:endCxn id="183" idx="0"/>
          </p:cNvCxnSpPr>
          <p:nvPr/>
        </p:nvCxnSpPr>
        <p:spPr bwMode="auto">
          <a:xfrm rot="5400000">
            <a:off x="10981957" y="5935641"/>
            <a:ext cx="183452" cy="187990"/>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5" name="Oval 14">
            <a:extLst>
              <a:ext uri="{FF2B5EF4-FFF2-40B4-BE49-F238E27FC236}">
                <a16:creationId xmlns:a16="http://schemas.microsoft.com/office/drawing/2014/main" id="{F4824EDF-766F-4DFC-A67E-FC49D0E46AF5}"/>
              </a:ext>
            </a:extLst>
          </p:cNvPr>
          <p:cNvSpPr>
            <a:spLocks noChangeAspect="1" noChangeArrowheads="1"/>
          </p:cNvSpPr>
          <p:nvPr/>
        </p:nvSpPr>
        <p:spPr bwMode="auto">
          <a:xfrm>
            <a:off x="4773879" y="5719995"/>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800" b="1" dirty="0">
              <a:solidFill>
                <a:schemeClr val="tx1"/>
              </a:solidFill>
              <a:latin typeface="+mj-lt"/>
            </a:endParaRPr>
          </a:p>
        </p:txBody>
      </p:sp>
      <p:cxnSp>
        <p:nvCxnSpPr>
          <p:cNvPr id="187" name="Connettore 4 4">
            <a:extLst>
              <a:ext uri="{FF2B5EF4-FFF2-40B4-BE49-F238E27FC236}">
                <a16:creationId xmlns:a16="http://schemas.microsoft.com/office/drawing/2014/main" id="{8E0B9E11-2405-431A-B9DD-3435BD9A143E}"/>
              </a:ext>
            </a:extLst>
          </p:cNvPr>
          <p:cNvCxnSpPr>
            <a:cxnSpLocks noChangeShapeType="1"/>
            <a:stCxn id="185" idx="4"/>
            <a:endCxn id="176" idx="1"/>
          </p:cNvCxnSpPr>
          <p:nvPr/>
        </p:nvCxnSpPr>
        <p:spPr bwMode="auto">
          <a:xfrm rot="16200000" flipH="1">
            <a:off x="5348618" y="5342748"/>
            <a:ext cx="222811" cy="1200960"/>
          </a:xfrm>
          <a:prstGeom prst="bentConnector2">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9" name="AutoShape 64">
            <a:extLst>
              <a:ext uri="{FF2B5EF4-FFF2-40B4-BE49-F238E27FC236}">
                <a16:creationId xmlns:a16="http://schemas.microsoft.com/office/drawing/2014/main" id="{81CD11F1-AED2-425D-838B-5CB47CDB1D1D}"/>
              </a:ext>
            </a:extLst>
          </p:cNvPr>
          <p:cNvSpPr>
            <a:spLocks noChangeArrowheads="1"/>
          </p:cNvSpPr>
          <p:nvPr/>
        </p:nvSpPr>
        <p:spPr bwMode="auto">
          <a:xfrm>
            <a:off x="11855675" y="5921836"/>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2</a:t>
            </a:r>
          </a:p>
        </p:txBody>
      </p:sp>
      <p:sp>
        <p:nvSpPr>
          <p:cNvPr id="190" name="AutoShape 27">
            <a:extLst>
              <a:ext uri="{FF2B5EF4-FFF2-40B4-BE49-F238E27FC236}">
                <a16:creationId xmlns:a16="http://schemas.microsoft.com/office/drawing/2014/main" id="{B10CB1F0-2A07-4E05-9994-C972E00F269B}"/>
              </a:ext>
            </a:extLst>
          </p:cNvPr>
          <p:cNvSpPr>
            <a:spLocks noChangeArrowheads="1"/>
          </p:cNvSpPr>
          <p:nvPr/>
        </p:nvSpPr>
        <p:spPr bwMode="auto">
          <a:xfrm>
            <a:off x="1373894" y="5613908"/>
            <a:ext cx="801771"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cxnSp>
        <p:nvCxnSpPr>
          <p:cNvPr id="192" name="Connettore 4 4">
            <a:extLst>
              <a:ext uri="{FF2B5EF4-FFF2-40B4-BE49-F238E27FC236}">
                <a16:creationId xmlns:a16="http://schemas.microsoft.com/office/drawing/2014/main" id="{162E94FB-A0A0-456F-9313-8A355E2A1962}"/>
              </a:ext>
            </a:extLst>
          </p:cNvPr>
          <p:cNvCxnSpPr>
            <a:cxnSpLocks noChangeShapeType="1"/>
            <a:stCxn id="190" idx="2"/>
            <a:endCxn id="180" idx="0"/>
          </p:cNvCxnSpPr>
          <p:nvPr/>
        </p:nvCxnSpPr>
        <p:spPr bwMode="auto">
          <a:xfrm rot="5400000">
            <a:off x="1681202" y="6027784"/>
            <a:ext cx="183452" cy="3705"/>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3" name="AutoShape 64">
            <a:extLst>
              <a:ext uri="{FF2B5EF4-FFF2-40B4-BE49-F238E27FC236}">
                <a16:creationId xmlns:a16="http://schemas.microsoft.com/office/drawing/2014/main" id="{436A55DA-16E7-47AD-AC7B-133376843CEB}"/>
              </a:ext>
            </a:extLst>
          </p:cNvPr>
          <p:cNvSpPr>
            <a:spLocks noChangeArrowheads="1"/>
          </p:cNvSpPr>
          <p:nvPr/>
        </p:nvSpPr>
        <p:spPr bwMode="auto">
          <a:xfrm>
            <a:off x="4751510" y="5273720"/>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5</a:t>
            </a:r>
          </a:p>
        </p:txBody>
      </p:sp>
      <p:cxnSp>
        <p:nvCxnSpPr>
          <p:cNvPr id="194" name="AutoShape 31">
            <a:extLst>
              <a:ext uri="{FF2B5EF4-FFF2-40B4-BE49-F238E27FC236}">
                <a16:creationId xmlns:a16="http://schemas.microsoft.com/office/drawing/2014/main" id="{760B97DA-0EB9-436D-9E9A-931293F2E01D}"/>
              </a:ext>
            </a:extLst>
          </p:cNvPr>
          <p:cNvCxnSpPr>
            <a:cxnSpLocks noChangeShapeType="1"/>
            <a:stCxn id="193" idx="2"/>
            <a:endCxn id="185" idx="0"/>
          </p:cNvCxnSpPr>
          <p:nvPr/>
        </p:nvCxnSpPr>
        <p:spPr bwMode="auto">
          <a:xfrm rot="5400000">
            <a:off x="4777653" y="5631836"/>
            <a:ext cx="170049" cy="6268"/>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 name="AutoShape 27">
            <a:extLst>
              <a:ext uri="{FF2B5EF4-FFF2-40B4-BE49-F238E27FC236}">
                <a16:creationId xmlns:a16="http://schemas.microsoft.com/office/drawing/2014/main" id="{CC5791F2-65C9-47EE-B021-2B5D2C01CA5D}"/>
              </a:ext>
            </a:extLst>
          </p:cNvPr>
          <p:cNvSpPr>
            <a:spLocks noChangeArrowheads="1"/>
          </p:cNvSpPr>
          <p:nvPr/>
        </p:nvSpPr>
        <p:spPr bwMode="auto">
          <a:xfrm>
            <a:off x="240855" y="5613908"/>
            <a:ext cx="801771"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218" name="AutoShape 27">
            <a:extLst>
              <a:ext uri="{FF2B5EF4-FFF2-40B4-BE49-F238E27FC236}">
                <a16:creationId xmlns:a16="http://schemas.microsoft.com/office/drawing/2014/main" id="{405CCDC4-A61A-4BAE-8D71-48EBC6912666}"/>
              </a:ext>
            </a:extLst>
          </p:cNvPr>
          <p:cNvSpPr>
            <a:spLocks noChangeArrowheads="1"/>
          </p:cNvSpPr>
          <p:nvPr/>
        </p:nvSpPr>
        <p:spPr bwMode="auto">
          <a:xfrm>
            <a:off x="9396159" y="5613908"/>
            <a:ext cx="827998" cy="324002"/>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225" name="Text Box 6">
            <a:extLst>
              <a:ext uri="{FF2B5EF4-FFF2-40B4-BE49-F238E27FC236}">
                <a16:creationId xmlns:a16="http://schemas.microsoft.com/office/drawing/2014/main" id="{43BEFA15-E1B7-49D1-B2E8-DB57B64C7E24}"/>
              </a:ext>
            </a:extLst>
          </p:cNvPr>
          <p:cNvSpPr txBox="1">
            <a:spLocks noChangeArrowheads="1"/>
          </p:cNvSpPr>
          <p:nvPr/>
        </p:nvSpPr>
        <p:spPr bwMode="auto">
          <a:xfrm>
            <a:off x="1259903" y="5042887"/>
            <a:ext cx="1025083" cy="461665"/>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Attivazione tecnica e commerciale </a:t>
            </a:r>
            <a:r>
              <a:rPr lang="it-IT" altLang="it-IT" b="0" dirty="0"/>
              <a:t>(12)</a:t>
            </a:r>
            <a:r>
              <a:rPr lang="it-IT" altLang="it-IT" dirty="0"/>
              <a:t> </a:t>
            </a:r>
          </a:p>
        </p:txBody>
      </p:sp>
      <p:sp>
        <p:nvSpPr>
          <p:cNvPr id="226" name="Text Box 6">
            <a:extLst>
              <a:ext uri="{FF2B5EF4-FFF2-40B4-BE49-F238E27FC236}">
                <a16:creationId xmlns:a16="http://schemas.microsoft.com/office/drawing/2014/main" id="{705056F6-382C-4B46-9143-2C8E53FBD45D}"/>
              </a:ext>
            </a:extLst>
          </p:cNvPr>
          <p:cNvSpPr txBox="1">
            <a:spLocks noChangeArrowheads="1"/>
          </p:cNvSpPr>
          <p:nvPr/>
        </p:nvSpPr>
        <p:spPr bwMode="auto">
          <a:xfrm>
            <a:off x="166470" y="5157030"/>
            <a:ext cx="944287" cy="338554"/>
          </a:xfrm>
          <a:prstGeom prst="rect">
            <a:avLst/>
          </a:prstGeom>
          <a:solidFill>
            <a:srgbClr val="FFFF99"/>
          </a:solidFill>
          <a:ln w="9525">
            <a:solidFill>
              <a:srgbClr val="0070C0"/>
            </a:solidFill>
            <a:miter lim="800000"/>
            <a:headEnd/>
            <a:tailEnd/>
          </a:ln>
          <a:effectLst/>
          <a:extLst/>
        </p:spPr>
        <p:txBody>
          <a:bodyPr wrap="square" anchor="ctr">
            <a:spAutoFit/>
          </a:bodyPr>
          <a:lstStyle>
            <a:defPPr>
              <a:defRPr lang="it-IT"/>
            </a:defPPr>
            <a:lvl1pPr algn="ctr">
              <a:spcBef>
                <a:spcPct val="0"/>
              </a:spcBef>
              <a:buFontTx/>
              <a:buNone/>
              <a:defRPr sz="800" b="1">
                <a:latin typeface="TIM Sans" panose="02020503040602060503" pitchFamily="18" charset="0"/>
                <a:cs typeface="Arial" panose="020B0604020202020204" pitchFamily="34"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altLang="it-IT" dirty="0"/>
              <a:t>Esecuzione NP </a:t>
            </a:r>
            <a:r>
              <a:rPr lang="it-IT" altLang="it-IT" b="0" dirty="0"/>
              <a:t>(12)</a:t>
            </a:r>
            <a:r>
              <a:rPr lang="it-IT" altLang="it-IT" dirty="0"/>
              <a:t> </a:t>
            </a:r>
          </a:p>
        </p:txBody>
      </p:sp>
      <p:cxnSp>
        <p:nvCxnSpPr>
          <p:cNvPr id="235" name="Connettore 4 4">
            <a:extLst>
              <a:ext uri="{FF2B5EF4-FFF2-40B4-BE49-F238E27FC236}">
                <a16:creationId xmlns:a16="http://schemas.microsoft.com/office/drawing/2014/main" id="{D6528B0A-42F7-42B6-A817-4FB9168A3BF3}"/>
              </a:ext>
            </a:extLst>
          </p:cNvPr>
          <p:cNvCxnSpPr>
            <a:cxnSpLocks noChangeShapeType="1"/>
            <a:stCxn id="112" idx="2"/>
            <a:endCxn id="226" idx="0"/>
          </p:cNvCxnSpPr>
          <p:nvPr/>
        </p:nvCxnSpPr>
        <p:spPr bwMode="auto">
          <a:xfrm rot="5400000">
            <a:off x="521286" y="5032133"/>
            <a:ext cx="242226" cy="7569"/>
          </a:xfrm>
          <a:prstGeom prst="bentConnector3">
            <a:avLst>
              <a:gd name="adj1" fmla="val 50000"/>
            </a:avLst>
          </a:prstGeom>
          <a:noFill/>
          <a:ln w="635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1" name="AutoShape 64">
            <a:extLst>
              <a:ext uri="{FF2B5EF4-FFF2-40B4-BE49-F238E27FC236}">
                <a16:creationId xmlns:a16="http://schemas.microsoft.com/office/drawing/2014/main" id="{6C3BA871-4745-4EAE-A63D-A5EF9531A31D}"/>
              </a:ext>
            </a:extLst>
          </p:cNvPr>
          <p:cNvSpPr>
            <a:spLocks noChangeArrowheads="1"/>
          </p:cNvSpPr>
          <p:nvPr/>
        </p:nvSpPr>
        <p:spPr bwMode="auto">
          <a:xfrm>
            <a:off x="4719211" y="1664978"/>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3</a:t>
            </a:r>
          </a:p>
        </p:txBody>
      </p:sp>
      <p:sp>
        <p:nvSpPr>
          <p:cNvPr id="250" name="CasellaDiTesto 249">
            <a:extLst>
              <a:ext uri="{FF2B5EF4-FFF2-40B4-BE49-F238E27FC236}">
                <a16:creationId xmlns:a16="http://schemas.microsoft.com/office/drawing/2014/main" id="{A4A6D314-9860-480B-BAA2-397FD8CB9E1D}"/>
              </a:ext>
            </a:extLst>
          </p:cNvPr>
          <p:cNvSpPr txBox="1"/>
          <p:nvPr/>
        </p:nvSpPr>
        <p:spPr>
          <a:xfrm>
            <a:off x="233538" y="1030761"/>
            <a:ext cx="894161" cy="430887"/>
          </a:xfrm>
          <a:prstGeom prst="rect">
            <a:avLst/>
          </a:prstGeom>
          <a:solidFill>
            <a:srgbClr val="FFFFFF"/>
          </a:solidFill>
          <a:ln>
            <a:solidFill>
              <a:schemeClr val="tx1"/>
            </a:solidFill>
            <a:prstDash val="dashDot"/>
          </a:ln>
          <a:effectLst>
            <a:outerShdw blurRad="50800" dist="38100" dir="2700000" algn="tl" rotWithShape="0">
              <a:prstClr val="black">
                <a:alpha val="40000"/>
              </a:prstClr>
            </a:outerShdw>
          </a:effectLst>
        </p:spPr>
        <p:txBody>
          <a:bodyPr wrap="square" rtlCol="0" anchor="ctr">
            <a:spAutoFit/>
          </a:bodyPr>
          <a:lstStyle>
            <a:defPPr>
              <a:defRPr lang="it-IT"/>
            </a:defPPr>
            <a:lvl1pPr algn="ctr">
              <a:defRPr sz="1100" b="1">
                <a:effectLst>
                  <a:outerShdw blurRad="38100" dist="38100" dir="2700000" algn="tl">
                    <a:srgbClr val="000000">
                      <a:alpha val="43137"/>
                    </a:srgbClr>
                  </a:outerShdw>
                </a:effectLst>
              </a:defRPr>
            </a:lvl1pPr>
          </a:lstStyle>
          <a:p>
            <a:r>
              <a:rPr lang="it-IT" dirty="0"/>
              <a:t>Operatore</a:t>
            </a:r>
          </a:p>
          <a:p>
            <a:r>
              <a:rPr lang="it-IT" dirty="0"/>
              <a:t>Donor</a:t>
            </a:r>
          </a:p>
        </p:txBody>
      </p:sp>
      <p:sp>
        <p:nvSpPr>
          <p:cNvPr id="255" name="Oval 14">
            <a:extLst>
              <a:ext uri="{FF2B5EF4-FFF2-40B4-BE49-F238E27FC236}">
                <a16:creationId xmlns:a16="http://schemas.microsoft.com/office/drawing/2014/main" id="{EE04CFCA-4160-4621-B8E5-BC7F88287556}"/>
              </a:ext>
            </a:extLst>
          </p:cNvPr>
          <p:cNvSpPr>
            <a:spLocks noChangeAspect="1" noChangeArrowheads="1"/>
          </p:cNvSpPr>
          <p:nvPr/>
        </p:nvSpPr>
        <p:spPr bwMode="auto">
          <a:xfrm>
            <a:off x="5642583" y="2292543"/>
            <a:ext cx="171328" cy="111828"/>
          </a:xfrm>
          <a:prstGeom prst="ellipse">
            <a:avLst/>
          </a:prstGeom>
          <a:solidFill>
            <a:schemeClr val="bg1"/>
          </a:solidFill>
          <a:ln w="9525">
            <a:solidFill>
              <a:schemeClr val="tx1"/>
            </a:solidFill>
            <a:round/>
            <a:headEnd/>
            <a:tailEnd/>
          </a:ln>
          <a:effectLst/>
          <a:extLst/>
        </p:spPr>
        <p:txBody>
          <a:bodyPr wrap="none"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endParaRPr lang="it-IT" altLang="it-IT" sz="800" b="1" dirty="0">
              <a:solidFill>
                <a:schemeClr val="tx1"/>
              </a:solidFill>
              <a:latin typeface="+mj-lt"/>
            </a:endParaRPr>
          </a:p>
        </p:txBody>
      </p:sp>
      <p:cxnSp>
        <p:nvCxnSpPr>
          <p:cNvPr id="266" name="AutoShape 6">
            <a:extLst>
              <a:ext uri="{FF2B5EF4-FFF2-40B4-BE49-F238E27FC236}">
                <a16:creationId xmlns:a16="http://schemas.microsoft.com/office/drawing/2014/main" id="{C7987733-1C3F-421A-87FE-8130EF997714}"/>
              </a:ext>
            </a:extLst>
          </p:cNvPr>
          <p:cNvCxnSpPr>
            <a:cxnSpLocks noChangeShapeType="1"/>
            <a:stCxn id="106" idx="6"/>
            <a:endCxn id="98" idx="1"/>
          </p:cNvCxnSpPr>
          <p:nvPr/>
        </p:nvCxnSpPr>
        <p:spPr bwMode="auto">
          <a:xfrm>
            <a:off x="4921934" y="4750405"/>
            <a:ext cx="2780629"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9" name="AutoShape 6">
            <a:extLst>
              <a:ext uri="{FF2B5EF4-FFF2-40B4-BE49-F238E27FC236}">
                <a16:creationId xmlns:a16="http://schemas.microsoft.com/office/drawing/2014/main" id="{30B957E7-6BEC-46B4-BAF6-873D5D1EBA9D}"/>
              </a:ext>
            </a:extLst>
          </p:cNvPr>
          <p:cNvCxnSpPr>
            <a:cxnSpLocks noChangeShapeType="1"/>
            <a:stCxn id="98" idx="3"/>
            <a:endCxn id="145" idx="1"/>
          </p:cNvCxnSpPr>
          <p:nvPr/>
        </p:nvCxnSpPr>
        <p:spPr bwMode="auto">
          <a:xfrm>
            <a:off x="8595354" y="4750405"/>
            <a:ext cx="800805"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AutoShape 6">
            <a:extLst>
              <a:ext uri="{FF2B5EF4-FFF2-40B4-BE49-F238E27FC236}">
                <a16:creationId xmlns:a16="http://schemas.microsoft.com/office/drawing/2014/main" id="{04E0FE99-E207-42E2-83B4-4F8B647AFBE9}"/>
              </a:ext>
            </a:extLst>
          </p:cNvPr>
          <p:cNvCxnSpPr>
            <a:cxnSpLocks noChangeShapeType="1"/>
            <a:stCxn id="145" idx="3"/>
            <a:endCxn id="99" idx="1"/>
          </p:cNvCxnSpPr>
          <p:nvPr/>
        </p:nvCxnSpPr>
        <p:spPr bwMode="auto">
          <a:xfrm>
            <a:off x="10224157" y="4750405"/>
            <a:ext cx="529522"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AutoShape 6">
            <a:extLst>
              <a:ext uri="{FF2B5EF4-FFF2-40B4-BE49-F238E27FC236}">
                <a16:creationId xmlns:a16="http://schemas.microsoft.com/office/drawing/2014/main" id="{42A14A0D-5FF0-4EA5-BDCC-BEA6AFAB7A67}"/>
              </a:ext>
            </a:extLst>
          </p:cNvPr>
          <p:cNvCxnSpPr>
            <a:cxnSpLocks noChangeShapeType="1"/>
            <a:stCxn id="38" idx="3"/>
            <a:endCxn id="78" idx="1"/>
          </p:cNvCxnSpPr>
          <p:nvPr/>
        </p:nvCxnSpPr>
        <p:spPr bwMode="auto">
          <a:xfrm>
            <a:off x="10225504" y="2342890"/>
            <a:ext cx="529520"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AutoShape 6">
            <a:extLst>
              <a:ext uri="{FF2B5EF4-FFF2-40B4-BE49-F238E27FC236}">
                <a16:creationId xmlns:a16="http://schemas.microsoft.com/office/drawing/2014/main" id="{B15EE2D8-33F8-4C0A-B8DA-AB550A1D7550}"/>
              </a:ext>
            </a:extLst>
          </p:cNvPr>
          <p:cNvCxnSpPr>
            <a:cxnSpLocks noChangeShapeType="1"/>
            <a:stCxn id="141" idx="1"/>
            <a:endCxn id="97" idx="3"/>
          </p:cNvCxnSpPr>
          <p:nvPr/>
        </p:nvCxnSpPr>
        <p:spPr bwMode="auto">
          <a:xfrm flipH="1">
            <a:off x="2172992" y="4750405"/>
            <a:ext cx="489290"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1" name="AutoShape 6">
            <a:extLst>
              <a:ext uri="{FF2B5EF4-FFF2-40B4-BE49-F238E27FC236}">
                <a16:creationId xmlns:a16="http://schemas.microsoft.com/office/drawing/2014/main" id="{5B58F78E-35E5-4AF5-A68E-70644CCA1817}"/>
              </a:ext>
            </a:extLst>
          </p:cNvPr>
          <p:cNvCxnSpPr>
            <a:cxnSpLocks noChangeShapeType="1"/>
            <a:stCxn id="97" idx="1"/>
            <a:endCxn id="112" idx="3"/>
          </p:cNvCxnSpPr>
          <p:nvPr/>
        </p:nvCxnSpPr>
        <p:spPr bwMode="auto">
          <a:xfrm flipH="1" flipV="1">
            <a:off x="1042626" y="4748096"/>
            <a:ext cx="333943" cy="230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4" name="AutoShape 6">
            <a:extLst>
              <a:ext uri="{FF2B5EF4-FFF2-40B4-BE49-F238E27FC236}">
                <a16:creationId xmlns:a16="http://schemas.microsoft.com/office/drawing/2014/main" id="{4D99436B-E03E-409D-AB8B-E33AE7F0D83D}"/>
              </a:ext>
            </a:extLst>
          </p:cNvPr>
          <p:cNvCxnSpPr>
            <a:cxnSpLocks noChangeShapeType="1"/>
          </p:cNvCxnSpPr>
          <p:nvPr/>
        </p:nvCxnSpPr>
        <p:spPr bwMode="auto">
          <a:xfrm flipH="1">
            <a:off x="2175665" y="5775909"/>
            <a:ext cx="483942"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7" name="AutoShape 6">
            <a:extLst>
              <a:ext uri="{FF2B5EF4-FFF2-40B4-BE49-F238E27FC236}">
                <a16:creationId xmlns:a16="http://schemas.microsoft.com/office/drawing/2014/main" id="{6C6FDA0B-08F0-474A-8201-ACFC65651615}"/>
              </a:ext>
            </a:extLst>
          </p:cNvPr>
          <p:cNvCxnSpPr>
            <a:cxnSpLocks noChangeShapeType="1"/>
          </p:cNvCxnSpPr>
          <p:nvPr/>
        </p:nvCxnSpPr>
        <p:spPr bwMode="auto">
          <a:xfrm flipH="1">
            <a:off x="1042626" y="5775909"/>
            <a:ext cx="331268"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0" name="AutoShape 6">
            <a:extLst>
              <a:ext uri="{FF2B5EF4-FFF2-40B4-BE49-F238E27FC236}">
                <a16:creationId xmlns:a16="http://schemas.microsoft.com/office/drawing/2014/main" id="{3E382F9E-0545-4AAA-A7AA-CA7246859162}"/>
              </a:ext>
            </a:extLst>
          </p:cNvPr>
          <p:cNvCxnSpPr>
            <a:cxnSpLocks noChangeShapeType="1"/>
          </p:cNvCxnSpPr>
          <p:nvPr/>
        </p:nvCxnSpPr>
        <p:spPr bwMode="auto">
          <a:xfrm>
            <a:off x="4945207" y="5775909"/>
            <a:ext cx="2757357"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Rettangolo 126">
            <a:extLst>
              <a:ext uri="{FF2B5EF4-FFF2-40B4-BE49-F238E27FC236}">
                <a16:creationId xmlns:a16="http://schemas.microsoft.com/office/drawing/2014/main" id="{C4319C06-487F-4F3A-A555-3F5318683618}"/>
              </a:ext>
            </a:extLst>
          </p:cNvPr>
          <p:cNvSpPr/>
          <p:nvPr/>
        </p:nvSpPr>
        <p:spPr>
          <a:xfrm>
            <a:off x="1142530" y="456135"/>
            <a:ext cx="2571334" cy="6061600"/>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sp>
        <p:nvSpPr>
          <p:cNvPr id="128" name="Rettangolo 127">
            <a:extLst>
              <a:ext uri="{FF2B5EF4-FFF2-40B4-BE49-F238E27FC236}">
                <a16:creationId xmlns:a16="http://schemas.microsoft.com/office/drawing/2014/main" id="{41D920A1-CD6B-4F22-86AD-D7FB36138F08}"/>
              </a:ext>
            </a:extLst>
          </p:cNvPr>
          <p:cNvSpPr/>
          <p:nvPr/>
        </p:nvSpPr>
        <p:spPr>
          <a:xfrm>
            <a:off x="9156927" y="468078"/>
            <a:ext cx="2571334" cy="6068247"/>
          </a:xfrm>
          <a:prstGeom prst="rect">
            <a:avLst/>
          </a:prstGeom>
          <a:noFill/>
          <a:ln w="317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FF0000"/>
                </a:solidFill>
              </a:ln>
            </a:endParaRPr>
          </a:p>
        </p:txBody>
      </p:sp>
      <p:sp>
        <p:nvSpPr>
          <p:cNvPr id="121" name="AutoShape 27">
            <a:extLst>
              <a:ext uri="{FF2B5EF4-FFF2-40B4-BE49-F238E27FC236}">
                <a16:creationId xmlns:a16="http://schemas.microsoft.com/office/drawing/2014/main" id="{FD87A01F-0AC0-4426-85B9-26D69B84404C}"/>
              </a:ext>
            </a:extLst>
          </p:cNvPr>
          <p:cNvSpPr>
            <a:spLocks noChangeArrowheads="1"/>
          </p:cNvSpPr>
          <p:nvPr/>
        </p:nvSpPr>
        <p:spPr bwMode="auto">
          <a:xfrm>
            <a:off x="2511916" y="2113127"/>
            <a:ext cx="1135605" cy="465216"/>
          </a:xfrm>
          <a:prstGeom prst="foldedCorner">
            <a:avLst>
              <a:gd name="adj" fmla="val 12500"/>
            </a:avLst>
          </a:prstGeom>
          <a:solidFill>
            <a:srgbClr val="FFC000"/>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accettazione e comunicazione DAC e ora appuntamento</a:t>
            </a:r>
          </a:p>
        </p:txBody>
      </p:sp>
      <p:sp>
        <p:nvSpPr>
          <p:cNvPr id="24" name="AutoShape 64">
            <a:extLst>
              <a:ext uri="{FF2B5EF4-FFF2-40B4-BE49-F238E27FC236}">
                <a16:creationId xmlns:a16="http://schemas.microsoft.com/office/drawing/2014/main" id="{407538FD-8EF6-4870-9B26-719F18321870}"/>
              </a:ext>
            </a:extLst>
          </p:cNvPr>
          <p:cNvSpPr>
            <a:spLocks noChangeArrowheads="1"/>
          </p:cNvSpPr>
          <p:nvPr/>
        </p:nvSpPr>
        <p:spPr bwMode="auto">
          <a:xfrm>
            <a:off x="3657362" y="1166046"/>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1</a:t>
            </a:r>
          </a:p>
        </p:txBody>
      </p:sp>
      <p:sp>
        <p:nvSpPr>
          <p:cNvPr id="117" name="AutoShape 64">
            <a:extLst>
              <a:ext uri="{FF2B5EF4-FFF2-40B4-BE49-F238E27FC236}">
                <a16:creationId xmlns:a16="http://schemas.microsoft.com/office/drawing/2014/main" id="{1FF0E7D8-FE65-4E59-ABCA-78F61B575F4E}"/>
              </a:ext>
            </a:extLst>
          </p:cNvPr>
          <p:cNvSpPr>
            <a:spLocks noChangeArrowheads="1"/>
          </p:cNvSpPr>
          <p:nvPr/>
        </p:nvSpPr>
        <p:spPr bwMode="auto">
          <a:xfrm>
            <a:off x="3657363" y="4118510"/>
            <a:ext cx="228601" cy="276226"/>
          </a:xfrm>
          <a:prstGeom prst="flowChartOffpageConnector">
            <a:avLst/>
          </a:prstGeom>
          <a:solidFill>
            <a:schemeClr val="accent4">
              <a:lumMod val="10000"/>
              <a:lumOff val="90000"/>
            </a:schemeClr>
          </a:solidFill>
          <a:ln w="9525" algn="ctr">
            <a:solidFill>
              <a:schemeClr val="tx1"/>
            </a:solidFill>
            <a:miter lim="800000"/>
            <a:headEnd/>
            <a:tailEnd/>
          </a:ln>
          <a:effectLst/>
          <a:extLst/>
        </p:spPr>
        <p:txBody>
          <a:bodyPr wrap="none"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lnSpc>
                <a:spcPct val="90000"/>
              </a:lnSpc>
              <a:spcAft>
                <a:spcPct val="10000"/>
              </a:spcAft>
              <a:buClr>
                <a:schemeClr val="accent1"/>
              </a:buClr>
              <a:buNone/>
            </a:pPr>
            <a:r>
              <a:rPr lang="it-IT" altLang="it-IT" sz="1200" b="1" dirty="0">
                <a:solidFill>
                  <a:schemeClr val="tx1"/>
                </a:solidFill>
                <a:latin typeface="TIM Sans" panose="02020503040602060503" pitchFamily="18" charset="0"/>
              </a:rPr>
              <a:t>5</a:t>
            </a:r>
          </a:p>
        </p:txBody>
      </p:sp>
      <p:cxnSp>
        <p:nvCxnSpPr>
          <p:cNvPr id="119" name="AutoShape 6">
            <a:extLst>
              <a:ext uri="{FF2B5EF4-FFF2-40B4-BE49-F238E27FC236}">
                <a16:creationId xmlns:a16="http://schemas.microsoft.com/office/drawing/2014/main" id="{B674AD3C-DC6D-47C7-AB8E-B74DEBC01038}"/>
              </a:ext>
            </a:extLst>
          </p:cNvPr>
          <p:cNvCxnSpPr>
            <a:cxnSpLocks noChangeShapeType="1"/>
            <a:stCxn id="24" idx="3"/>
            <a:endCxn id="20" idx="1"/>
          </p:cNvCxnSpPr>
          <p:nvPr/>
        </p:nvCxnSpPr>
        <p:spPr bwMode="auto">
          <a:xfrm>
            <a:off x="3885963" y="1304159"/>
            <a:ext cx="226884" cy="1356"/>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AutoShape 6">
            <a:extLst>
              <a:ext uri="{FF2B5EF4-FFF2-40B4-BE49-F238E27FC236}">
                <a16:creationId xmlns:a16="http://schemas.microsoft.com/office/drawing/2014/main" id="{F4789A91-A4A1-4503-B881-7B8724B9859D}"/>
              </a:ext>
            </a:extLst>
          </p:cNvPr>
          <p:cNvCxnSpPr>
            <a:cxnSpLocks noChangeShapeType="1"/>
            <a:stCxn id="23" idx="1"/>
            <a:endCxn id="241" idx="3"/>
          </p:cNvCxnSpPr>
          <p:nvPr/>
        </p:nvCxnSpPr>
        <p:spPr bwMode="auto">
          <a:xfrm flipH="1">
            <a:off x="4947812" y="1798280"/>
            <a:ext cx="371940" cy="4811"/>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AutoShape 6">
            <a:extLst>
              <a:ext uri="{FF2B5EF4-FFF2-40B4-BE49-F238E27FC236}">
                <a16:creationId xmlns:a16="http://schemas.microsoft.com/office/drawing/2014/main" id="{875DC0A4-0C9E-4D72-A6A8-DD6747CF50AA}"/>
              </a:ext>
            </a:extLst>
          </p:cNvPr>
          <p:cNvCxnSpPr>
            <a:cxnSpLocks noChangeShapeType="1"/>
            <a:stCxn id="39" idx="3"/>
            <a:endCxn id="255" idx="2"/>
          </p:cNvCxnSpPr>
          <p:nvPr/>
        </p:nvCxnSpPr>
        <p:spPr bwMode="auto">
          <a:xfrm>
            <a:off x="5377939" y="2345138"/>
            <a:ext cx="264644" cy="331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AutoShape 6">
            <a:extLst>
              <a:ext uri="{FF2B5EF4-FFF2-40B4-BE49-F238E27FC236}">
                <a16:creationId xmlns:a16="http://schemas.microsoft.com/office/drawing/2014/main" id="{7CFD96E5-C7F0-47F1-ACFA-3B95096AE9F3}"/>
              </a:ext>
            </a:extLst>
          </p:cNvPr>
          <p:cNvCxnSpPr>
            <a:cxnSpLocks noChangeShapeType="1"/>
            <a:stCxn id="255" idx="6"/>
            <a:endCxn id="37" idx="1"/>
          </p:cNvCxnSpPr>
          <p:nvPr/>
        </p:nvCxnSpPr>
        <p:spPr bwMode="auto">
          <a:xfrm flipV="1">
            <a:off x="5813911" y="2342877"/>
            <a:ext cx="1888653" cy="558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AutoShape 6">
            <a:extLst>
              <a:ext uri="{FF2B5EF4-FFF2-40B4-BE49-F238E27FC236}">
                <a16:creationId xmlns:a16="http://schemas.microsoft.com/office/drawing/2014/main" id="{B0CB4DBC-7192-4C0B-A74D-BE25E4A1E3DD}"/>
              </a:ext>
            </a:extLst>
          </p:cNvPr>
          <p:cNvCxnSpPr>
            <a:cxnSpLocks noChangeShapeType="1"/>
            <a:stCxn id="89" idx="2"/>
            <a:endCxn id="106" idx="0"/>
          </p:cNvCxnSpPr>
          <p:nvPr/>
        </p:nvCxnSpPr>
        <p:spPr bwMode="auto">
          <a:xfrm>
            <a:off x="4835281" y="4436730"/>
            <a:ext cx="989" cy="257761"/>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AutoShape 6">
            <a:extLst>
              <a:ext uri="{FF2B5EF4-FFF2-40B4-BE49-F238E27FC236}">
                <a16:creationId xmlns:a16="http://schemas.microsoft.com/office/drawing/2014/main" id="{03F5C404-3F3A-4CA0-9726-28C80340EC4A}"/>
              </a:ext>
            </a:extLst>
          </p:cNvPr>
          <p:cNvCxnSpPr>
            <a:cxnSpLocks noChangeShapeType="1"/>
            <a:stCxn id="106" idx="2"/>
            <a:endCxn id="141" idx="3"/>
          </p:cNvCxnSpPr>
          <p:nvPr/>
        </p:nvCxnSpPr>
        <p:spPr bwMode="auto">
          <a:xfrm flipH="1">
            <a:off x="3458705" y="4750405"/>
            <a:ext cx="1291901"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6">
            <a:extLst>
              <a:ext uri="{FF2B5EF4-FFF2-40B4-BE49-F238E27FC236}">
                <a16:creationId xmlns:a16="http://schemas.microsoft.com/office/drawing/2014/main" id="{1888A1DE-3CAC-42BA-8F40-206650669998}"/>
              </a:ext>
            </a:extLst>
          </p:cNvPr>
          <p:cNvCxnSpPr>
            <a:cxnSpLocks noChangeShapeType="1"/>
          </p:cNvCxnSpPr>
          <p:nvPr/>
        </p:nvCxnSpPr>
        <p:spPr bwMode="auto">
          <a:xfrm flipH="1">
            <a:off x="3461378" y="5775909"/>
            <a:ext cx="1312501"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6">
            <a:extLst>
              <a:ext uri="{FF2B5EF4-FFF2-40B4-BE49-F238E27FC236}">
                <a16:creationId xmlns:a16="http://schemas.microsoft.com/office/drawing/2014/main" id="{3B8E2511-908C-4C2A-ABF9-585099E0A0A5}"/>
              </a:ext>
            </a:extLst>
          </p:cNvPr>
          <p:cNvCxnSpPr>
            <a:cxnSpLocks noChangeShapeType="1"/>
            <a:stCxn id="225" idx="3"/>
            <a:endCxn id="109" idx="1"/>
          </p:cNvCxnSpPr>
          <p:nvPr/>
        </p:nvCxnSpPr>
        <p:spPr bwMode="auto">
          <a:xfrm>
            <a:off x="2284986" y="5273720"/>
            <a:ext cx="256329" cy="405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6">
            <a:extLst>
              <a:ext uri="{FF2B5EF4-FFF2-40B4-BE49-F238E27FC236}">
                <a16:creationId xmlns:a16="http://schemas.microsoft.com/office/drawing/2014/main" id="{5E47A6C0-273B-4706-A977-EAF9D1DA5006}"/>
              </a:ext>
            </a:extLst>
          </p:cNvPr>
          <p:cNvCxnSpPr>
            <a:cxnSpLocks noChangeShapeType="1"/>
            <a:stCxn id="97" idx="2"/>
            <a:endCxn id="225" idx="0"/>
          </p:cNvCxnSpPr>
          <p:nvPr/>
        </p:nvCxnSpPr>
        <p:spPr bwMode="auto">
          <a:xfrm flipH="1">
            <a:off x="1772445" y="4912406"/>
            <a:ext cx="2336" cy="130481"/>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6" name="AutoShape 6">
            <a:extLst>
              <a:ext uri="{FF2B5EF4-FFF2-40B4-BE49-F238E27FC236}">
                <a16:creationId xmlns:a16="http://schemas.microsoft.com/office/drawing/2014/main" id="{C7C84FB2-59E1-4385-9F73-6F783C6BE1E2}"/>
              </a:ext>
            </a:extLst>
          </p:cNvPr>
          <p:cNvCxnSpPr>
            <a:cxnSpLocks noChangeShapeType="1"/>
            <a:stCxn id="99" idx="2"/>
            <a:endCxn id="103" idx="0"/>
          </p:cNvCxnSpPr>
          <p:nvPr/>
        </p:nvCxnSpPr>
        <p:spPr bwMode="auto">
          <a:xfrm>
            <a:off x="11167678" y="4912406"/>
            <a:ext cx="0" cy="21905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9" name="AutoShape 6">
            <a:extLst>
              <a:ext uri="{FF2B5EF4-FFF2-40B4-BE49-F238E27FC236}">
                <a16:creationId xmlns:a16="http://schemas.microsoft.com/office/drawing/2014/main" id="{C255488B-EA6F-4D3C-8253-17E4532067AB}"/>
              </a:ext>
            </a:extLst>
          </p:cNvPr>
          <p:cNvCxnSpPr>
            <a:cxnSpLocks noChangeShapeType="1"/>
            <a:stCxn id="178" idx="3"/>
            <a:endCxn id="218" idx="1"/>
          </p:cNvCxnSpPr>
          <p:nvPr/>
        </p:nvCxnSpPr>
        <p:spPr bwMode="auto">
          <a:xfrm>
            <a:off x="8530562" y="5775909"/>
            <a:ext cx="865597"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 name="AutoShape 6">
            <a:extLst>
              <a:ext uri="{FF2B5EF4-FFF2-40B4-BE49-F238E27FC236}">
                <a16:creationId xmlns:a16="http://schemas.microsoft.com/office/drawing/2014/main" id="{9A931D75-1B7F-429E-B48B-3E3C1C989A57}"/>
              </a:ext>
            </a:extLst>
          </p:cNvPr>
          <p:cNvCxnSpPr>
            <a:cxnSpLocks noChangeShapeType="1"/>
            <a:stCxn id="218" idx="3"/>
            <a:endCxn id="179" idx="1"/>
          </p:cNvCxnSpPr>
          <p:nvPr/>
        </p:nvCxnSpPr>
        <p:spPr bwMode="auto">
          <a:xfrm>
            <a:off x="10224157" y="5775909"/>
            <a:ext cx="529522" cy="0"/>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9" name="Text Box 47">
            <a:extLst>
              <a:ext uri="{FF2B5EF4-FFF2-40B4-BE49-F238E27FC236}">
                <a16:creationId xmlns:a16="http://schemas.microsoft.com/office/drawing/2014/main" id="{F505D4BF-074B-4277-9587-8051747548DC}"/>
              </a:ext>
            </a:extLst>
          </p:cNvPr>
          <p:cNvSpPr txBox="1">
            <a:spLocks noChangeArrowheads="1"/>
          </p:cNvSpPr>
          <p:nvPr/>
        </p:nvSpPr>
        <p:spPr bwMode="auto">
          <a:xfrm>
            <a:off x="5399042" y="1111257"/>
            <a:ext cx="844194" cy="1386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spcBef>
                <a:spcPct val="0"/>
              </a:spcBef>
              <a:buNone/>
            </a:pPr>
            <a:r>
              <a:rPr lang="it-IT" altLang="it-IT" sz="901" b="1" dirty="0">
                <a:solidFill>
                  <a:schemeClr val="bg1">
                    <a:lumMod val="50000"/>
                  </a:schemeClr>
                </a:solidFill>
                <a:latin typeface="+mj-lt"/>
                <a:cs typeface="Arial" panose="020B0604020202020204" pitchFamily="34" charset="0"/>
              </a:rPr>
              <a:t>t</a:t>
            </a:r>
            <a:r>
              <a:rPr lang="it-IT" altLang="it-IT" sz="901" b="1" baseline="-25000" dirty="0">
                <a:solidFill>
                  <a:schemeClr val="bg1">
                    <a:lumMod val="50000"/>
                  </a:schemeClr>
                </a:solidFill>
                <a:latin typeface="+mj-lt"/>
                <a:cs typeface="Arial" panose="020B0604020202020204" pitchFamily="34" charset="0"/>
              </a:rPr>
              <a:t>4 </a:t>
            </a:r>
            <a:r>
              <a:rPr lang="it-IT" altLang="it-IT" sz="901" b="1" dirty="0">
                <a:solidFill>
                  <a:schemeClr val="bg1">
                    <a:lumMod val="50000"/>
                  </a:schemeClr>
                </a:solidFill>
                <a:cs typeface="Arial" panose="020B0604020202020204" pitchFamily="34" charset="0"/>
              </a:rPr>
              <a:t>≤</a:t>
            </a:r>
            <a:r>
              <a:rPr lang="it-IT" altLang="it-IT" sz="901" b="1" dirty="0">
                <a:solidFill>
                  <a:schemeClr val="bg1">
                    <a:lumMod val="50000"/>
                  </a:schemeClr>
                </a:solidFill>
                <a:latin typeface="+mj-lt"/>
                <a:cs typeface="Arial" panose="020B0604020202020204" pitchFamily="34" charset="0"/>
              </a:rPr>
              <a:t> t</a:t>
            </a:r>
            <a:r>
              <a:rPr lang="it-IT" altLang="it-IT" sz="901" b="1" baseline="-25000" dirty="0">
                <a:solidFill>
                  <a:schemeClr val="bg1">
                    <a:lumMod val="50000"/>
                  </a:schemeClr>
                </a:solidFill>
                <a:latin typeface="+mj-lt"/>
                <a:cs typeface="Arial" panose="020B0604020202020204" pitchFamily="34" charset="0"/>
              </a:rPr>
              <a:t>3</a:t>
            </a:r>
            <a:r>
              <a:rPr lang="it-IT" altLang="it-IT" sz="901" b="1" dirty="0">
                <a:solidFill>
                  <a:schemeClr val="bg1">
                    <a:lumMod val="50000"/>
                  </a:schemeClr>
                </a:solidFill>
                <a:latin typeface="+mj-lt"/>
                <a:cs typeface="Arial" panose="020B0604020202020204" pitchFamily="34" charset="0"/>
              </a:rPr>
              <a:t> + 1 </a:t>
            </a:r>
          </a:p>
        </p:txBody>
      </p:sp>
      <p:sp>
        <p:nvSpPr>
          <p:cNvPr id="133" name="Rettangolo 132">
            <a:extLst>
              <a:ext uri="{FF2B5EF4-FFF2-40B4-BE49-F238E27FC236}">
                <a16:creationId xmlns:a16="http://schemas.microsoft.com/office/drawing/2014/main" id="{AAEB50BE-108B-408A-9DD5-24A9B04551BB}"/>
              </a:ext>
            </a:extLst>
          </p:cNvPr>
          <p:cNvSpPr/>
          <p:nvPr/>
        </p:nvSpPr>
        <p:spPr>
          <a:xfrm>
            <a:off x="3722342" y="2101653"/>
            <a:ext cx="365806"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N4</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35" name="Rettangolo 134">
            <a:extLst>
              <a:ext uri="{FF2B5EF4-FFF2-40B4-BE49-F238E27FC236}">
                <a16:creationId xmlns:a16="http://schemas.microsoft.com/office/drawing/2014/main" id="{6D992981-E815-4D74-A74C-A71237F3966D}"/>
              </a:ext>
            </a:extLst>
          </p:cNvPr>
          <p:cNvSpPr/>
          <p:nvPr/>
        </p:nvSpPr>
        <p:spPr>
          <a:xfrm>
            <a:off x="8727706" y="2115005"/>
            <a:ext cx="43633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N10</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36" name="Rettangolo 135">
            <a:extLst>
              <a:ext uri="{FF2B5EF4-FFF2-40B4-BE49-F238E27FC236}">
                <a16:creationId xmlns:a16="http://schemas.microsoft.com/office/drawing/2014/main" id="{95A6AB55-C3BD-4C1B-8A17-3E3C2F4F9D64}"/>
              </a:ext>
            </a:extLst>
          </p:cNvPr>
          <p:cNvSpPr/>
          <p:nvPr/>
        </p:nvSpPr>
        <p:spPr>
          <a:xfrm>
            <a:off x="8727706" y="4515111"/>
            <a:ext cx="43633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N10</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38" name="Rettangolo 137">
            <a:extLst>
              <a:ext uri="{FF2B5EF4-FFF2-40B4-BE49-F238E27FC236}">
                <a16:creationId xmlns:a16="http://schemas.microsoft.com/office/drawing/2014/main" id="{28F811D9-2471-4FF1-AE89-0BBC51426763}"/>
              </a:ext>
            </a:extLst>
          </p:cNvPr>
          <p:cNvSpPr/>
          <p:nvPr/>
        </p:nvSpPr>
        <p:spPr>
          <a:xfrm>
            <a:off x="8727706" y="5570212"/>
            <a:ext cx="436338"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N10</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39" name="Rettangolo 138">
            <a:extLst>
              <a:ext uri="{FF2B5EF4-FFF2-40B4-BE49-F238E27FC236}">
                <a16:creationId xmlns:a16="http://schemas.microsoft.com/office/drawing/2014/main" id="{0692E1B4-6639-4FA4-8A4F-604496FE3260}"/>
              </a:ext>
            </a:extLst>
          </p:cNvPr>
          <p:cNvSpPr/>
          <p:nvPr/>
        </p:nvSpPr>
        <p:spPr>
          <a:xfrm>
            <a:off x="1038373" y="1925835"/>
            <a:ext cx="421910"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N11</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0" name="Rettangolo 139">
            <a:extLst>
              <a:ext uri="{FF2B5EF4-FFF2-40B4-BE49-F238E27FC236}">
                <a16:creationId xmlns:a16="http://schemas.microsoft.com/office/drawing/2014/main" id="{D99E92BD-F278-4C22-ADA2-7F90F3D12825}"/>
              </a:ext>
            </a:extLst>
          </p:cNvPr>
          <p:cNvSpPr/>
          <p:nvPr/>
        </p:nvSpPr>
        <p:spPr>
          <a:xfrm>
            <a:off x="1026678" y="4420335"/>
            <a:ext cx="421910"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N11</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4" name="Rettangolo 143">
            <a:extLst>
              <a:ext uri="{FF2B5EF4-FFF2-40B4-BE49-F238E27FC236}">
                <a16:creationId xmlns:a16="http://schemas.microsoft.com/office/drawing/2014/main" id="{A4BBAB16-362C-4AAA-BC5A-5CC48A0B6FB3}"/>
              </a:ext>
            </a:extLst>
          </p:cNvPr>
          <p:cNvSpPr/>
          <p:nvPr/>
        </p:nvSpPr>
        <p:spPr>
          <a:xfrm>
            <a:off x="3728754" y="4482316"/>
            <a:ext cx="352982"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solidFill>
                  <a:srgbClr val="FF3399"/>
                </a:solidFill>
              </a:rPr>
              <a:t>N7</a:t>
            </a:r>
            <a:endParaRPr lang="it-IT" sz="1100" b="1" cap="none" spc="0" dirty="0">
              <a:ln w="12700" cmpd="sng">
                <a:solidFill>
                  <a:schemeClr val="accent4"/>
                </a:solidFill>
                <a:prstDash val="solid"/>
              </a:ln>
              <a:solidFill>
                <a:srgbClr val="FF3399"/>
              </a:solidFill>
              <a:effectLst/>
            </a:endParaRPr>
          </a:p>
        </p:txBody>
      </p:sp>
      <p:sp>
        <p:nvSpPr>
          <p:cNvPr id="126" name="CasellaDiTesto 125">
            <a:extLst>
              <a:ext uri="{FF2B5EF4-FFF2-40B4-BE49-F238E27FC236}">
                <a16:creationId xmlns:a16="http://schemas.microsoft.com/office/drawing/2014/main" id="{E07378DA-0765-4BAF-8DF9-0AEC683A0642}"/>
              </a:ext>
            </a:extLst>
          </p:cNvPr>
          <p:cNvSpPr txBox="1"/>
          <p:nvPr/>
        </p:nvSpPr>
        <p:spPr>
          <a:xfrm>
            <a:off x="6914598" y="3639473"/>
            <a:ext cx="1251202" cy="225539"/>
          </a:xfrm>
          <a:prstGeom prst="rect">
            <a:avLst/>
          </a:prstGeom>
          <a:solidFill>
            <a:schemeClr val="accent4">
              <a:lumMod val="10000"/>
              <a:lumOff val="90000"/>
            </a:schemeClr>
          </a:solidFill>
          <a:ln w="9525" algn="ctr">
            <a:solidFill>
              <a:schemeClr val="tx1"/>
            </a:solidFill>
            <a:miter lim="800000"/>
            <a:headEnd/>
            <a:tailEnd/>
          </a:ln>
          <a:effectLst/>
        </p:spPr>
        <p:txBody>
          <a:bodyPr wrap="none" lIns="0" tIns="0" rIns="0" bIns="0" anchor="ctr"/>
          <a:lstStyle>
            <a:defPPr>
              <a:defRPr lang="it-IT"/>
            </a:defPPr>
            <a:lvl1pPr algn="ctr">
              <a:lnSpc>
                <a:spcPct val="90000"/>
              </a:lnSpc>
              <a:spcBef>
                <a:spcPct val="20000"/>
              </a:spcBef>
              <a:spcAft>
                <a:spcPct val="10000"/>
              </a:spcAft>
              <a:buClr>
                <a:schemeClr val="accent1"/>
              </a:buClr>
              <a:buNone/>
              <a:defRPr sz="1200" b="1">
                <a:latin typeface="TIM Sans" panose="02020503040602060503" pitchFamily="18"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sz="1050" dirty="0"/>
              <a:t>Invio notifica KO</a:t>
            </a:r>
          </a:p>
        </p:txBody>
      </p:sp>
      <p:sp>
        <p:nvSpPr>
          <p:cNvPr id="130" name="CasellaDiTesto 129">
            <a:extLst>
              <a:ext uri="{FF2B5EF4-FFF2-40B4-BE49-F238E27FC236}">
                <a16:creationId xmlns:a16="http://schemas.microsoft.com/office/drawing/2014/main" id="{4DAFB3E1-56DD-4E09-8659-2893BDCDB724}"/>
              </a:ext>
            </a:extLst>
          </p:cNvPr>
          <p:cNvSpPr txBox="1"/>
          <p:nvPr/>
        </p:nvSpPr>
        <p:spPr>
          <a:xfrm>
            <a:off x="2334626" y="4105805"/>
            <a:ext cx="1251202" cy="225539"/>
          </a:xfrm>
          <a:prstGeom prst="rect">
            <a:avLst/>
          </a:prstGeom>
          <a:solidFill>
            <a:schemeClr val="accent4">
              <a:lumMod val="10000"/>
              <a:lumOff val="90000"/>
            </a:schemeClr>
          </a:solidFill>
          <a:ln w="9525" algn="ctr">
            <a:solidFill>
              <a:schemeClr val="tx1"/>
            </a:solidFill>
            <a:miter lim="800000"/>
            <a:headEnd/>
            <a:tailEnd/>
          </a:ln>
          <a:effectLst/>
        </p:spPr>
        <p:txBody>
          <a:bodyPr wrap="none" lIns="0" tIns="0" rIns="0" bIns="0" anchor="ctr"/>
          <a:lstStyle>
            <a:defPPr>
              <a:defRPr lang="it-IT"/>
            </a:defPPr>
            <a:lvl1pPr algn="ctr">
              <a:lnSpc>
                <a:spcPct val="90000"/>
              </a:lnSpc>
              <a:spcBef>
                <a:spcPct val="20000"/>
              </a:spcBef>
              <a:spcAft>
                <a:spcPct val="10000"/>
              </a:spcAft>
              <a:buClr>
                <a:schemeClr val="accent1"/>
              </a:buClr>
              <a:buNone/>
              <a:defRPr sz="1200" b="1">
                <a:latin typeface="TIM Sans" panose="02020503040602060503" pitchFamily="18"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r>
              <a:rPr lang="it-IT" sz="1050" dirty="0"/>
              <a:t>Invio notifica KO</a:t>
            </a:r>
          </a:p>
        </p:txBody>
      </p:sp>
      <p:sp>
        <p:nvSpPr>
          <p:cNvPr id="132" name="Rettangolo 131">
            <a:extLst>
              <a:ext uri="{FF2B5EF4-FFF2-40B4-BE49-F238E27FC236}">
                <a16:creationId xmlns:a16="http://schemas.microsoft.com/office/drawing/2014/main" id="{D4AABFAF-1EAA-4767-8354-42E3E9DF5DE6}"/>
              </a:ext>
            </a:extLst>
          </p:cNvPr>
          <p:cNvSpPr/>
          <p:nvPr/>
        </p:nvSpPr>
        <p:spPr>
          <a:xfrm>
            <a:off x="3708326" y="5530088"/>
            <a:ext cx="580608" cy="261610"/>
          </a:xfrm>
          <a:prstGeom prst="rect">
            <a:avLst/>
          </a:prstGeom>
          <a:noFill/>
          <a:ln>
            <a:noFill/>
          </a:ln>
        </p:spPr>
        <p:txBody>
          <a:bodyPr wrap="none" lIns="91440" tIns="45720" rIns="91440" bIns="45720">
            <a:spAutoFit/>
          </a:bodyPr>
          <a:lstStyle/>
          <a:p>
            <a:pPr algn="ctr"/>
            <a:r>
              <a:rPr lang="it-IT" sz="1100" b="1" dirty="0">
                <a:ln w="12700" cmpd="sng">
                  <a:solidFill>
                    <a:schemeClr val="accent4"/>
                  </a:solidFill>
                  <a:prstDash val="solid"/>
                </a:ln>
                <a:solidFill>
                  <a:srgbClr val="FF3399"/>
                </a:solidFill>
              </a:rPr>
              <a:t>N4/N7</a:t>
            </a:r>
            <a:endParaRPr lang="it-IT" sz="1100" b="1" cap="none" spc="0" dirty="0">
              <a:ln w="12700" cmpd="sng">
                <a:solidFill>
                  <a:schemeClr val="accent4"/>
                </a:solidFill>
                <a:prstDash val="solid"/>
              </a:ln>
              <a:solidFill>
                <a:srgbClr val="FF3399"/>
              </a:solidFill>
              <a:effectLst/>
            </a:endParaRPr>
          </a:p>
        </p:txBody>
      </p:sp>
      <p:sp>
        <p:nvSpPr>
          <p:cNvPr id="147" name="Rettangolo 146">
            <a:extLst>
              <a:ext uri="{FF2B5EF4-FFF2-40B4-BE49-F238E27FC236}">
                <a16:creationId xmlns:a16="http://schemas.microsoft.com/office/drawing/2014/main" id="{62B70B0F-0E1B-4DD7-8C7F-143B76A86F1A}"/>
              </a:ext>
            </a:extLst>
          </p:cNvPr>
          <p:cNvSpPr/>
          <p:nvPr/>
        </p:nvSpPr>
        <p:spPr>
          <a:xfrm>
            <a:off x="1008873" y="5526301"/>
            <a:ext cx="421910"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N11</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48" name="AutoShape 50">
            <a:extLst>
              <a:ext uri="{FF2B5EF4-FFF2-40B4-BE49-F238E27FC236}">
                <a16:creationId xmlns:a16="http://schemas.microsoft.com/office/drawing/2014/main" id="{1DA9F886-BADA-491C-8ABA-98FAEC2DF867}"/>
              </a:ext>
            </a:extLst>
          </p:cNvPr>
          <p:cNvSpPr>
            <a:spLocks noChangeArrowheads="1"/>
          </p:cNvSpPr>
          <p:nvPr/>
        </p:nvSpPr>
        <p:spPr bwMode="auto">
          <a:xfrm>
            <a:off x="66353" y="2775446"/>
            <a:ext cx="1090005" cy="364227"/>
          </a:xfrm>
          <a:prstGeom prst="flowChartPreparation">
            <a:avLst/>
          </a:prstGeom>
          <a:solidFill>
            <a:srgbClr val="FFFF99"/>
          </a:solidFill>
          <a:ln w="9525" algn="ctr">
            <a:solidFill>
              <a:srgbClr val="0070C0"/>
            </a:solidFill>
            <a:miter lim="800000"/>
            <a:headEnd/>
            <a:tailEnd/>
          </a:ln>
          <a:effectLst/>
          <a:extLst/>
        </p:spPr>
        <p:txBody>
          <a:bodyPr lIns="0" tIns="0" rIns="0" bIns="0" anchor="ctr"/>
          <a:lstStyle>
            <a:lvl1pPr marL="9525" indent="-9525">
              <a:defRPr sz="2400">
                <a:solidFill>
                  <a:schemeClr val="tx1"/>
                </a:solidFill>
                <a:latin typeface="Times New Roman" pitchFamily="18" charset="0"/>
              </a:defRPr>
            </a:lvl1pPr>
            <a:lvl2pPr marL="1179513" indent="-457200">
              <a:defRPr sz="2400">
                <a:solidFill>
                  <a:schemeClr val="tx1"/>
                </a:solidFill>
                <a:latin typeface="Times New Roman" pitchFamily="18" charset="0"/>
              </a:defRPr>
            </a:lvl2pPr>
            <a:lvl3pPr marL="1816100" indent="-457200">
              <a:defRPr sz="2400">
                <a:solidFill>
                  <a:schemeClr val="tx1"/>
                </a:solidFill>
                <a:latin typeface="Times New Roman" pitchFamily="18" charset="0"/>
              </a:defRPr>
            </a:lvl3pPr>
            <a:lvl4pPr marL="2452688" indent="-457200">
              <a:defRPr sz="2400">
                <a:solidFill>
                  <a:schemeClr val="tx1"/>
                </a:solidFill>
                <a:latin typeface="Times New Roman" pitchFamily="18" charset="0"/>
              </a:defRPr>
            </a:lvl4pPr>
            <a:lvl5pPr marL="3089275" indent="-457200">
              <a:defRPr sz="2400">
                <a:solidFill>
                  <a:schemeClr val="tx1"/>
                </a:solidFill>
                <a:latin typeface="Times New Roman" pitchFamily="18" charset="0"/>
              </a:defRPr>
            </a:lvl5pPr>
            <a:lvl6pPr marL="3546475" indent="-457200" eaLnBrk="0" fontAlgn="base" hangingPunct="0">
              <a:spcBef>
                <a:spcPct val="0"/>
              </a:spcBef>
              <a:spcAft>
                <a:spcPct val="0"/>
              </a:spcAft>
              <a:defRPr sz="2400">
                <a:solidFill>
                  <a:schemeClr val="tx1"/>
                </a:solidFill>
                <a:latin typeface="Times New Roman" pitchFamily="18" charset="0"/>
              </a:defRPr>
            </a:lvl6pPr>
            <a:lvl7pPr marL="4003675" indent="-457200" eaLnBrk="0" fontAlgn="base" hangingPunct="0">
              <a:spcBef>
                <a:spcPct val="0"/>
              </a:spcBef>
              <a:spcAft>
                <a:spcPct val="0"/>
              </a:spcAft>
              <a:defRPr sz="2400">
                <a:solidFill>
                  <a:schemeClr val="tx1"/>
                </a:solidFill>
                <a:latin typeface="Times New Roman" pitchFamily="18" charset="0"/>
              </a:defRPr>
            </a:lvl7pPr>
            <a:lvl8pPr marL="4460875" indent="-457200" eaLnBrk="0" fontAlgn="base" hangingPunct="0">
              <a:spcBef>
                <a:spcPct val="0"/>
              </a:spcBef>
              <a:spcAft>
                <a:spcPct val="0"/>
              </a:spcAft>
              <a:defRPr sz="2400">
                <a:solidFill>
                  <a:schemeClr val="tx1"/>
                </a:solidFill>
                <a:latin typeface="Times New Roman" pitchFamily="18" charset="0"/>
              </a:defRPr>
            </a:lvl8pPr>
            <a:lvl9pPr marL="4918075" indent="-457200" eaLnBrk="0" fontAlgn="base" hangingPunct="0">
              <a:spcBef>
                <a:spcPct val="0"/>
              </a:spcBef>
              <a:spcAft>
                <a:spcPct val="0"/>
              </a:spcAft>
              <a:defRPr sz="2400">
                <a:solidFill>
                  <a:schemeClr val="tx1"/>
                </a:solidFill>
                <a:latin typeface="Times New Roman" pitchFamily="18" charset="0"/>
              </a:defRPr>
            </a:lvl9pPr>
          </a:lstStyle>
          <a:p>
            <a:pPr algn="ctr">
              <a:lnSpc>
                <a:spcPct val="90000"/>
              </a:lnSpc>
              <a:spcBef>
                <a:spcPct val="20000"/>
              </a:spcBef>
              <a:spcAft>
                <a:spcPct val="10000"/>
              </a:spcAft>
              <a:buClr>
                <a:schemeClr val="accent1"/>
              </a:buClr>
            </a:pPr>
            <a:r>
              <a:rPr lang="it-IT" altLang="it-IT" sz="800" b="1" dirty="0">
                <a:latin typeface="TIM Sans" panose="02020503040602060503" pitchFamily="18" charset="0"/>
                <a:cs typeface="Arial" panose="020B0604020202020204" pitchFamily="34" charset="0"/>
              </a:rPr>
              <a:t>Numerazione attiva?</a:t>
            </a:r>
          </a:p>
        </p:txBody>
      </p:sp>
      <p:cxnSp>
        <p:nvCxnSpPr>
          <p:cNvPr id="150" name="AutoShape 6">
            <a:extLst>
              <a:ext uri="{FF2B5EF4-FFF2-40B4-BE49-F238E27FC236}">
                <a16:creationId xmlns:a16="http://schemas.microsoft.com/office/drawing/2014/main" id="{5A7D0303-F803-4804-9393-A8D3A2DEEA17}"/>
              </a:ext>
            </a:extLst>
          </p:cNvPr>
          <p:cNvCxnSpPr>
            <a:cxnSpLocks noChangeShapeType="1"/>
            <a:stCxn id="49" idx="2"/>
            <a:endCxn id="148" idx="0"/>
          </p:cNvCxnSpPr>
          <p:nvPr/>
        </p:nvCxnSpPr>
        <p:spPr bwMode="auto">
          <a:xfrm flipH="1">
            <a:off x="611356" y="2572391"/>
            <a:ext cx="3603" cy="203055"/>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AutoShape 6">
            <a:extLst>
              <a:ext uri="{FF2B5EF4-FFF2-40B4-BE49-F238E27FC236}">
                <a16:creationId xmlns:a16="http://schemas.microsoft.com/office/drawing/2014/main" id="{4D17C853-6A6E-4155-886A-839039756881}"/>
              </a:ext>
            </a:extLst>
          </p:cNvPr>
          <p:cNvCxnSpPr>
            <a:cxnSpLocks noChangeShapeType="1"/>
            <a:stCxn id="148" idx="3"/>
            <a:endCxn id="153" idx="1"/>
          </p:cNvCxnSpPr>
          <p:nvPr/>
        </p:nvCxnSpPr>
        <p:spPr bwMode="auto">
          <a:xfrm>
            <a:off x="1156358" y="2957560"/>
            <a:ext cx="253063" cy="2339"/>
          </a:xfrm>
          <a:prstGeom prst="straightConnector1">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 name="AutoShape 27">
            <a:extLst>
              <a:ext uri="{FF2B5EF4-FFF2-40B4-BE49-F238E27FC236}">
                <a16:creationId xmlns:a16="http://schemas.microsoft.com/office/drawing/2014/main" id="{D7D08EA3-DAEC-4CC8-853C-B5FD479DFBE7}"/>
              </a:ext>
            </a:extLst>
          </p:cNvPr>
          <p:cNvSpPr>
            <a:spLocks noChangeArrowheads="1"/>
          </p:cNvSpPr>
          <p:nvPr/>
        </p:nvSpPr>
        <p:spPr bwMode="auto">
          <a:xfrm>
            <a:off x="1409421" y="2797898"/>
            <a:ext cx="801771" cy="324002"/>
          </a:xfrm>
          <a:prstGeom prst="foldedCorner">
            <a:avLst>
              <a:gd name="adj" fmla="val 12500"/>
            </a:avLst>
          </a:prstGeom>
          <a:solidFill>
            <a:srgbClr val="FFFF99"/>
          </a:solidFill>
          <a:ln w="9525">
            <a:solidFill>
              <a:srgbClr val="0070C0"/>
            </a:solidFill>
            <a:prstDash val="solid"/>
            <a:round/>
            <a:headEnd/>
            <a:tailEnd/>
          </a:ln>
          <a:effectLst/>
          <a:extLst/>
        </p:spPr>
        <p:txBody>
          <a:bodyPr lIns="0" tIns="0" rIns="0" bIns="0" anchor="ct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Notifica </a:t>
            </a:r>
          </a:p>
          <a:p>
            <a:pPr marL="9525" indent="-9525" algn="ctr">
              <a:lnSpc>
                <a:spcPct val="90000"/>
              </a:lnSpc>
              <a:spcAft>
                <a:spcPct val="10000"/>
              </a:spcAft>
              <a:buClr>
                <a:schemeClr val="accent1"/>
              </a:buClr>
              <a:buNone/>
            </a:pPr>
            <a:r>
              <a:rPr lang="it-IT" altLang="it-IT" sz="800" dirty="0">
                <a:solidFill>
                  <a:schemeClr val="tx1"/>
                </a:solidFill>
                <a:latin typeface="TIM Sans" panose="02020503040602060503" pitchFamily="18" charset="0"/>
                <a:cs typeface="Arial" panose="020B0604020202020204" pitchFamily="34" charset="0"/>
              </a:rPr>
              <a:t>KO</a:t>
            </a:r>
          </a:p>
        </p:txBody>
      </p:sp>
      <p:sp>
        <p:nvSpPr>
          <p:cNvPr id="155" name="Rettangolo 154">
            <a:extLst>
              <a:ext uri="{FF2B5EF4-FFF2-40B4-BE49-F238E27FC236}">
                <a16:creationId xmlns:a16="http://schemas.microsoft.com/office/drawing/2014/main" id="{8438444C-0314-4296-99F4-2AD273D9EAEC}"/>
              </a:ext>
            </a:extLst>
          </p:cNvPr>
          <p:cNvSpPr/>
          <p:nvPr/>
        </p:nvSpPr>
        <p:spPr>
          <a:xfrm>
            <a:off x="1048056" y="2743935"/>
            <a:ext cx="428322" cy="261610"/>
          </a:xfrm>
          <a:prstGeom prst="rect">
            <a:avLst/>
          </a:prstGeom>
          <a:noFill/>
        </p:spPr>
        <p:txBody>
          <a:bodyPr wrap="none" lIns="91440" tIns="45720" rIns="91440" bIns="45720">
            <a:spAutoFit/>
          </a:bodyPr>
          <a:lstStyle/>
          <a:p>
            <a:pPr algn="ctr"/>
            <a:r>
              <a:rPr lang="it-IT" sz="11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N13</a:t>
            </a:r>
            <a:endParaRPr lang="it-IT" sz="11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156" name="Text Box 11">
            <a:extLst>
              <a:ext uri="{FF2B5EF4-FFF2-40B4-BE49-F238E27FC236}">
                <a16:creationId xmlns:a16="http://schemas.microsoft.com/office/drawing/2014/main" id="{85C7191C-9600-49E9-BC9D-D19F3BE7F900}"/>
              </a:ext>
            </a:extLst>
          </p:cNvPr>
          <p:cNvSpPr txBox="1">
            <a:spLocks noChangeArrowheads="1"/>
          </p:cNvSpPr>
          <p:nvPr/>
        </p:nvSpPr>
        <p:spPr bwMode="auto">
          <a:xfrm>
            <a:off x="1000510" y="3013394"/>
            <a:ext cx="505644" cy="123111"/>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a:spcBef>
                <a:spcPct val="20000"/>
              </a:spcBef>
              <a:buChar char="•"/>
              <a:defRPr sz="2000">
                <a:solidFill>
                  <a:srgbClr val="003399"/>
                </a:solidFill>
                <a:latin typeface="Arial" charset="0"/>
              </a:defRPr>
            </a:lvl1pPr>
            <a:lvl2pPr marL="742950" indent="-285750">
              <a:spcBef>
                <a:spcPct val="20000"/>
              </a:spcBef>
              <a:buChar char="–"/>
              <a:defRPr>
                <a:solidFill>
                  <a:srgbClr val="003399"/>
                </a:solidFill>
                <a:latin typeface="Arial" charset="0"/>
              </a:defRPr>
            </a:lvl2pPr>
            <a:lvl3pPr marL="1143000" indent="-228600">
              <a:spcBef>
                <a:spcPct val="20000"/>
              </a:spcBef>
              <a:buChar char="•"/>
              <a:defRPr sz="1600">
                <a:solidFill>
                  <a:srgbClr val="003399"/>
                </a:solidFill>
                <a:latin typeface="Arial" charset="0"/>
              </a:defRPr>
            </a:lvl3pPr>
            <a:lvl4pPr marL="1600200" indent="-228600">
              <a:spcBef>
                <a:spcPct val="20000"/>
              </a:spcBef>
              <a:buChar char="–"/>
              <a:defRPr sz="1400">
                <a:solidFill>
                  <a:srgbClr val="003399"/>
                </a:solidFill>
                <a:latin typeface="Arial" charset="0"/>
              </a:defRPr>
            </a:lvl4pPr>
            <a:lvl5pPr marL="2057400" indent="-228600">
              <a:spcBef>
                <a:spcPct val="20000"/>
              </a:spcBef>
              <a:buChar char="»"/>
              <a:defRPr sz="1400">
                <a:solidFill>
                  <a:srgbClr val="003399"/>
                </a:solidFill>
                <a:latin typeface="Arial" charset="0"/>
              </a:defRPr>
            </a:lvl5pPr>
            <a:lvl6pPr marL="2514600" indent="-228600" eaLnBrk="0" fontAlgn="base" hangingPunct="0">
              <a:spcBef>
                <a:spcPct val="20000"/>
              </a:spcBef>
              <a:spcAft>
                <a:spcPct val="0"/>
              </a:spcAft>
              <a:buChar char="»"/>
              <a:defRPr sz="1400">
                <a:solidFill>
                  <a:srgbClr val="003399"/>
                </a:solidFill>
                <a:latin typeface="Arial" charset="0"/>
              </a:defRPr>
            </a:lvl6pPr>
            <a:lvl7pPr marL="2971800" indent="-228600" eaLnBrk="0" fontAlgn="base" hangingPunct="0">
              <a:spcBef>
                <a:spcPct val="20000"/>
              </a:spcBef>
              <a:spcAft>
                <a:spcPct val="0"/>
              </a:spcAft>
              <a:buChar char="»"/>
              <a:defRPr sz="1400">
                <a:solidFill>
                  <a:srgbClr val="003399"/>
                </a:solidFill>
                <a:latin typeface="Arial" charset="0"/>
              </a:defRPr>
            </a:lvl7pPr>
            <a:lvl8pPr marL="3429000" indent="-228600" eaLnBrk="0" fontAlgn="base" hangingPunct="0">
              <a:spcBef>
                <a:spcPct val="20000"/>
              </a:spcBef>
              <a:spcAft>
                <a:spcPct val="0"/>
              </a:spcAft>
              <a:buChar char="»"/>
              <a:defRPr sz="1400">
                <a:solidFill>
                  <a:srgbClr val="003399"/>
                </a:solidFill>
                <a:latin typeface="Arial" charset="0"/>
              </a:defRPr>
            </a:lvl8pPr>
            <a:lvl9pPr marL="3886200" indent="-228600" eaLnBrk="0" fontAlgn="base" hangingPunct="0">
              <a:spcBef>
                <a:spcPct val="20000"/>
              </a:spcBef>
              <a:spcAft>
                <a:spcPct val="0"/>
              </a:spcAft>
              <a:buChar char="»"/>
              <a:defRPr sz="1400">
                <a:solidFill>
                  <a:srgbClr val="003399"/>
                </a:solidFill>
                <a:latin typeface="Arial" charset="0"/>
              </a:defRPr>
            </a:lvl9pPr>
          </a:lstStyle>
          <a:p>
            <a:pPr algn="ctr">
              <a:spcBef>
                <a:spcPct val="0"/>
              </a:spcBef>
              <a:buFontTx/>
              <a:buNone/>
            </a:pPr>
            <a:r>
              <a:rPr lang="it-IT" altLang="it-IT" sz="800" b="1" dirty="0">
                <a:solidFill>
                  <a:schemeClr val="tx1"/>
                </a:solidFill>
                <a:latin typeface="TIM Sans" panose="02020503040602060503" pitchFamily="18" charset="0"/>
                <a:cs typeface="Arial" panose="020B0604020202020204" pitchFamily="34" charset="0"/>
              </a:rPr>
              <a:t>NO</a:t>
            </a:r>
          </a:p>
        </p:txBody>
      </p:sp>
      <p:sp>
        <p:nvSpPr>
          <p:cNvPr id="29" name="Ovale 28">
            <a:extLst>
              <a:ext uri="{FF2B5EF4-FFF2-40B4-BE49-F238E27FC236}">
                <a16:creationId xmlns:a16="http://schemas.microsoft.com/office/drawing/2014/main" id="{90C3D290-CF0B-4540-951C-5365C6A5C5A4}"/>
              </a:ext>
            </a:extLst>
          </p:cNvPr>
          <p:cNvSpPr/>
          <p:nvPr/>
        </p:nvSpPr>
        <p:spPr>
          <a:xfrm>
            <a:off x="76222" y="2631968"/>
            <a:ext cx="2208313" cy="730664"/>
          </a:xfrm>
          <a:prstGeom prst="ellipse">
            <a:avLst/>
          </a:prstGeom>
          <a:noFill/>
          <a:ln w="28575">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40262981"/>
      </p:ext>
    </p:extLst>
  </p:cSld>
  <p:clrMapOvr>
    <a:masterClrMapping/>
  </p:clrMapOvr>
  <p:transition/>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3.xml><?xml version="1.0" encoding="utf-8"?>
<ds:datastoreItem xmlns:ds="http://schemas.openxmlformats.org/officeDocument/2006/customXml" ds:itemID="{F4C7A37B-C9B1-4591-9744-F5E9C4DE877E}">
  <ds:schemaRefs>
    <ds:schemaRef ds:uri="http://schemas.openxmlformats.org/package/2006/metadata/core-properties"/>
    <ds:schemaRef ds:uri="http://schemas.microsoft.com/office/2006/documentManagement/types"/>
    <ds:schemaRef ds:uri="http://schemas.microsoft.com/office/infopath/2007/PartnerControls"/>
    <ds:schemaRef ds:uri="b31a109a-9550-45a7-83c0-4f7bf5228237"/>
    <ds:schemaRef ds:uri="http://purl.org/dc/elements/1.1/"/>
    <ds:schemaRef ds:uri="http://schemas.microsoft.com/office/2006/metadata/properties"/>
    <ds:schemaRef ds:uri="82d1457a-94b3-44a0-8d8b-7f554eee38ce"/>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3583</Words>
  <Application>Microsoft Office PowerPoint</Application>
  <PresentationFormat>Widescreen</PresentationFormat>
  <Paragraphs>578</Paragraphs>
  <Slides>15</Slides>
  <Notes>11</Notes>
  <HiddenSlides>0</HiddenSlides>
  <MMClips>0</MMClips>
  <ScaleCrop>false</ScaleCrop>
  <HeadingPairs>
    <vt:vector size="6" baseType="variant">
      <vt:variant>
        <vt:lpstr>Caratteri utilizzati</vt:lpstr>
      </vt:variant>
      <vt:variant>
        <vt:i4>15</vt:i4>
      </vt:variant>
      <vt:variant>
        <vt:lpstr>Tema</vt:lpstr>
      </vt:variant>
      <vt:variant>
        <vt:i4>7</vt:i4>
      </vt:variant>
      <vt:variant>
        <vt:lpstr>Titoli diapositive</vt:lpstr>
      </vt:variant>
      <vt:variant>
        <vt:i4>15</vt:i4>
      </vt:variant>
    </vt:vector>
  </HeadingPairs>
  <TitlesOfParts>
    <vt:vector size="37" baseType="lpstr">
      <vt:lpstr>MS PGothic</vt:lpstr>
      <vt:lpstr>Calibri</vt:lpstr>
      <vt:lpstr>Cambria Math</vt:lpstr>
      <vt:lpstr>Symbol</vt:lpstr>
      <vt:lpstr>Calibri Light</vt:lpstr>
      <vt:lpstr>MS PGothic</vt:lpstr>
      <vt:lpstr>TIM Sans Light</vt:lpstr>
      <vt:lpstr>Arial</vt:lpstr>
      <vt:lpstr>TIM Sans</vt:lpstr>
      <vt:lpstr>Wingdings</vt:lpstr>
      <vt:lpstr>TIM Sans Medium</vt:lpstr>
      <vt:lpstr>Franklin Gothic Medium</vt:lpstr>
      <vt:lpstr>Times New Roman</vt:lpstr>
      <vt:lpstr>Webdings</vt:lpstr>
      <vt:lpstr>Courier New</vt:lpstr>
      <vt:lpstr>3_Master - Cover 2 SMART3</vt:lpstr>
      <vt:lpstr>Personalizza struttura</vt:lpstr>
      <vt:lpstr>Best in class</vt:lpstr>
      <vt:lpstr>Master - Cover 4</vt:lpstr>
      <vt:lpstr>1_Master - Cover 4</vt:lpstr>
      <vt:lpstr>1_Best in class</vt:lpstr>
      <vt:lpstr>1_Personalizza struttura</vt:lpstr>
      <vt:lpstr>     Roma, 17 dicembre 2019   Procedure di passaggio  dei clienti di Operatori di rete fissa che utilizzano reti FTTH di Operatori Wholesale diversi da TIM   Allegato 1  Flusso di processo che descrive: - le mimiche tra Operatori  - i tempi di svolgimento delle attività</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2020-01-14T16:46:17Z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Sensitivity">
    <vt:lpwstr>C2 General</vt:lpwstr>
  </property>
  <property fmtid="{D5CDD505-2E9C-101B-9397-08002B2CF9AE}" pid="10" name="ContentTypeId">
    <vt:lpwstr>0x010100F1928A4D5A028645B1E3DD8C5B58D26C</vt:lpwstr>
  </property>
</Properties>
</file>