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tags/tag8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7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4"/>
    <p:sldMasterId id="2147483745" r:id="rId5"/>
    <p:sldMasterId id="2147483727" r:id="rId6"/>
    <p:sldMasterId id="2147483733" r:id="rId7"/>
    <p:sldMasterId id="2147483737" r:id="rId8"/>
    <p:sldMasterId id="2147483739" r:id="rId9"/>
    <p:sldMasterId id="2147483757" r:id="rId10"/>
  </p:sldMasterIdLst>
  <p:notesMasterIdLst>
    <p:notesMasterId r:id="rId15"/>
  </p:notesMasterIdLst>
  <p:handoutMasterIdLst>
    <p:handoutMasterId r:id="rId16"/>
  </p:handoutMasterIdLst>
  <p:sldIdLst>
    <p:sldId id="1544" r:id="rId11"/>
    <p:sldId id="1571" r:id="rId12"/>
    <p:sldId id="1563" r:id="rId13"/>
    <p:sldId id="1561" r:id="rId14"/>
  </p:sldIdLst>
  <p:sldSz cx="12192000" cy="6858000"/>
  <p:notesSz cx="6797675" cy="9926638"/>
  <p:custDataLst>
    <p:tags r:id="rId17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7" orient="horz" pos="3748" userDrawn="1">
          <p15:clr>
            <a:srgbClr val="A4A3A4"/>
          </p15:clr>
        </p15:guide>
        <p15:guide id="8" orient="horz" pos="5" userDrawn="1">
          <p15:clr>
            <a:srgbClr val="A4A3A4"/>
          </p15:clr>
        </p15:guide>
        <p15:guide id="9" orient="horz" pos="1525" userDrawn="1">
          <p15:clr>
            <a:srgbClr val="A4A3A4"/>
          </p15:clr>
        </p15:guide>
        <p15:guide id="10" orient="horz" pos="119" userDrawn="1">
          <p15:clr>
            <a:srgbClr val="A4A3A4"/>
          </p15:clr>
        </p15:guide>
        <p15:guide id="15" pos="6924" userDrawn="1">
          <p15:clr>
            <a:srgbClr val="A4A3A4"/>
          </p15:clr>
        </p15:guide>
        <p15:guide id="16" pos="1346" userDrawn="1">
          <p15:clr>
            <a:srgbClr val="A4A3A4"/>
          </p15:clr>
        </p15:guide>
        <p15:guide id="17" pos="1980" userDrawn="1">
          <p15:clr>
            <a:srgbClr val="A4A3A4"/>
          </p15:clr>
        </p15:guide>
        <p15:guide id="18" pos="1708" userDrawn="1">
          <p15:clr>
            <a:srgbClr val="A4A3A4"/>
          </p15:clr>
        </p15:guide>
        <p15:guide id="20" pos="4588" userDrawn="1">
          <p15:clr>
            <a:srgbClr val="A4A3A4"/>
          </p15:clr>
        </p15:guide>
        <p15:guide id="21" pos="258" userDrawn="1">
          <p15:clr>
            <a:srgbClr val="A4A3A4"/>
          </p15:clr>
        </p15:guide>
        <p15:guide id="22" pos="2571" userDrawn="1">
          <p15:clr>
            <a:srgbClr val="A4A3A4"/>
          </p15:clr>
        </p15:guide>
        <p15:guide id="23" pos="13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2" name="Autore" initials="A" lastIdx="1" clrIdx="9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0066"/>
    <a:srgbClr val="3399FF"/>
    <a:srgbClr val="99FF99"/>
    <a:srgbClr val="248EFF"/>
    <a:srgbClr val="FF00FF"/>
    <a:srgbClr val="54D09E"/>
    <a:srgbClr val="98CCFF"/>
    <a:srgbClr val="FFFFFF"/>
    <a:srgbClr val="DCE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3883" autoAdjust="0"/>
  </p:normalViewPr>
  <p:slideViewPr>
    <p:cSldViewPr snapToGrid="0">
      <p:cViewPr varScale="1">
        <p:scale>
          <a:sx n="60" d="100"/>
          <a:sy n="60" d="100"/>
        </p:scale>
        <p:origin x="1196" y="52"/>
      </p:cViewPr>
      <p:guideLst>
        <p:guide orient="horz" pos="3748"/>
        <p:guide orient="horz" pos="5"/>
        <p:guide orient="horz" pos="1525"/>
        <p:guide orient="horz" pos="119"/>
        <p:guide pos="6924"/>
        <p:guide pos="1346"/>
        <p:guide pos="1980"/>
        <p:guide pos="1708"/>
        <p:guide pos="4588"/>
        <p:guide pos="258"/>
        <p:guide pos="2571"/>
        <p:guide pos="13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310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B6869-4D22-4EA4-BF9D-2104929ABA4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A964E-E308-4AA7-AC53-353F2BF552B0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21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957CE-6E0C-491F-AB62-528D4BA48D63}" type="datetimeFigureOut">
              <a:rPr lang="it-IT" smtClean="0"/>
              <a:t>19/11/2019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A66FB-BC1E-422A-A001-390866B6110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9328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365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5966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 bwMode="auto">
          <a:xfrm>
            <a:off x="4263689" y="1825011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rgbClr val="FFFFFF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 hasCustomPrompt="1"/>
          </p:nvPr>
        </p:nvSpPr>
        <p:spPr bwMode="auto">
          <a:xfrm>
            <a:off x="4250805" y="3140953"/>
            <a:ext cx="6065166" cy="576096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rgbClr val="FFFFFF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 bwMode="auto">
          <a:xfrm>
            <a:off x="4250805" y="3800176"/>
            <a:ext cx="6065166" cy="29006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endParaRPr lang="it-IT" dirty="0"/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 bwMode="auto">
          <a:xfrm>
            <a:off x="4263689" y="2055563"/>
            <a:ext cx="5973867" cy="3960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 bwMode="auto">
          <a:xfrm>
            <a:off x="4263689" y="2326980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 bwMode="auto">
          <a:xfrm>
            <a:off x="4270124" y="4734467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 bwMode="auto">
          <a:xfrm>
            <a:off x="4270124" y="4554470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26581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12F2007-8F18-4033-B3B7-05A719C0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8D9ADCB-60F0-4B61-9B2E-802CC0F3D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C62C1CB-A281-437C-8CED-AAAB6A0A3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2352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562347-8D9B-49B3-9E55-9CCB0DD36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12FA8FD-8AA0-41E4-AC00-97378E7D6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BB11282-D93E-4F06-B825-CAC9C50F0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69426E-C8AA-4427-8502-C4BA5C3A8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20C9236-3B30-4456-86AA-81BB17F39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A9ED2D-33F6-4D0D-846C-C601007EB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045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1F2F4B-2126-47C8-80D7-031BAE7D4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1094764-1B33-4343-B57B-ABFA68C4F6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CD95E3C-DAE5-4CA4-B525-6E72B47FB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407E90E-10C8-4197-97F3-28B942D34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9E517FB-88EA-4733-A2CC-5C10FFD26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AA9E29-9DD4-477A-AFE6-63AD819F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3449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90232-6306-4670-8BA7-186A619F8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9F664A3-9663-4A62-B569-4AF6583C5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8476AB-AC8B-4FB2-AE52-54E878B5B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EE1EA6-FE93-459D-A6E7-01E873616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B0F8E3-2EEF-424A-A8B8-6EE6F30F7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825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3072D0E-5207-46CF-AD13-381844B6B9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B87C6ED-85D1-48A0-892B-57BF29091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53CA5C-7FD1-40A8-943B-90EB5A651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989951-CD4D-4082-8B17-0DCE48A7E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8425BF-3503-4874-B689-4700265F7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659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4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0" y="696733"/>
            <a:ext cx="11299196" cy="332063"/>
          </a:xfrm>
          <a:noFill/>
          <a:ln>
            <a:noFill/>
          </a:ln>
          <a:effectLst/>
          <a:ex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1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8307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64" y="989556"/>
            <a:ext cx="6621001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64" y="2417531"/>
            <a:ext cx="6621001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62" y="2972538"/>
            <a:ext cx="6621001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64" y="1239682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64" y="1494148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2" y="4905149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2" y="4725152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435222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52" y="989556"/>
            <a:ext cx="6621000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52" y="2417524"/>
            <a:ext cx="6621000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51" y="2972538"/>
            <a:ext cx="6621000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0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52" y="1239675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52" y="1494141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1" y="4905142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1" y="4725145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931526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1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1" y="696733"/>
            <a:ext cx="11299196" cy="332063"/>
          </a:xfrm>
          <a:noFill/>
          <a:ln>
            <a:noFill/>
          </a:ln>
          <a:effectLst/>
          <a:ex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0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3256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896533" y="6308645"/>
            <a:ext cx="685867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A69D641-4FB8-465D-B7DE-0666EE80818D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6" name="Segnaposto piè di pagina 1"/>
          <p:cNvSpPr>
            <a:spLocks noGrp="1"/>
          </p:cNvSpPr>
          <p:nvPr>
            <p:ph type="ftr" sz="quarter" idx="3"/>
          </p:nvPr>
        </p:nvSpPr>
        <p:spPr>
          <a:xfrm>
            <a:off x="326056" y="6356351"/>
            <a:ext cx="10474467" cy="365125"/>
          </a:xfrm>
          <a:prstGeom prst="rect">
            <a:avLst/>
          </a:prstGeom>
        </p:spPr>
        <p:txBody>
          <a:bodyPr/>
          <a:lstStyle>
            <a:lvl1pPr algn="ctr">
              <a:defRPr sz="8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>
                <a:latin typeface="Arial" pitchFamily="34" charset="0"/>
              </a:rPr>
              <a:t>Allegato 1 - Annesso 2 - ACCORDO TRA METROWEB E TELECOM ITALIA PER LA FORNITURA E L’INSTALLAZIONE DI SEGMENTI </a:t>
            </a:r>
            <a:r>
              <a:rPr lang="it-IT" dirty="0" err="1">
                <a:latin typeface="Arial" pitchFamily="34" charset="0"/>
              </a:rPr>
              <a:t>VERTIOperatoriLI</a:t>
            </a:r>
            <a:endParaRPr lang="it-IT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167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1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1" y="696733"/>
            <a:ext cx="11299196" cy="332063"/>
          </a:xfrm>
          <a:noFill/>
          <a:ln>
            <a:noFill/>
          </a:ln>
          <a:effectLst/>
          <a:ex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0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52738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89AA80-BD83-4AD2-AE57-7E98141996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2D295EC-1387-420B-BBF6-05A867542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E2DD8E-804C-4A78-86A7-838F8941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70064C-6E2A-4831-A264-BD7FC2307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C48A54-1088-47AE-96B3-DB00324D0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9841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720008-EAB3-4C69-83C0-A8838722F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B9B97E-8CF2-444F-8942-18807BA28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0CFDE3-4378-42EF-9373-F86D7263D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840720-2C01-4FDA-9C6D-BB82B109F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22A5E1-CDD5-48C9-BE9F-A8A7E56DF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6201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52A533-F015-4C84-87AA-409C75AD3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F2CFC8B-D088-4AD2-850F-940E92113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C125A2-4BE6-492A-B597-5915B0EA6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16B8FF-0410-4051-82DD-A5246398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9CCEA2-BC39-49B4-9588-F92656884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6597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CFF33A-BDA6-4E90-A0FC-CBC3169AB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82FA54-48CE-498D-AF33-4FFB85534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638AD95-1459-478E-850E-B25C2C006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8F8D8A0-F4C9-40B3-A51B-79F0EC0A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6DA74E-0526-44E8-A34B-F98F1BCA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B0F76B6-C3CA-43A5-9606-B38CCB72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9638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989BCD-33B7-4F52-9EB6-8B01F22D2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6FF931B-A194-4994-8532-F6C69C8B1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A7C07AB-F857-47B0-A0FD-526D15161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561FF91-B17C-482D-991B-6BBE026F1B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95DF2C5-71C4-441A-89CA-4F2D9B6DA1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85304B4-B7C1-4F6A-97A0-55D8FB695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3309F10-176D-4636-A29C-6EA0EB0E3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9AD64AF-7E93-4492-B56B-15ABA79FD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96736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306DD6-CEFB-498F-8E0A-B51248D0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8B9EF93-6C5F-47D6-8938-90BBDC06E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8096567-C086-4BB0-8FE5-8502B992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0E75AF-E98D-4444-8AD3-FF78C6F5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7529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92B1E2-4B97-4B42-A7BB-B2281E56D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638E83D-82A2-421F-99E7-15350FB2B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7288ED-3FAA-4272-9058-A4E558A0A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3511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D395A1-FA4D-4903-97CE-AF72CA621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6E6C18F-2D94-4098-B167-8D688B21E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19417BB-F425-4ED1-B72E-0089AAED5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C4E98EC-16D5-43D4-B281-D7603888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514A9FA-E7CF-4A9E-B971-D1877D5C1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096D700-ED98-4EC1-94E0-25705CD1E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13561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336612-FC3A-44DC-ADB9-2FEAB859D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913DAFB-E295-41FF-BFAA-783E680F25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A5BDC4-85A8-45A6-ABF7-51A8B6B6B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06B497C-15AB-40D3-8A61-77F6182EC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D90B6F4-D458-4307-807B-0C2AAE9A2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C9A747-B806-4B20-B79F-9BCBE9BEC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1926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02F748-7EDC-4B7A-859D-9CA45AC18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E809F35-1FEA-41DA-97AB-42ED67B84E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BB36A0-3FE8-4BA9-841E-21A8105D1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E4B2EE-BBEE-4EAC-8328-8010C7EB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B01CD4-0119-4CA7-8EF6-B84BD1B4C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13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896533" y="6308645"/>
            <a:ext cx="685867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A69D641-4FB8-465D-B7DE-0666EE80818D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6" name="Segnaposto piè di pagina 1"/>
          <p:cNvSpPr>
            <a:spLocks noGrp="1"/>
          </p:cNvSpPr>
          <p:nvPr>
            <p:ph type="ftr" sz="quarter" idx="3"/>
          </p:nvPr>
        </p:nvSpPr>
        <p:spPr>
          <a:xfrm>
            <a:off x="326056" y="6356351"/>
            <a:ext cx="10474467" cy="365125"/>
          </a:xfrm>
          <a:prstGeom prst="rect">
            <a:avLst/>
          </a:prstGeom>
        </p:spPr>
        <p:txBody>
          <a:bodyPr/>
          <a:lstStyle>
            <a:lvl1pPr algn="ctr">
              <a:defRPr sz="8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>
                <a:latin typeface="Arial" pitchFamily="34" charset="0"/>
              </a:rPr>
              <a:t>Allegato 1 - Annesso 2 - ACCORDO TRA METROWEB E TELECOM ITALIA PER LA FORNITURA E L’INSTALLAZIONE DI SEGMENTI </a:t>
            </a:r>
            <a:r>
              <a:rPr lang="it-IT" dirty="0" err="1">
                <a:latin typeface="Arial" pitchFamily="34" charset="0"/>
              </a:rPr>
              <a:t>VERTIOperatoriLI</a:t>
            </a:r>
            <a:endParaRPr lang="it-IT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6155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3E2FD53-5256-4DAB-A361-FB59116BD3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E849BE7-CCE2-4F88-9373-72C235FB6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4F0716-ED9B-41EC-9FE4-3818650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775084-B4A0-46BA-9725-3C21A3AB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5F8ECF-CBA9-4E1F-9D57-06BA2C8FE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3568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414BD-69BA-4230-B262-A5DC621CA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16DD919-A63A-452B-8B20-A1C6E91593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991582-5B35-49BE-BBE7-F2B952457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891D73-7A46-4321-A704-31257698B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7352E5-C8B3-4EC7-9690-07F0FD4A2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9480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D55793-2D15-4FE7-B75B-71438A2E0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B9A1DD-D407-4A9F-B353-991F69BBA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3E8981-51DF-43A3-A06C-5AE61A0B6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073C1E3-348A-41DD-9871-2DCCB4428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4CC644-0C89-4C6D-B29E-69985AA99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022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844CB8-F70F-4C2F-A100-92B4F46B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44E061-9153-4D65-827D-358DD6664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B98988-44F4-4F61-9BDA-45F339757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FF65389-86B4-4EF5-AC2A-A98FCC8BE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A86C07-C493-416A-ABFD-C7964A312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199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080886-1C5C-4B63-9519-65C6D6ACA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139EA4-2C6C-4D14-868E-C29876923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57CF2C0-1BC6-4B69-BF87-5E225EE7F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5968562-600D-4C50-A4B7-E34B219F5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BAF8E7-6A26-4075-A936-9E8FAB27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9F607FA-4654-4DD7-ADE0-FB38D8D9C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416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054620-8D76-4539-A9A0-7F6780939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E4CC1C-4C02-42E7-801A-B59685A57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970709C-204E-44D9-B40D-40F00506E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8FC210-D6FF-45CF-8B25-F8E0FB468A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F4BE666-819D-48E5-8319-6F0E45D6DF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90AD94F-261C-42AD-8295-695C47C00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D107FC0-08C1-4349-A1D5-4592264FB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D6983C6-9C0B-4A46-A4F9-2FB9A5AF6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09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F7344A-47EA-4ACB-80D1-B8C6D12F3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414D20B-16FC-4B5B-8C59-A34B04161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6FE2DE4-932D-4CD0-AD44-327CF470C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B14820-9DB2-4517-976E-91AC5EA6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719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vmlDrawing" Target="../drawings/vmlDrawing1.v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5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3.vml"/><Relationship Id="rId7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3.bin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4.v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tags" Target="../tags/tag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5.vml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tags" Target="../tags/tag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heme" Target="../theme/theme6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vmlDrawing" Target="../drawings/vmlDrawing6.v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vmlDrawing" Target="../drawings/vmlDrawing7.v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1.xml"/><Relationship Id="rId16" Type="http://schemas.openxmlformats.org/officeDocument/2006/relationships/oleObject" Target="../embeddings/oleObject7.bin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tags" Target="../tags/tag12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ags" Target="../tags/tag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76404927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Diapositiva think-cell" r:id="rId7" imgW="351" imgH="363" progId="TCLayout.ActiveDocument.1">
                  <p:embed/>
                </p:oleObj>
              </mc:Choice>
              <mc:Fallback>
                <p:oleObj name="Diapositiva think-cell" r:id="rId7" imgW="351" imgH="363" progId="TCLayout.ActiveDocument.1">
                  <p:embed/>
                  <p:pic>
                    <p:nvPicPr>
                      <p:cNvPr id="2" name="Oggetto 1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170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69" r:id="rId2"/>
    <p:sldLayoutId id="2147483770" r:id="rId3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726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367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ggetto 7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1380775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4" name="Diapositiva think-cell" r:id="rId16" imgW="351" imgH="363" progId="TCLayout.ActiveDocument.1">
                  <p:embed/>
                </p:oleObj>
              </mc:Choice>
              <mc:Fallback>
                <p:oleObj name="Diapositiva think-cell" r:id="rId16" imgW="351" imgH="363" progId="TCLayout.ActiveDocument.1">
                  <p:embed/>
                  <p:pic>
                    <p:nvPicPr>
                      <p:cNvPr id="8" name="Oggetto 7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tangolo 6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4400" b="0" i="0" baseline="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85BCB6A-8297-4FE0-A912-4F61C458C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2D1E53B-A200-47E1-B758-4ACAD7F90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9953F8-A580-46E2-9EB7-575A5361D1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06E181-5583-435A-8961-E42AC868A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214A73-88FD-424A-9B5B-8150F5809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816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ggetto 2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298399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Diapositiva think-cell" r:id="rId6" imgW="351" imgH="363" progId="TCLayout.ActiveDocument.1">
                  <p:embed/>
                </p:oleObj>
              </mc:Choice>
              <mc:Fallback>
                <p:oleObj name="Diapositiva think-cell" r:id="rId6" imgW="351" imgH="363" progId="TCLayout.ActiveDocument.1">
                  <p:embed/>
                  <p:pic>
                    <p:nvPicPr>
                      <p:cNvPr id="3" name="Oggetto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tangolo 1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2199" b="1" i="0" baseline="0" dirty="0">
              <a:latin typeface="TIM Sans" panose="020B0604020202020204" charset="0"/>
              <a:ea typeface="ＭＳ Ｐゴシック" panose="020B0600070205080204" pitchFamily="34" charset="-128"/>
              <a:cs typeface="Arial" panose="020B0604020202020204" pitchFamily="34" charset="0"/>
              <a:sym typeface="TIM Sans" panose="020B0604020202020204" charset="0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2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2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14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8" name="Segnaposto testo 2"/>
          <p:cNvSpPr txBox="1">
            <a:spLocks/>
          </p:cNvSpPr>
          <p:nvPr userDrawn="1"/>
        </p:nvSpPr>
        <p:spPr bwMode="auto">
          <a:xfrm>
            <a:off x="5788152" y="6351588"/>
            <a:ext cx="5582248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Wholesale diversi da TIM – Allegato 1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  <a:extLst/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632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875433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2" name="Diapositiva think-cell" r:id="rId5" imgW="351" imgH="363" progId="TCLayout.ActiveDocument.1">
                  <p:embed/>
                </p:oleObj>
              </mc:Choice>
              <mc:Fallback>
                <p:oleObj name="Diapositiva think-cell" r:id="rId5" imgW="351" imgH="363" progId="TCLayout.ActiveDocument.1">
                  <p:embed/>
                  <p:pic>
                    <p:nvPicPr>
                      <p:cNvPr id="2" name="Oggetto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618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sldNum="0" hdr="0"/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304744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6" name="Diapositiva think-cell" r:id="rId5" imgW="351" imgH="363" progId="TCLayout.ActiveDocument.1">
                  <p:embed/>
                </p:oleObj>
              </mc:Choice>
              <mc:Fallback>
                <p:oleObj name="Diapositiva think-cell" r:id="rId5" imgW="351" imgH="363" progId="TCLayout.ActiveDocument.1">
                  <p:embed/>
                  <p:pic>
                    <p:nvPicPr>
                      <p:cNvPr id="2" name="Oggetto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740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ggetto 2" hidden="1"/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3670738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1" name="Diapositiva think-cell" r:id="rId7" imgW="351" imgH="363" progId="TCLayout.ActiveDocument.1">
                  <p:embed/>
                </p:oleObj>
              </mc:Choice>
              <mc:Fallback>
                <p:oleObj name="Diapositiva think-cell" r:id="rId7" imgW="351" imgH="363" progId="TCLayout.ActiveDocument.1">
                  <p:embed/>
                  <p:pic>
                    <p:nvPicPr>
                      <p:cNvPr id="3" name="Oggetto 2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tangolo 1" hidden="1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2200" b="1" i="0" baseline="0" dirty="0">
              <a:latin typeface="TIM Sans" panose="020B0604020202020204" charset="0"/>
              <a:ea typeface="ＭＳ Ｐゴシック" panose="020B0600070205080204" pitchFamily="34" charset="-128"/>
              <a:cs typeface="Arial" panose="020B0604020202020204" pitchFamily="34" charset="0"/>
              <a:sym typeface="TIM Sans" panose="020B0604020202020204" charset="0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0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3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1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  <a:extLst/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Segnaposto testo 2">
            <a:extLst>
              <a:ext uri="{FF2B5EF4-FFF2-40B4-BE49-F238E27FC236}">
                <a16:creationId xmlns:a16="http://schemas.microsoft.com/office/drawing/2014/main" id="{B8290C65-FC92-4E69-9986-BE8A2A38900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808689" y="6351588"/>
            <a:ext cx="5561711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Wholesale diversi da TIM – Allegato 6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360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2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ggetto 7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40211493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4" name="Diapositiva think-cell" r:id="rId16" imgW="351" imgH="363" progId="TCLayout.ActiveDocument.1">
                  <p:embed/>
                </p:oleObj>
              </mc:Choice>
              <mc:Fallback>
                <p:oleObj name="Diapositiva think-cell" r:id="rId16" imgW="351" imgH="363" progId="TCLayout.ActiveDocument.1">
                  <p:embed/>
                  <p:pic>
                    <p:nvPicPr>
                      <p:cNvPr id="8" name="Oggetto 7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tangolo 6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4400" b="0" i="0" baseline="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1F0813C-C9BE-4321-BB3E-77B63C157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AAAAA8D-14E1-4A0D-A7F7-9DF01E9E1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CC37D1-BA53-4C88-8659-55C2149FB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B11525-376D-4A20-BFD5-C1A23A186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DAACC4-9ADC-4668-8416-88D45595B1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909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olo 2">
            <a:extLst>
              <a:ext uri="{FF2B5EF4-FFF2-40B4-BE49-F238E27FC236}">
                <a16:creationId xmlns:a16="http://schemas.microsoft.com/office/drawing/2014/main" id="{4EDDF656-5B4A-49DF-95CA-0DAFA29F7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4134009"/>
            <a:ext cx="6951406" cy="576096"/>
          </a:xfrm>
        </p:spPr>
        <p:txBody>
          <a:bodyPr/>
          <a:lstStyle/>
          <a:p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sz="1800" b="0" dirty="0">
                <a:solidFill>
                  <a:srgbClr val="002060"/>
                </a:solidFill>
              </a:rPr>
              <a:t>Roma, 15 novembre  2019</a:t>
            </a:r>
            <a:br>
              <a:rPr lang="it-IT" sz="1800" b="0" dirty="0">
                <a:solidFill>
                  <a:srgbClr val="002060"/>
                </a:solidFill>
              </a:rPr>
            </a:br>
            <a:br>
              <a:rPr lang="it-IT" sz="1800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Procedure di passaggio  dei clienti di operatori di rete fissa che utilizzano reti FTTH di operatori Wholesale diversi da TIM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Allegato 6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r>
              <a:rPr lang="it-IT" sz="2000" dirty="0">
                <a:solidFill>
                  <a:srgbClr val="FF0000"/>
                </a:solidFill>
              </a:rPr>
              <a:t>Informazioni per la fase di avvio del processo di migrazione</a:t>
            </a:r>
            <a:br>
              <a:rPr lang="en-US" sz="2000" dirty="0">
                <a:solidFill>
                  <a:srgbClr val="FF0000"/>
                </a:solidFill>
              </a:rPr>
            </a:br>
            <a:endParaRPr lang="it-IT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87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DAB86F28-A6E0-4B1F-9AC3-C92686DD5FEF}"/>
              </a:ext>
            </a:extLst>
          </p:cNvPr>
          <p:cNvSpPr txBox="1">
            <a:spLocks/>
          </p:cNvSpPr>
          <p:nvPr/>
        </p:nvSpPr>
        <p:spPr bwMode="auto">
          <a:xfrm>
            <a:off x="536395" y="817836"/>
            <a:ext cx="11267016" cy="522232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285750" marR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Blip>
                <a:blip r:embed="rId2"/>
              </a:buBlip>
              <a:tabLst/>
              <a:defRPr sz="1800" kern="1200">
                <a:solidFill>
                  <a:schemeClr val="accent5"/>
                </a:solidFill>
                <a:latin typeface="TIM Sans" panose="00000500000000000000" pitchFamily="50" charset="0"/>
                <a:ea typeface="+mn-ea"/>
                <a:cs typeface="+mn-cs"/>
              </a:defRPr>
            </a:lvl1pPr>
            <a:lvl2pPr marL="446088" indent="-285750" algn="l" defTabSz="685863" rtl="0" eaLnBrk="1" latinLnBrk="0" hangingPunct="1">
              <a:lnSpc>
                <a:spcPct val="100000"/>
              </a:lnSpc>
              <a:spcBef>
                <a:spcPts val="377"/>
              </a:spcBef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  <a:defRPr sz="1600" kern="1200">
                <a:solidFill>
                  <a:schemeClr val="accent4"/>
                </a:solidFill>
                <a:latin typeface="TIM Sans" panose="00000500000000000000" pitchFamily="50" charset="0"/>
                <a:ea typeface="+mn-ea"/>
                <a:cs typeface="+mn-cs"/>
              </a:defRPr>
            </a:lvl2pPr>
            <a:lvl3pPr marL="971550" indent="-285750" algn="l" defTabSz="685863" rtl="0" eaLnBrk="1" latinLnBrk="0" hangingPunct="1">
              <a:lnSpc>
                <a:spcPct val="150000"/>
              </a:lnSpc>
              <a:spcBef>
                <a:spcPts val="377"/>
              </a:spcBef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  <a:defRPr sz="1401" kern="1200">
                <a:solidFill>
                  <a:schemeClr val="accent4"/>
                </a:solidFill>
                <a:latin typeface="TIM Sans" panose="00000500000000000000" pitchFamily="50" charset="0"/>
                <a:ea typeface="+mn-ea"/>
                <a:cs typeface="+mn-cs"/>
              </a:defRPr>
            </a:lvl3pPr>
            <a:lvl4pPr marL="1200257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186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114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048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973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906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it-IT" b="1" dirty="0">
                <a:solidFill>
                  <a:srgbClr val="FF0000"/>
                </a:solidFill>
              </a:rPr>
              <a:t>Fase di avvio del processo di migrazione</a:t>
            </a:r>
          </a:p>
          <a:p>
            <a:pPr>
              <a:defRPr/>
            </a:pPr>
            <a:r>
              <a:rPr lang="it-IT" b="1" dirty="0">
                <a:solidFill>
                  <a:srgbClr val="FF0000"/>
                </a:solidFill>
              </a:rPr>
              <a:t>Codice di migrazione: modalità di compilazione nella fase di avvio del processo di migrazione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960028"/>
              </a:solidFill>
              <a:effectLst/>
              <a:uLnTx/>
              <a:uFillTx/>
              <a:latin typeface="TIM Sans" panose="00000500000000000000" pitchFamily="50" charset="0"/>
              <a:ea typeface="ＭＳ Ｐゴシック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TIM Sans" panose="00000500000000000000" pitchFamily="50" charset="0"/>
              <a:ea typeface="ＭＳ Ｐゴシック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TIM Sans" panose="00000500000000000000" pitchFamily="50" charset="0"/>
                <a:ea typeface="ＭＳ Ｐゴシック"/>
                <a:cs typeface="Arial"/>
              </a:rPr>
              <a:t>			</a:t>
            </a: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TIM Sans" panose="00000500000000000000" pitchFamily="50" charset="0"/>
              <a:ea typeface="ＭＳ Ｐゴシック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Blip>
                <a:blip r:embed="rId2"/>
              </a:buBlip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960028"/>
              </a:solidFill>
              <a:effectLst/>
              <a:uLnTx/>
              <a:uFillTx/>
              <a:latin typeface="TIM Sans" panose="00000500000000000000" pitchFamily="50" charset="0"/>
              <a:ea typeface="ＭＳ Ｐゴシック"/>
              <a:cs typeface="Arial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8C52E33-B45C-4898-8764-21396FBBA4E8}"/>
              </a:ext>
            </a:extLst>
          </p:cNvPr>
          <p:cNvSpPr txBox="1">
            <a:spLocks/>
          </p:cNvSpPr>
          <p:nvPr/>
        </p:nvSpPr>
        <p:spPr bwMode="auto">
          <a:xfrm>
            <a:off x="383876" y="19377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Indice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8629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253218" y="161562"/>
            <a:ext cx="10711631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it-IT" dirty="0">
                <a:solidFill>
                  <a:srgbClr val="FF0000"/>
                </a:solidFill>
              </a:rPr>
              <a:t>Fase di avvio del processo di migrazione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93270" y="869220"/>
            <a:ext cx="11338481" cy="3646073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Il presente documento riporta le informazioni da utilizzare nella fase di avvio del processo di migrazione FTTH.</a:t>
            </a:r>
          </a:p>
          <a:p>
            <a:pPr marL="0" lvl="2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Per fase di avvio del processo di migrazione si intende il periodo che intercorre tra la data di messa in esercizio delle procedure di migrazione FTTH con B=D e la data di messa in esercizio del processo con B diverso da D.</a:t>
            </a:r>
            <a:endParaRPr lang="it-IT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A valle del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l’avvio in esercizio delle procedure di migrazione FTTH gli Operatori si riuniranno periodicamente per recepire eventuali ottimizzazioni di processo che dovessero emergere in esercizio.</a:t>
            </a:r>
            <a:endParaRPr lang="it-IT" sz="14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r>
              <a:rPr lang="it-IT" sz="1400" b="1" dirty="0">
                <a:solidFill>
                  <a:srgbClr val="FF0000"/>
                </a:solidFill>
              </a:rPr>
              <a:t>COW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r>
              <a:rPr lang="it-IT" sz="1400" dirty="0">
                <a:solidFill>
                  <a:schemeClr val="accent1">
                    <a:lumMod val="75000"/>
                  </a:schemeClr>
                </a:solidFill>
              </a:rPr>
              <a:t>Ad ottobre 2019, i codici COW ancora disponibili sono circa 8.700 (pari a circa 40 nuove assegnazioni). Sulla base del trend di assegnazione degli ultimi anni si stima che i COW potrebbero esaurirsi nel breve periodo. Gli Operatori nell’ambito degli incontri di cui sopra individueranno una soluzione per garantire a tutti gli Operatori l’assegnazione dei COW ed evitare che nuovi operatori non abbiamo la possibilità di ricevere i COW.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b="1" dirty="0">
              <a:solidFill>
                <a:srgbClr val="FF0000"/>
              </a:solidFill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/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+mj-lt"/>
              <a:buAutoNum type="arabicPeriod"/>
            </a:pPr>
            <a:endParaRPr lang="it-IT" sz="1400" dirty="0"/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+mj-lt"/>
              <a:buAutoNum type="arabicPeriod"/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771852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393270" y="161562"/>
            <a:ext cx="10571579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it-IT" dirty="0">
                <a:solidFill>
                  <a:srgbClr val="FF0000"/>
                </a:solidFill>
              </a:rPr>
              <a:t>Codice di migrazione: modalità di compilazione nella fase di avvio del processo di migrazione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426759" y="948733"/>
            <a:ext cx="11338481" cy="2335597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r>
              <a:rPr lang="it-IT" b="1" dirty="0">
                <a:solidFill>
                  <a:srgbClr val="FF0000"/>
                </a:solidFill>
              </a:rPr>
              <a:t>COS e COR</a:t>
            </a: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+mj-lt"/>
              <a:buAutoNum type="arabicPeriod"/>
            </a:pPr>
            <a:r>
              <a:rPr lang="it-IT" sz="1400" dirty="0">
                <a:solidFill>
                  <a:srgbClr val="002060"/>
                </a:solidFill>
              </a:rPr>
              <a:t>Il COS per gli accessi su rete diversa da TIM viene valorizzato con:</a:t>
            </a:r>
          </a:p>
          <a:p>
            <a:pPr marL="571500" lvl="1" indent="-2286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002060"/>
                </a:solidFill>
              </a:rPr>
              <a:t>il codice dell’Operatore Wholesale di Rete presente nei primi due caratteri del COR (primi 2 caratteri). Ciò indipendentemente dal fatto che l’Operatore </a:t>
            </a:r>
            <a:r>
              <a:rPr lang="it-IT" sz="1400" dirty="0" err="1">
                <a:solidFill>
                  <a:srgbClr val="002060"/>
                </a:solidFill>
              </a:rPr>
              <a:t>SdT</a:t>
            </a:r>
            <a:r>
              <a:rPr lang="it-IT" sz="1400" dirty="0">
                <a:solidFill>
                  <a:srgbClr val="002060"/>
                </a:solidFill>
              </a:rPr>
              <a:t> coincida o meno con l’Operatore di Rete Wholesale.</a:t>
            </a:r>
          </a:p>
          <a:p>
            <a:pPr marL="571500" lvl="1" indent="-2286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002060"/>
                </a:solidFill>
              </a:rPr>
              <a:t>il Servizio Wholesale FTTH fornito dall’ Operatore di Rete Wholesale  (terzo carattere)</a:t>
            </a:r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+mj-lt"/>
              <a:buAutoNum type="arabicPeriod"/>
            </a:pPr>
            <a:r>
              <a:rPr lang="it-IT" sz="1400" dirty="0">
                <a:solidFill>
                  <a:srgbClr val="002060"/>
                </a:solidFill>
              </a:rPr>
              <a:t>L’elenco delle codifiche dei COR e dei COS è  riportato nell’allegato 7 </a:t>
            </a:r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+mj-lt"/>
              <a:buAutoNum type="arabicPeriod"/>
            </a:pPr>
            <a:r>
              <a:rPr lang="it-IT" sz="1400" dirty="0">
                <a:solidFill>
                  <a:srgbClr val="002060"/>
                </a:solidFill>
              </a:rPr>
              <a:t>TIM continua ad utilizzare per il COS le codifiche previste dalla normativa vigente (Delibera 611/13/CONS)</a:t>
            </a:r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+mj-lt"/>
              <a:buAutoNum type="arabicPeriod"/>
            </a:pPr>
            <a:r>
              <a:rPr lang="it-IT" sz="1400" dirty="0">
                <a:solidFill>
                  <a:srgbClr val="002060"/>
                </a:solidFill>
              </a:rPr>
              <a:t>TIM continua ad utilizzare i COR del </a:t>
            </a:r>
            <a:r>
              <a:rPr lang="it-IT" sz="1400">
                <a:solidFill>
                  <a:srgbClr val="002060"/>
                </a:solidFill>
              </a:rPr>
              <a:t>processo attualmente </a:t>
            </a:r>
            <a:r>
              <a:rPr lang="it-IT" sz="1400" dirty="0">
                <a:solidFill>
                  <a:srgbClr val="002060"/>
                </a:solidFill>
              </a:rPr>
              <a:t>in essere (Delibera 274/07/CONS).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>
              <a:solidFill>
                <a:srgbClr val="0070C0"/>
              </a:solidFill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b="1" dirty="0">
              <a:solidFill>
                <a:srgbClr val="0070C0"/>
              </a:solidFill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/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+mj-lt"/>
              <a:buAutoNum type="arabicPeriod"/>
            </a:pPr>
            <a:endParaRPr lang="it-IT" sz="1400" dirty="0"/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+mj-lt"/>
              <a:buAutoNum type="arabicPeriod"/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6822981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xI3rXFHiUZPDA64vua0k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PLGIKXPny3y9lShwilDD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52279rA_qouhfboZXnOZ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GbOTnDJ8UqCJE4fGTC4c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3_Master - Cover 2 SMART3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FBFCADBC-6697-42DD-A769-60BB7DD73C06}" vid="{D39F4138-B6F5-43FC-9E77-FB24300A3FCD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4.xml><?xml version="1.0" encoding="utf-8"?>
<a:theme xmlns:a="http://schemas.openxmlformats.org/drawingml/2006/main" name="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5.xml><?xml version="1.0" encoding="utf-8"?>
<a:theme xmlns:a="http://schemas.openxmlformats.org/drawingml/2006/main" name="1_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6.xml><?xml version="1.0" encoding="utf-8"?>
<a:theme xmlns:a="http://schemas.openxmlformats.org/drawingml/2006/main" name="1_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7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928A4D5A028645B1E3DD8C5B58D26C" ma:contentTypeVersion="5" ma:contentTypeDescription="Create a new document." ma:contentTypeScope="" ma:versionID="1f0c3e5ca05159326ce2371d1c7ff0df">
  <xsd:schema xmlns:xsd="http://www.w3.org/2001/XMLSchema" xmlns:xs="http://www.w3.org/2001/XMLSchema" xmlns:p="http://schemas.microsoft.com/office/2006/metadata/properties" xmlns:ns3="82d1457a-94b3-44a0-8d8b-7f554eee38ce" xmlns:ns4="b31a109a-9550-45a7-83c0-4f7bf5228237" targetNamespace="http://schemas.microsoft.com/office/2006/metadata/properties" ma:root="true" ma:fieldsID="92dd931d0780f17c896bd99a30e62f37" ns3:_="" ns4:_="">
    <xsd:import namespace="82d1457a-94b3-44a0-8d8b-7f554eee38ce"/>
    <xsd:import namespace="b31a109a-9550-45a7-83c0-4f7bf522823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d1457a-94b3-44a0-8d8b-7f554eee38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1a109a-9550-45a7-83c0-4f7bf52282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D5FF31-8CAE-4D4D-9F4C-FEC913BA87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d1457a-94b3-44a0-8d8b-7f554eee38ce"/>
    <ds:schemaRef ds:uri="b31a109a-9550-45a7-83c0-4f7bf52282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C7A37B-C9B1-4591-9744-F5E9C4DE877E}">
  <ds:schemaRefs>
    <ds:schemaRef ds:uri="82d1457a-94b3-44a0-8d8b-7f554eee38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metadata/properties"/>
    <ds:schemaRef ds:uri="b31a109a-9550-45a7-83c0-4f7bf5228237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8A76979-01E0-4DF7-96DE-FC4A9D8CB0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Template TIM_4 3</Template>
  <TotalTime>0</TotalTime>
  <Words>326</Words>
  <Application>Microsoft Office PowerPoint</Application>
  <PresentationFormat>Widescreen</PresentationFormat>
  <Paragraphs>32</Paragraphs>
  <Slides>4</Slides>
  <Notes>2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7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21" baseType="lpstr">
      <vt:lpstr>MS PGothic</vt:lpstr>
      <vt:lpstr>MS PGothic</vt:lpstr>
      <vt:lpstr>Arial</vt:lpstr>
      <vt:lpstr>Calibri</vt:lpstr>
      <vt:lpstr>Calibri Light</vt:lpstr>
      <vt:lpstr>Franklin Gothic Medium</vt:lpstr>
      <vt:lpstr>TIM Sans</vt:lpstr>
      <vt:lpstr>TIM Sans Light</vt:lpstr>
      <vt:lpstr>TIM Sans Medium</vt:lpstr>
      <vt:lpstr>3_Master - Cover 2 SMART3</vt:lpstr>
      <vt:lpstr>Personalizza struttura</vt:lpstr>
      <vt:lpstr>Best in class</vt:lpstr>
      <vt:lpstr>Master - Cover 4</vt:lpstr>
      <vt:lpstr>1_Master - Cover 4</vt:lpstr>
      <vt:lpstr>1_Best in class</vt:lpstr>
      <vt:lpstr>1_Personalizza struttura</vt:lpstr>
      <vt:lpstr>Diapositiva think-cell</vt:lpstr>
      <vt:lpstr>     Roma, 15 novembre  2019   Procedure di passaggio  dei clienti di operatori di rete fissa che utilizzano reti FTTH di operatori Wholesale diversi da TIM   Allegato 6  Informazioni per la fase di avvio del processo di migrazione 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2017-09-05T15:42:02Z</dcterms:created>
  <dcterms:modified xsi:type="dcterms:W3CDTF">2019-11-19T16:56:08Z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59f705-2ba0-454b-9cfc-6ce5bcaac040_Enabled">
    <vt:lpwstr>True</vt:lpwstr>
  </property>
  <property fmtid="{D5CDD505-2E9C-101B-9397-08002B2CF9AE}" pid="3" name="MSIP_Label_0359f705-2ba0-454b-9cfc-6ce5bcaac040_SiteId">
    <vt:lpwstr>68283f3b-8487-4c86-adb3-a5228f18b893</vt:lpwstr>
  </property>
  <property fmtid="{D5CDD505-2E9C-101B-9397-08002B2CF9AE}" pid="4" name="MSIP_Label_0359f705-2ba0-454b-9cfc-6ce5bcaac040_Owner">
    <vt:lpwstr>Luca.CORDELLI@vodafone.com</vt:lpwstr>
  </property>
  <property fmtid="{D5CDD505-2E9C-101B-9397-08002B2CF9AE}" pid="5" name="MSIP_Label_0359f705-2ba0-454b-9cfc-6ce5bcaac040_SetDate">
    <vt:lpwstr>2019-07-01T09:29:33.8465900Z</vt:lpwstr>
  </property>
  <property fmtid="{D5CDD505-2E9C-101B-9397-08002B2CF9AE}" pid="6" name="MSIP_Label_0359f705-2ba0-454b-9cfc-6ce5bcaac040_Name">
    <vt:lpwstr>C2 General</vt:lpwstr>
  </property>
  <property fmtid="{D5CDD505-2E9C-101B-9397-08002B2CF9AE}" pid="7" name="MSIP_Label_0359f705-2ba0-454b-9cfc-6ce5bcaac040_Application">
    <vt:lpwstr>Microsoft Azure Information Protection</vt:lpwstr>
  </property>
  <property fmtid="{D5CDD505-2E9C-101B-9397-08002B2CF9AE}" pid="8" name="MSIP_Label_0359f705-2ba0-454b-9cfc-6ce5bcaac040_Extended_MSFT_Method">
    <vt:lpwstr>Automatic</vt:lpwstr>
  </property>
  <property fmtid="{D5CDD505-2E9C-101B-9397-08002B2CF9AE}" pid="9" name="Sensitivity">
    <vt:lpwstr>C2 General</vt:lpwstr>
  </property>
  <property fmtid="{D5CDD505-2E9C-101B-9397-08002B2CF9AE}" pid="10" name="ContentTypeId">
    <vt:lpwstr>0x010100F1928A4D5A028645B1E3DD8C5B58D26C</vt:lpwstr>
  </property>
</Properties>
</file>