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tags/tag8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4"/>
    <p:sldMasterId id="2147483745" r:id="rId5"/>
    <p:sldMasterId id="2147483727" r:id="rId6"/>
    <p:sldMasterId id="2147483733" r:id="rId7"/>
    <p:sldMasterId id="2147483737" r:id="rId8"/>
    <p:sldMasterId id="2147483739" r:id="rId9"/>
    <p:sldMasterId id="2147483757" r:id="rId10"/>
  </p:sldMasterIdLst>
  <p:notesMasterIdLst>
    <p:notesMasterId r:id="rId15"/>
  </p:notesMasterIdLst>
  <p:handoutMasterIdLst>
    <p:handoutMasterId r:id="rId16"/>
  </p:handoutMasterIdLst>
  <p:sldIdLst>
    <p:sldId id="1544" r:id="rId11"/>
    <p:sldId id="1559" r:id="rId12"/>
    <p:sldId id="1558" r:id="rId13"/>
    <p:sldId id="1560" r:id="rId14"/>
  </p:sldIdLst>
  <p:sldSz cx="12192000" cy="6858000"/>
  <p:notesSz cx="6797675" cy="9926638"/>
  <p:custDataLst>
    <p:tags r:id="rId17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7" orient="horz" pos="3748" userDrawn="1">
          <p15:clr>
            <a:srgbClr val="A4A3A4"/>
          </p15:clr>
        </p15:guide>
        <p15:guide id="8" orient="horz" pos="5" userDrawn="1">
          <p15:clr>
            <a:srgbClr val="A4A3A4"/>
          </p15:clr>
        </p15:guide>
        <p15:guide id="9" orient="horz" pos="1525" userDrawn="1">
          <p15:clr>
            <a:srgbClr val="A4A3A4"/>
          </p15:clr>
        </p15:guide>
        <p15:guide id="10" orient="horz" pos="119" userDrawn="1">
          <p15:clr>
            <a:srgbClr val="A4A3A4"/>
          </p15:clr>
        </p15:guide>
        <p15:guide id="15" pos="6924" userDrawn="1">
          <p15:clr>
            <a:srgbClr val="A4A3A4"/>
          </p15:clr>
        </p15:guide>
        <p15:guide id="16" pos="1346" userDrawn="1">
          <p15:clr>
            <a:srgbClr val="A4A3A4"/>
          </p15:clr>
        </p15:guide>
        <p15:guide id="17" pos="1980" userDrawn="1">
          <p15:clr>
            <a:srgbClr val="A4A3A4"/>
          </p15:clr>
        </p15:guide>
        <p15:guide id="18" pos="1708" userDrawn="1">
          <p15:clr>
            <a:srgbClr val="A4A3A4"/>
          </p15:clr>
        </p15:guide>
        <p15:guide id="20" pos="4588" userDrawn="1">
          <p15:clr>
            <a:srgbClr val="A4A3A4"/>
          </p15:clr>
        </p15:guide>
        <p15:guide id="21" pos="258" userDrawn="1">
          <p15:clr>
            <a:srgbClr val="A4A3A4"/>
          </p15:clr>
        </p15:guide>
        <p15:guide id="22" pos="2571" userDrawn="1">
          <p15:clr>
            <a:srgbClr val="A4A3A4"/>
          </p15:clr>
        </p15:guide>
        <p15:guide id="23" pos="13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92" name="Autore" initials="A" lastIdx="1" clrIdx="9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399FF"/>
    <a:srgbClr val="99FF99"/>
    <a:srgbClr val="FF3399"/>
    <a:srgbClr val="248EFF"/>
    <a:srgbClr val="FF00FF"/>
    <a:srgbClr val="54D09E"/>
    <a:srgbClr val="98CCFF"/>
    <a:srgbClr val="FFFFFF"/>
    <a:srgbClr val="DCE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1A81D9-1B91-44D6-AA6E-71DC86DDFEDE}" v="779" dt="2019-11-08T12:59:37.9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Stile con tema 2 - Color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695" autoAdjust="0"/>
    <p:restoredTop sz="93899" autoAdjust="0"/>
  </p:normalViewPr>
  <p:slideViewPr>
    <p:cSldViewPr snapToGrid="0">
      <p:cViewPr varScale="1">
        <p:scale>
          <a:sx n="64" d="100"/>
          <a:sy n="64" d="100"/>
        </p:scale>
        <p:origin x="1140" y="76"/>
      </p:cViewPr>
      <p:guideLst>
        <p:guide orient="horz" pos="3748"/>
        <p:guide orient="horz" pos="5"/>
        <p:guide orient="horz" pos="1525"/>
        <p:guide orient="horz" pos="119"/>
        <p:guide pos="6924"/>
        <p:guide pos="1346"/>
        <p:guide pos="1980"/>
        <p:guide pos="1708"/>
        <p:guide pos="4588"/>
        <p:guide pos="258"/>
        <p:guide pos="2571"/>
        <p:guide pos="13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3101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Master" Target="slideMasters/slideMaster7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B6869-4D22-4EA4-BF9D-2104929ABA44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A964E-E308-4AA7-AC53-353F2BF552B0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121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957CE-6E0C-491F-AB62-528D4BA48D63}" type="datetimeFigureOut">
              <a:rPr lang="it-IT" smtClean="0"/>
              <a:t>19/11/2019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A66FB-BC1E-422A-A001-390866B6110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9328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FA66FB-BC1E-422A-A001-390866B6110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2618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FA66FB-BC1E-422A-A001-390866B6110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7376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FA66FB-BC1E-422A-A001-390866B6110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8145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 bwMode="auto">
          <a:xfrm>
            <a:off x="4263689" y="1825011"/>
            <a:ext cx="5973867" cy="3219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="1" i="0" baseline="0">
                <a:solidFill>
                  <a:srgbClr val="FFFFFF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 hasCustomPrompt="1"/>
          </p:nvPr>
        </p:nvSpPr>
        <p:spPr bwMode="auto">
          <a:xfrm>
            <a:off x="4250805" y="3140953"/>
            <a:ext cx="6065166" cy="576096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4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98" baseline="0">
                <a:solidFill>
                  <a:srgbClr val="FFFFFF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</a:t>
            </a:r>
            <a:br>
              <a:rPr lang="it-IT" dirty="0"/>
            </a:br>
            <a:r>
              <a:rPr lang="it-IT" dirty="0"/>
              <a:t>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 bwMode="auto">
          <a:xfrm>
            <a:off x="4250805" y="3800176"/>
            <a:ext cx="6065166" cy="29006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1" b="0" i="0" baseline="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endParaRPr lang="it-IT" dirty="0"/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 bwMode="auto">
          <a:xfrm>
            <a:off x="4263689" y="2055563"/>
            <a:ext cx="5973867" cy="39606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 bwMode="auto">
          <a:xfrm>
            <a:off x="4263689" y="2326980"/>
            <a:ext cx="5973867" cy="3219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3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 bwMode="auto">
          <a:xfrm>
            <a:off x="4270124" y="4734467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3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 bwMode="auto">
          <a:xfrm>
            <a:off x="4270124" y="4554470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26581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1F2F4B-2126-47C8-80D7-031BAE7D4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1094764-1B33-4343-B57B-ABFA68C4F6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CD95E3C-DAE5-4CA4-B525-6E72B47FBC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407E90E-10C8-4197-97F3-28B942D34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9E517FB-88EA-4733-A2CC-5C10FFD26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6AA9E29-9DD4-477A-AFE6-63AD819F1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3449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90232-6306-4670-8BA7-186A619F8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9F664A3-9663-4A62-B569-4AF6583C5E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08476AB-AC8B-4FB2-AE52-54E878B5B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EE1EA6-FE93-459D-A6E7-01E873616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0B0F8E3-2EEF-424A-A8B8-6EE6F30F7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825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3072D0E-5207-46CF-AD13-381844B6B9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B87C6ED-85D1-48A0-892B-57BF29091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453CA5C-7FD1-40A8-943B-90EB5A651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989951-CD4D-4082-8B17-0DCE48A7E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08425BF-3503-4874-B689-4700265F7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665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64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0" y="696733"/>
            <a:ext cx="11299196" cy="332063"/>
          </a:xfrm>
          <a:noFill/>
          <a:ln>
            <a:noFill/>
          </a:ln>
          <a:effectLst/>
          <a:ex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1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8307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>
          <a:xfrm>
            <a:off x="4751864" y="989556"/>
            <a:ext cx="6621001" cy="24107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="1" i="0" baseline="0">
                <a:solidFill>
                  <a:schemeClr val="bg1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/>
          </p:nvPr>
        </p:nvSpPr>
        <p:spPr>
          <a:xfrm>
            <a:off x="4751864" y="2417531"/>
            <a:ext cx="6621001" cy="48272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4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98" baseline="0">
                <a:solidFill>
                  <a:schemeClr val="bg1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>
          <a:xfrm>
            <a:off x="4751862" y="2972538"/>
            <a:ext cx="6621001" cy="31994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1" b="0" i="0" baseline="0">
                <a:solidFill>
                  <a:schemeClr val="bg1"/>
                </a:solidFill>
                <a:latin typeface="TIM Sans Medium" panose="02020503040602060503" pitchFamily="18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>
          <a:xfrm>
            <a:off x="4751864" y="1239682"/>
            <a:ext cx="6621001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>
          <a:xfrm>
            <a:off x="4751864" y="1494148"/>
            <a:ext cx="6621001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>
          <a:xfrm>
            <a:off x="4751852" y="4905149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>
          <a:xfrm>
            <a:off x="4751852" y="4725152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435222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>
          <a:xfrm>
            <a:off x="4751852" y="989556"/>
            <a:ext cx="6621000" cy="24107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0" b="1" i="0" baseline="0">
                <a:solidFill>
                  <a:schemeClr val="bg1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0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0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0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0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/>
          </p:nvPr>
        </p:nvSpPr>
        <p:spPr>
          <a:xfrm>
            <a:off x="4751852" y="2417524"/>
            <a:ext cx="6621000" cy="48272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bg1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>
          <a:xfrm>
            <a:off x="4751851" y="2972538"/>
            <a:ext cx="6621000" cy="31994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0" b="0" i="0" baseline="0">
                <a:solidFill>
                  <a:schemeClr val="bg1"/>
                </a:solidFill>
                <a:latin typeface="TIM Sans Medium" panose="02020503040602060503" pitchFamily="18" charset="0"/>
                <a:cs typeface="Arial" panose="020B0604020202020204" pitchFamily="34" charset="0"/>
              </a:defRPr>
            </a:lvl1pPr>
            <a:lvl2pPr>
              <a:defRPr sz="1400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0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0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0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>
          <a:xfrm>
            <a:off x="4751852" y="1239675"/>
            <a:ext cx="6621000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0">
                <a:solidFill>
                  <a:schemeClr val="accent1"/>
                </a:solidFill>
                <a:latin typeface="Franklin Gothic Medium"/>
              </a:defRPr>
            </a:lvl2pPr>
            <a:lvl3pPr>
              <a:defRPr sz="1400">
                <a:solidFill>
                  <a:schemeClr val="accent1"/>
                </a:solidFill>
                <a:latin typeface="Franklin Gothic Medium"/>
              </a:defRPr>
            </a:lvl3pPr>
            <a:lvl4pPr>
              <a:defRPr sz="1400">
                <a:solidFill>
                  <a:schemeClr val="accent1"/>
                </a:solidFill>
                <a:latin typeface="Franklin Gothic Medium"/>
              </a:defRPr>
            </a:lvl4pPr>
            <a:lvl5pPr>
              <a:defRPr sz="1400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>
          <a:xfrm>
            <a:off x="4751852" y="1494141"/>
            <a:ext cx="6621000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0">
                <a:solidFill>
                  <a:schemeClr val="accent1"/>
                </a:solidFill>
                <a:latin typeface="Franklin Gothic Medium"/>
              </a:defRPr>
            </a:lvl2pPr>
            <a:lvl3pPr>
              <a:defRPr sz="1400">
                <a:solidFill>
                  <a:schemeClr val="accent1"/>
                </a:solidFill>
                <a:latin typeface="Franklin Gothic Medium"/>
              </a:defRPr>
            </a:lvl3pPr>
            <a:lvl4pPr>
              <a:defRPr sz="1400">
                <a:solidFill>
                  <a:schemeClr val="accent1"/>
                </a:solidFill>
                <a:latin typeface="Franklin Gothic Medium"/>
              </a:defRPr>
            </a:lvl4pPr>
            <a:lvl5pPr>
              <a:defRPr sz="1400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>
          <a:xfrm>
            <a:off x="4751851" y="4905142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>
          <a:xfrm>
            <a:off x="4751851" y="4725145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993152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1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1" y="696733"/>
            <a:ext cx="11299196" cy="332063"/>
          </a:xfrm>
          <a:noFill/>
          <a:ln>
            <a:noFill/>
          </a:ln>
          <a:effectLst/>
          <a:ex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0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5325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896533" y="6308645"/>
            <a:ext cx="685867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A69D641-4FB8-465D-B7DE-0666EE80818D}" type="slidenum">
              <a:rPr lang="it-IT" smtClean="0"/>
              <a:pPr>
                <a:defRPr/>
              </a:pPr>
              <a:t>‹N›</a:t>
            </a:fld>
            <a:endParaRPr lang="it-IT" dirty="0"/>
          </a:p>
        </p:txBody>
      </p:sp>
      <p:sp>
        <p:nvSpPr>
          <p:cNvPr id="6" name="Segnaposto piè di pagina 1"/>
          <p:cNvSpPr>
            <a:spLocks noGrp="1"/>
          </p:cNvSpPr>
          <p:nvPr>
            <p:ph type="ftr" sz="quarter" idx="3"/>
          </p:nvPr>
        </p:nvSpPr>
        <p:spPr>
          <a:xfrm>
            <a:off x="326056" y="6356351"/>
            <a:ext cx="10474467" cy="365125"/>
          </a:xfrm>
          <a:prstGeom prst="rect">
            <a:avLst/>
          </a:prstGeom>
        </p:spPr>
        <p:txBody>
          <a:bodyPr/>
          <a:lstStyle>
            <a:lvl1pPr algn="ctr">
              <a:defRPr sz="8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>
                <a:latin typeface="Arial" pitchFamily="34" charset="0"/>
              </a:rPr>
              <a:t>Allegato 1 - Annesso 2 - ACCORDO TRA METROWEB E TELECOM ITALIA PER LA FORNITURA E L’INSTALLAZIONE DI SEGMENTI </a:t>
            </a:r>
            <a:r>
              <a:rPr lang="it-IT" dirty="0" err="1">
                <a:latin typeface="Arial" pitchFamily="34" charset="0"/>
              </a:rPr>
              <a:t>VERTIOperatoriLI</a:t>
            </a:r>
            <a:endParaRPr lang="it-IT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1674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89AA80-BD83-4AD2-AE57-7E98141996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2D295EC-1387-420B-BBF6-05A867542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E2DD8E-804C-4A78-86A7-838F8941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170064C-6E2A-4831-A264-BD7FC2307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C48A54-1088-47AE-96B3-DB00324D0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9841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720008-EAB3-4C69-83C0-A8838722F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B9B97E-8CF2-444F-8942-18807BA28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0CFDE3-4378-42EF-9373-F86D7263D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9840720-2C01-4FDA-9C6D-BB82B109F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22A5E1-CDD5-48C9-BE9F-A8A7E56DF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620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A414BD-69BA-4230-B262-A5DC621CA0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16DD919-A63A-452B-8B20-A1C6E91593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5991582-5B35-49BE-BBE7-F2B952457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891D73-7A46-4321-A704-31257698B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B7352E5-C8B3-4EC7-9690-07F0FD4A2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94807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52A533-F015-4C84-87AA-409C75AD3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F2CFC8B-D088-4AD2-850F-940E92113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C125A2-4BE6-492A-B597-5915B0EA6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016B8FF-0410-4051-82DD-A5246398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B9CCEA2-BC39-49B4-9588-F92656884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26597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CFF33A-BDA6-4E90-A0FC-CBC3169AB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582FA54-48CE-498D-AF33-4FFB855345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638AD95-1459-478E-850E-B25C2C006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8F8D8A0-F4C9-40B3-A51B-79F0EC0A4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C6DA74E-0526-44E8-A34B-F98F1BCAB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B0F76B6-C3CA-43A5-9606-B38CCB729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59638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989BCD-33B7-4F52-9EB6-8B01F22D2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6FF931B-A194-4994-8532-F6C69C8B1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A7C07AB-F857-47B0-A0FD-526D151617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561FF91-B17C-482D-991B-6BBE026F1B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95DF2C5-71C4-441A-89CA-4F2D9B6DA1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85304B4-B7C1-4F6A-97A0-55D8FB695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3309F10-176D-4636-A29C-6EA0EB0E3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9AD64AF-7E93-4492-B56B-15ABA79FD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96736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306DD6-CEFB-498F-8E0A-B51248D0F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8B9EF93-6C5F-47D6-8938-90BBDC06E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8096567-C086-4BB0-8FE5-8502B9923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B0E75AF-E98D-4444-8AD3-FF78C6F53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6752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392B1E2-4B97-4B42-A7BB-B2281E56D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638E83D-82A2-421F-99E7-15350FB2B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07288ED-3FAA-4272-9058-A4E558A0A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35111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D395A1-FA4D-4903-97CE-AF72CA621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6E6C18F-2D94-4098-B167-8D688B21E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19417BB-F425-4ED1-B72E-0089AAED5B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C4E98EC-16D5-43D4-B281-D7603888D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514A9FA-E7CF-4A9E-B971-D1877D5C1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096D700-ED98-4EC1-94E0-25705CD1E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13561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336612-FC3A-44DC-ADB9-2FEAB859D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913DAFB-E295-41FF-BFAA-783E680F25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A5BDC4-85A8-45A6-ABF7-51A8B6B6B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06B497C-15AB-40D3-8A61-77F6182EC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D90B6F4-D458-4307-807B-0C2AAE9A2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4C9A747-B806-4B20-B79F-9BCBE9BEC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1926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02F748-7EDC-4B7A-859D-9CA45AC18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E809F35-1FEA-41DA-97AB-42ED67B84E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1BB36A0-3FE8-4BA9-841E-21A8105D1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E4B2EE-BBEE-4EAC-8328-8010C7EB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B01CD4-0119-4CA7-8EF6-B84BD1B4C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81396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3E2FD53-5256-4DAB-A361-FB59116BD3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E849BE7-CCE2-4F88-9373-72C235FB6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84F0716-ED9B-41EC-9FE4-381865014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3775084-B4A0-46BA-9725-3C21A3AB8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5F8ECF-CBA9-4E1F-9D57-06BA2C8FE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356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D55793-2D15-4FE7-B75B-71438A2E0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B9A1DD-D407-4A9F-B353-991F69BBA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3E8981-51DF-43A3-A06C-5AE61A0B6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073C1E3-348A-41DD-9871-2DCCB4428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4CC644-0C89-4C6D-B29E-69985AA99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022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844CB8-F70F-4C2F-A100-92B4F46B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D44E061-9153-4D65-827D-358DD6664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B98988-44F4-4F61-9BDA-45F339757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FF65389-86B4-4EF5-AC2A-A98FCC8BE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A86C07-C493-416A-ABFD-C7964A312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1994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080886-1C5C-4B63-9519-65C6D6ACA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139EA4-2C6C-4D14-868E-C298769236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57CF2C0-1BC6-4B69-BF87-5E225EE7F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5968562-600D-4C50-A4B7-E34B219F5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6BAF8E7-6A26-4075-A936-9E8FAB27B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9F607FA-4654-4DD7-ADE0-FB38D8D9C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41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054620-8D76-4539-A9A0-7F6780939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BE4CC1C-4C02-42E7-801A-B59685A571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970709C-204E-44D9-B40D-40F00506E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B8FC210-D6FF-45CF-8B25-F8E0FB468A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F4BE666-819D-48E5-8319-6F0E45D6DF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90AD94F-261C-42AD-8295-695C47C00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D107FC0-08C1-4349-A1D5-4592264FB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D6983C6-9C0B-4A46-A4F9-2FB9A5AF6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092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F7344A-47EA-4ACB-80D1-B8C6D12F3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414D20B-16FC-4B5B-8C59-A34B04161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6FE2DE4-932D-4CD0-AD44-327CF470C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1B14820-9DB2-4517-976E-91AC5EA64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7190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12F2007-8F18-4033-B3B7-05A719C03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8D9ADCB-60F0-4B61-9B2E-802CC0F3D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C62C1CB-A281-437C-8CED-AAAB6A0A3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2352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562347-8D9B-49B3-9E55-9CCB0DD36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12FA8FD-8AA0-41E4-AC00-97378E7D6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BB11282-D93E-4F06-B825-CAC9C50F0A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969426E-C8AA-4427-8502-C4BA5C3A8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20C9236-3B30-4456-86AA-81BB17F39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AA9ED2D-33F6-4D0D-846C-C601007EB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5045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vmlDrawing" Target="../drawings/vmlDrawing2.v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3.xml"/><Relationship Id="rId16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ags" Target="../tags/tag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3.vml"/><Relationship Id="rId7" Type="http://schemas.openxmlformats.org/officeDocument/2006/relationships/image" Target="../media/image1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3.bin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4.vm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tags" Target="../tags/tag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5.vml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tags" Target="../tags/tag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heme" Target="../theme/theme6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vmlDrawing" Target="../drawings/vmlDrawing6.v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vmlDrawing" Target="../drawings/vmlDrawing7.v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7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9.xml"/><Relationship Id="rId16" Type="http://schemas.openxmlformats.org/officeDocument/2006/relationships/oleObject" Target="../embeddings/oleObject7.bin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ags" Target="../tags/tag1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tags" Target="../tags/tag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76404927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Diapositiva think-cell" r:id="rId5" imgW="351" imgH="363" progId="TCLayout.ActiveDocument.1">
                  <p:embed/>
                </p:oleObj>
              </mc:Choice>
              <mc:Fallback>
                <p:oleObj name="Diapositiva think-cell" r:id="rId5" imgW="351" imgH="363" progId="TCLayout.ActiveDocument.1">
                  <p:embed/>
                  <p:pic>
                    <p:nvPicPr>
                      <p:cNvPr id="2" name="Oggetto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170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</p:sldLayoutIdLst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726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367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ggetto 7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313807755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Diapositiva think-cell" r:id="rId16" imgW="351" imgH="363" progId="TCLayout.ActiveDocument.1">
                  <p:embed/>
                </p:oleObj>
              </mc:Choice>
              <mc:Fallback>
                <p:oleObj name="Diapositiva think-cell" r:id="rId16" imgW="351" imgH="363" progId="TCLayout.ActiveDocument.1">
                  <p:embed/>
                  <p:pic>
                    <p:nvPicPr>
                      <p:cNvPr id="8" name="Oggetto 7" hidden="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ttangolo 6" hidden="1"/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it-IT" sz="4400" b="0" i="0" baseline="0" dirty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85BCB6A-8297-4FE0-A912-4F61C458C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2D1E53B-A200-47E1-B758-4ACAD7F90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9953F8-A580-46E2-9EB7-575A5361D1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436F-2723-4DE5-8029-DA9C3614078C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06E181-5583-435A-8961-E42AC868A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214A73-88FD-424A-9B5B-8150F5809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8161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ggetto 2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4298399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Diapositiva think-cell" r:id="rId6" imgW="351" imgH="363" progId="TCLayout.ActiveDocument.1">
                  <p:embed/>
                </p:oleObj>
              </mc:Choice>
              <mc:Fallback>
                <p:oleObj name="Diapositiva think-cell" r:id="rId6" imgW="351" imgH="363" progId="TCLayout.ActiveDocument.1">
                  <p:embed/>
                  <p:pic>
                    <p:nvPicPr>
                      <p:cNvPr id="3" name="Oggetto 2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ttangolo 1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it-IT" sz="2199" b="1" i="0" baseline="0" dirty="0">
              <a:latin typeface="TIM Sans" panose="020B0604020202020204" charset="0"/>
              <a:ea typeface="ＭＳ Ｐゴシック" panose="020B0600070205080204" pitchFamily="34" charset="-128"/>
              <a:cs typeface="Arial" panose="020B0604020202020204" pitchFamily="34" charset="0"/>
              <a:sym typeface="TIM Sans" panose="020B0604020202020204" charset="0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62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Titolo slide testo TIM Sans Grassetto 22 </a:t>
            </a:r>
            <a:r>
              <a:rPr lang="it-IT" dirty="0" err="1"/>
              <a:t>pt</a:t>
            </a:r>
            <a:r>
              <a:rPr lang="it-IT" dirty="0"/>
              <a:t> </a:t>
            </a:r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11370732" y="6351588"/>
            <a:ext cx="0" cy="260350"/>
          </a:xfrm>
          <a:prstGeom prst="line">
            <a:avLst/>
          </a:prstGeom>
          <a:ln w="6350" cmpd="sng">
            <a:solidFill>
              <a:srgbClr val="EB00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14" y="942975"/>
            <a:ext cx="11267017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8" name="Segnaposto testo 2"/>
          <p:cNvSpPr txBox="1">
            <a:spLocks/>
          </p:cNvSpPr>
          <p:nvPr userDrawn="1"/>
        </p:nvSpPr>
        <p:spPr bwMode="auto">
          <a:xfrm>
            <a:off x="5788152" y="6351588"/>
            <a:ext cx="5582248" cy="312108"/>
          </a:xfrm>
          <a:prstGeom prst="rect">
            <a:avLst/>
          </a:prstGeom>
        </p:spPr>
        <p:txBody>
          <a:bodyPr/>
          <a:lstStyle>
            <a:lvl1pPr marL="0" indent="0" algn="r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800" b="1" kern="1200">
                <a:solidFill>
                  <a:schemeClr val="accent2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endParaRPr lang="it-IT" sz="702" b="0" i="0" baseline="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Procedure di passaggio  dei clienti di operatori di rete fissa che utilizzano reti FTTH di operatori Wholesale diversi da TIM – Allegato 1</a:t>
            </a:r>
            <a:b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  <p:sp>
        <p:nvSpPr>
          <p:cNvPr id="7" name="CasellaDiTesto 10"/>
          <p:cNvSpPr txBox="1">
            <a:spLocks noChangeArrowheads="1"/>
          </p:cNvSpPr>
          <p:nvPr userDrawn="1"/>
        </p:nvSpPr>
        <p:spPr bwMode="auto">
          <a:xfrm>
            <a:off x="11168825" y="6504812"/>
            <a:ext cx="556683" cy="123111"/>
          </a:xfrm>
          <a:prstGeom prst="rect">
            <a:avLst/>
          </a:prstGeom>
          <a:noFill/>
          <a:ln>
            <a:noFill/>
          </a:ln>
          <a:extLst/>
        </p:spPr>
        <p:txBody>
          <a:bodyPr t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E57557E4-A33F-4F68-B3B9-5C4EC024384C}" type="slidenum">
              <a:rPr lang="it-IT" sz="8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sz="80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632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accent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0875433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3" name="Diapositiva think-cell" r:id="rId5" imgW="351" imgH="363" progId="TCLayout.ActiveDocument.1">
                  <p:embed/>
                </p:oleObj>
              </mc:Choice>
              <mc:Fallback>
                <p:oleObj name="Diapositiva think-cell" r:id="rId5" imgW="351" imgH="363" progId="TCLayout.ActiveDocument.1">
                  <p:embed/>
                  <p:pic>
                    <p:nvPicPr>
                      <p:cNvPr id="2" name="Oggetto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6188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hf sldNum="0" hdr="0"/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0304744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7" name="Diapositiva think-cell" r:id="rId5" imgW="351" imgH="363" progId="TCLayout.ActiveDocument.1">
                  <p:embed/>
                </p:oleObj>
              </mc:Choice>
              <mc:Fallback>
                <p:oleObj name="Diapositiva think-cell" r:id="rId5" imgW="351" imgH="363" progId="TCLayout.ActiveDocument.1">
                  <p:embed/>
                  <p:pic>
                    <p:nvPicPr>
                      <p:cNvPr id="2" name="Oggetto 1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740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</p:sldLayoutIdLst>
  <p:hf sldNum="0"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50000"/>
        </a:lnSpc>
        <a:spcBef>
          <a:spcPts val="750"/>
        </a:spcBef>
        <a:buFontTx/>
        <a:buNone/>
        <a:defRPr sz="18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4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ggetto 2" hidden="1"/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3670738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2" name="Diapositiva think-cell" r:id="rId7" imgW="351" imgH="363" progId="TCLayout.ActiveDocument.1">
                  <p:embed/>
                </p:oleObj>
              </mc:Choice>
              <mc:Fallback>
                <p:oleObj name="Diapositiva think-cell" r:id="rId7" imgW="351" imgH="363" progId="TCLayout.ActiveDocument.1">
                  <p:embed/>
                  <p:pic>
                    <p:nvPicPr>
                      <p:cNvPr id="3" name="Oggetto 2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ttangolo 1" hidden="1"/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it-IT" sz="2200" b="1" i="0" baseline="0" dirty="0">
              <a:latin typeface="TIM Sans" panose="020B0604020202020204" charset="0"/>
              <a:ea typeface="ＭＳ Ｐゴシック" panose="020B0600070205080204" pitchFamily="34" charset="-128"/>
              <a:cs typeface="Arial" panose="020B0604020202020204" pitchFamily="34" charset="0"/>
              <a:sym typeface="TIM Sans" panose="020B0604020202020204" charset="0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0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Titolo slide testo TIM Sans Grassetto 22 </a:t>
            </a:r>
            <a:r>
              <a:rPr lang="it-IT" dirty="0" err="1"/>
              <a:t>pt</a:t>
            </a:r>
            <a:r>
              <a:rPr lang="it-IT" dirty="0"/>
              <a:t> </a:t>
            </a:r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11370733" y="6351588"/>
            <a:ext cx="0" cy="260350"/>
          </a:xfrm>
          <a:prstGeom prst="line">
            <a:avLst/>
          </a:prstGeom>
          <a:ln w="6350" cmpd="sng">
            <a:solidFill>
              <a:srgbClr val="EB00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1" y="942975"/>
            <a:ext cx="11267017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7" name="CasellaDiTesto 10"/>
          <p:cNvSpPr txBox="1">
            <a:spLocks noChangeArrowheads="1"/>
          </p:cNvSpPr>
          <p:nvPr userDrawn="1"/>
        </p:nvSpPr>
        <p:spPr bwMode="auto">
          <a:xfrm>
            <a:off x="11168825" y="6504812"/>
            <a:ext cx="556683" cy="123111"/>
          </a:xfrm>
          <a:prstGeom prst="rect">
            <a:avLst/>
          </a:prstGeom>
          <a:noFill/>
          <a:ln>
            <a:noFill/>
          </a:ln>
          <a:extLst/>
        </p:spPr>
        <p:txBody>
          <a:bodyPr t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E57557E4-A33F-4F68-B3B9-5C4EC024384C}" type="slidenum">
              <a:rPr lang="it-IT" sz="8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sz="80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Segnaposto testo 2">
            <a:extLst>
              <a:ext uri="{FF2B5EF4-FFF2-40B4-BE49-F238E27FC236}">
                <a16:creationId xmlns:a16="http://schemas.microsoft.com/office/drawing/2014/main" id="{B8290C65-FC92-4E69-9986-BE8A2A38900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808689" y="6351588"/>
            <a:ext cx="5561711" cy="312108"/>
          </a:xfrm>
          <a:prstGeom prst="rect">
            <a:avLst/>
          </a:prstGeom>
        </p:spPr>
        <p:txBody>
          <a:bodyPr/>
          <a:lstStyle>
            <a:lvl1pPr marL="0" indent="0" algn="r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800" b="1" kern="1200">
                <a:solidFill>
                  <a:schemeClr val="accent2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endParaRPr lang="it-IT" sz="702" b="0" i="0" baseline="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Procedure di passaggio  dei clienti di operatori di rete fissa che utilizzano reti FTTH di operatori Wholesale diversi da TIM – Allegato 3</a:t>
            </a:r>
            <a:b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7360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2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50000"/>
        </a:lnSpc>
        <a:spcBef>
          <a:spcPts val="750"/>
        </a:spcBef>
        <a:buFontTx/>
        <a:buNone/>
        <a:defRPr sz="18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4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ggetto 7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40211493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5" name="Diapositiva think-cell" r:id="rId16" imgW="351" imgH="363" progId="TCLayout.ActiveDocument.1">
                  <p:embed/>
                </p:oleObj>
              </mc:Choice>
              <mc:Fallback>
                <p:oleObj name="Diapositiva think-cell" r:id="rId16" imgW="351" imgH="363" progId="TCLayout.ActiveDocument.1">
                  <p:embed/>
                  <p:pic>
                    <p:nvPicPr>
                      <p:cNvPr id="8" name="Oggetto 7" hidden="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ttangolo 6" hidden="1"/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it-IT" sz="4400" b="0" i="0" baseline="0" dirty="0"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1F0813C-C9BE-4321-BB3E-77B63C157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AAAAA8D-14E1-4A0D-A7F7-9DF01E9E1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CC37D1-BA53-4C88-8659-55C2149FBF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207AF-65C2-4D69-92C3-91F4FD92D00E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B11525-376D-4A20-BFD5-C1A23A186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DAACC4-9ADC-4668-8416-88D45595B1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909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olo 2">
            <a:extLst>
              <a:ext uri="{FF2B5EF4-FFF2-40B4-BE49-F238E27FC236}">
                <a16:creationId xmlns:a16="http://schemas.microsoft.com/office/drawing/2014/main" id="{4EDDF656-5B4A-49DF-95CA-0DAFA29F7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1" y="4134009"/>
            <a:ext cx="6951406" cy="576096"/>
          </a:xfrm>
        </p:spPr>
        <p:txBody>
          <a:bodyPr/>
          <a:lstStyle/>
          <a:p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sz="1800" b="0" dirty="0">
                <a:solidFill>
                  <a:srgbClr val="002060"/>
                </a:solidFill>
              </a:rPr>
              <a:t>Roma</a:t>
            </a:r>
            <a:r>
              <a:rPr lang="it-IT" sz="1800" b="0">
                <a:solidFill>
                  <a:srgbClr val="002060"/>
                </a:solidFill>
              </a:rPr>
              <a:t>, 15 novembre 2019</a:t>
            </a:r>
            <a:br>
              <a:rPr lang="it-IT" sz="1800" b="0" dirty="0">
                <a:solidFill>
                  <a:srgbClr val="002060"/>
                </a:solidFill>
              </a:rPr>
            </a:br>
            <a:br>
              <a:rPr lang="it-IT" sz="1800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Procedure di passaggio  dei clienti di operatori di rete fissa che utilizzano reti FTTH di operatori Wholesale diversi da TIM</a:t>
            </a: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Allegato 3</a:t>
            </a: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r>
              <a:rPr lang="it-IT" sz="2000" dirty="0">
                <a:solidFill>
                  <a:srgbClr val="FF0000"/>
                </a:solidFill>
              </a:rPr>
              <a:t>Codice di migrazione</a:t>
            </a:r>
          </a:p>
        </p:txBody>
      </p:sp>
    </p:spTree>
    <p:extLst>
      <p:ext uri="{BB962C8B-B14F-4D97-AF65-F5344CB8AC3E}">
        <p14:creationId xmlns:p14="http://schemas.microsoft.com/office/powerpoint/2010/main" val="1095687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BA6D131-9548-4A18-9F46-BE2827252194}"/>
              </a:ext>
            </a:extLst>
          </p:cNvPr>
          <p:cNvSpPr txBox="1">
            <a:spLocks/>
          </p:cNvSpPr>
          <p:nvPr/>
        </p:nvSpPr>
        <p:spPr bwMode="auto">
          <a:xfrm>
            <a:off x="383876" y="193774"/>
            <a:ext cx="1035932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it-IT" altLang="en-US" dirty="0"/>
              <a:t>Formato Codice di Migrazione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383876" y="655699"/>
            <a:ext cx="11267016" cy="585142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18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r>
              <a:rPr lang="it-IT" sz="1400" dirty="0">
                <a:solidFill>
                  <a:srgbClr val="FF0000"/>
                </a:solidFill>
              </a:rPr>
              <a:t>Il</a:t>
            </a:r>
            <a:r>
              <a:rPr lang="it-IT" sz="1400" dirty="0"/>
              <a:t> </a:t>
            </a:r>
            <a:r>
              <a:rPr lang="it-IT" sz="1400" b="1" dirty="0">
                <a:solidFill>
                  <a:srgbClr val="FF0000"/>
                </a:solidFill>
              </a:rPr>
              <a:t>Codice di Migrazione </a:t>
            </a:r>
            <a:r>
              <a:rPr lang="it-IT" sz="1400" dirty="0"/>
              <a:t>è composto </a:t>
            </a:r>
            <a:r>
              <a:rPr lang="it-IT" sz="1400" b="1" dirty="0">
                <a:solidFill>
                  <a:srgbClr val="FF0000"/>
                </a:solidFill>
              </a:rPr>
              <a:t>dal Codice di trasferimento dell’utenza </a:t>
            </a:r>
            <a:r>
              <a:rPr lang="it-IT" sz="1400" dirty="0"/>
              <a:t>unitamente </a:t>
            </a:r>
            <a:r>
              <a:rPr lang="it-IT" sz="1400" b="1" dirty="0">
                <a:solidFill>
                  <a:srgbClr val="FF0000"/>
                </a:solidFill>
              </a:rPr>
              <a:t>all’elenco di tutte le numerazioni associate all’accesso.</a:t>
            </a:r>
            <a:endParaRPr lang="it-IT" sz="1400" dirty="0"/>
          </a:p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r>
              <a:rPr lang="it-IT" sz="1400" dirty="0"/>
              <a:t>Il</a:t>
            </a:r>
            <a:r>
              <a:rPr lang="it-IT" sz="1400" b="1" dirty="0">
                <a:solidFill>
                  <a:srgbClr val="FF0000"/>
                </a:solidFill>
              </a:rPr>
              <a:t> Codice di trasferimento dell’utenza </a:t>
            </a:r>
            <a:r>
              <a:rPr lang="it-IT" sz="1400" dirty="0"/>
              <a:t>ha la seguente struttura:</a:t>
            </a:r>
          </a:p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endParaRPr lang="it-IT" sz="1400" dirty="0"/>
          </a:p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endParaRPr lang="it-IT" sz="1400" dirty="0"/>
          </a:p>
          <a:p>
            <a:pPr marL="628650" lvl="1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  <a:buFont typeface="Arial" panose="020B0604020202020204" pitchFamily="34" charset="0"/>
              <a:buChar char="•"/>
            </a:pPr>
            <a:endParaRPr lang="it-IT" sz="1400" b="1" dirty="0"/>
          </a:p>
          <a:p>
            <a:pPr marL="628650" lvl="1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  <a:buFont typeface="Arial" panose="020B0604020202020204" pitchFamily="34" charset="0"/>
              <a:buChar char="•"/>
            </a:pPr>
            <a:r>
              <a:rPr lang="it-IT" sz="1400" b="1" dirty="0"/>
              <a:t>COW</a:t>
            </a:r>
            <a:r>
              <a:rPr lang="it-IT" sz="1400" dirty="0"/>
              <a:t> (Codice Operatore): 3 cifre alfanumeriche</a:t>
            </a:r>
          </a:p>
          <a:p>
            <a:pPr marL="628650" lvl="1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  <a:buFont typeface="Arial" panose="020B0604020202020204" pitchFamily="34" charset="0"/>
              <a:buChar char="•"/>
            </a:pPr>
            <a:r>
              <a:rPr lang="it-IT" sz="1400" b="1" dirty="0"/>
              <a:t>COR</a:t>
            </a:r>
            <a:r>
              <a:rPr lang="it-IT" sz="1400" dirty="0"/>
              <a:t> (Codice Risorsa): 12 cifre alfanumeriche</a:t>
            </a:r>
          </a:p>
          <a:p>
            <a:pPr marL="628650" lvl="1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  <a:buFont typeface="Arial" panose="020B0604020202020204" pitchFamily="34" charset="0"/>
              <a:buChar char="•"/>
            </a:pPr>
            <a:r>
              <a:rPr lang="it-IT" sz="1400" b="1" dirty="0"/>
              <a:t>COS</a:t>
            </a:r>
            <a:r>
              <a:rPr lang="it-IT" sz="1400" dirty="0"/>
              <a:t> (Codice Servizio): 3 cifre </a:t>
            </a:r>
            <a:r>
              <a:rPr lang="it-IT" sz="1400" dirty="0">
                <a:solidFill>
                  <a:srgbClr val="FF0000"/>
                </a:solidFill>
              </a:rPr>
              <a:t>Alfanumeriche</a:t>
            </a:r>
          </a:p>
          <a:p>
            <a:pPr marL="628650" lvl="1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  <a:buFont typeface="Arial" panose="020B0604020202020204" pitchFamily="34" charset="0"/>
              <a:buChar char="•"/>
            </a:pPr>
            <a:r>
              <a:rPr lang="it-IT" sz="1400" b="1" dirty="0"/>
              <a:t>CC</a:t>
            </a:r>
            <a:r>
              <a:rPr lang="it-IT" sz="1400" dirty="0"/>
              <a:t> (Carattere di controllo): 1 cifra alfanumerica</a:t>
            </a:r>
          </a:p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r>
              <a:rPr lang="it-IT" sz="1400" dirty="0"/>
              <a:t>Il </a:t>
            </a:r>
            <a:r>
              <a:rPr lang="it-IT" sz="1400" b="1" dirty="0"/>
              <a:t>COW </a:t>
            </a:r>
            <a:r>
              <a:rPr lang="it-IT" sz="1400" dirty="0"/>
              <a:t> permette di individuare il Donating a cui il Recipient deve indirizzare la comunicazione preliminare di FASE 2. Non necessita di alcuna variazione rispetto alle procedure previste dalla Delibera 274/07/CONS.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r>
              <a:rPr lang="it-IT" sz="1400" dirty="0"/>
              <a:t>Il </a:t>
            </a:r>
            <a:r>
              <a:rPr lang="it-IT" sz="1400" b="1" dirty="0"/>
              <a:t>COR</a:t>
            </a:r>
            <a:r>
              <a:rPr lang="it-IT" sz="1400" dirty="0"/>
              <a:t> indica la risorsa che l’Operatore di Rete Wholesale mette a disposizione dell’Operatore Retail. </a:t>
            </a:r>
            <a:br>
              <a:rPr lang="it-IT" sz="1400" dirty="0"/>
            </a:br>
            <a:r>
              <a:rPr lang="it-IT" sz="1400" dirty="0"/>
              <a:t>Viene «staccato» in attivazione, dall’Operatore di Rete Wholesale che attiva l’accesso,  e può essere variato in migrazione, dall’Operatore Wholesale di Rete Recipient che fornisce l’accesso all’Operatore Recipient.</a:t>
            </a:r>
            <a:br>
              <a:rPr lang="it-IT" sz="1400" dirty="0"/>
            </a:br>
            <a:r>
              <a:rPr lang="it-IT" sz="1400" dirty="0"/>
              <a:t>I primi due caratteri del COR identificano l’Operatore di Rete Wholesale, in modo da rendere univoco il COR tra reti diverse.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r>
              <a:rPr lang="it-IT" sz="1400" b="1" dirty="0"/>
              <a:t>Il COS</a:t>
            </a:r>
            <a:r>
              <a:rPr lang="it-IT" sz="1400" dirty="0"/>
              <a:t> indica: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Arial" panose="020B0604020202020204" pitchFamily="34" charset="0"/>
              <a:buChar char="•"/>
            </a:pPr>
            <a:r>
              <a:rPr lang="it-IT" sz="1400" dirty="0"/>
              <a:t> l’Operatore fornitore dell’</a:t>
            </a:r>
            <a:r>
              <a:rPr lang="it-IT" sz="1400" dirty="0" err="1"/>
              <a:t>SdT</a:t>
            </a:r>
            <a:r>
              <a:rPr lang="it-IT" sz="1400" dirty="0"/>
              <a:t> (primi 2 caratteri)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Arial" panose="020B0604020202020204" pitchFamily="34" charset="0"/>
              <a:buChar char="•"/>
            </a:pPr>
            <a:r>
              <a:rPr lang="it-IT" sz="1400" dirty="0"/>
              <a:t> il Servizio Wholesale FTTH fornito dall’ Operatore di Rete Wholesale (terzo carattere)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endParaRPr lang="it-IT" sz="16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</p:txBody>
      </p:sp>
      <p:pic>
        <p:nvPicPr>
          <p:cNvPr id="15362" name="Immagine 1" descr="image001">
            <a:extLst>
              <a:ext uri="{FF2B5EF4-FFF2-40B4-BE49-F238E27FC236}">
                <a16:creationId xmlns:a16="http://schemas.microsoft.com/office/drawing/2014/main" id="{D5B09FFB-90F0-4029-9B44-D70705991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66" y="1681206"/>
            <a:ext cx="7745118" cy="668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9602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BA6D131-9548-4A18-9F46-BE2827252194}"/>
              </a:ext>
            </a:extLst>
          </p:cNvPr>
          <p:cNvSpPr txBox="1">
            <a:spLocks/>
          </p:cNvSpPr>
          <p:nvPr/>
        </p:nvSpPr>
        <p:spPr bwMode="auto">
          <a:xfrm>
            <a:off x="393270" y="161562"/>
            <a:ext cx="1035932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EB0028"/>
                </a:solidFill>
                <a:effectLst/>
                <a:uLnTx/>
                <a:uFillTx/>
                <a:latin typeface="TIM Sans" panose="00000500000000000000" pitchFamily="2" charset="0"/>
                <a:ea typeface="ＭＳ Ｐゴシック"/>
                <a:cs typeface="Arial"/>
              </a:rPr>
              <a:t>COW, COR e COS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393270" y="685895"/>
            <a:ext cx="11338481" cy="4814681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18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r>
              <a:rPr lang="it-IT" sz="1400" b="1" dirty="0">
                <a:solidFill>
                  <a:srgbClr val="FF0000"/>
                </a:solidFill>
              </a:rPr>
              <a:t>COW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r>
              <a:rPr lang="it-IT" sz="1400" dirty="0"/>
              <a:t>In linea con le procedure previste dalla Delibera 274/07/CONS, TIM continua a generare e a manutenere l’elenco dei COW assegnati a ciascun operatore.</a:t>
            </a:r>
            <a:endParaRPr lang="it-IT" sz="1400" b="1" dirty="0">
              <a:solidFill>
                <a:srgbClr val="FF0000"/>
              </a:solidFill>
            </a:endParaRPr>
          </a:p>
          <a:p>
            <a:pPr marL="0" lvl="1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b="1" dirty="0">
              <a:solidFill>
                <a:srgbClr val="FF0000"/>
              </a:solidFill>
            </a:endParaRPr>
          </a:p>
          <a:p>
            <a:pPr marL="0" lvl="1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r>
              <a:rPr lang="it-IT" sz="1400" b="1" dirty="0">
                <a:solidFill>
                  <a:srgbClr val="FF0000"/>
                </a:solidFill>
              </a:rPr>
              <a:t>Elenchi delle codifiche per COR e COS</a:t>
            </a:r>
            <a:endParaRPr lang="it-IT" sz="1400" dirty="0"/>
          </a:p>
          <a:p>
            <a:pPr marL="0" lvl="1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r>
              <a:rPr lang="it-IT" sz="1400" dirty="0"/>
              <a:t>AGCom pubblica e manutiene i seguenti elenchi:</a:t>
            </a:r>
          </a:p>
          <a:p>
            <a:pPr lvl="2" indent="-34290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Arial" panose="020B0604020202020204" pitchFamily="34" charset="0"/>
              <a:buChar char="•"/>
            </a:pPr>
            <a:r>
              <a:rPr lang="it-IT" dirty="0"/>
              <a:t>Operatori di Rete Wholesale e relative codifiche (primi 2 caratteri del COR) (di seguito </a:t>
            </a:r>
            <a:r>
              <a:rPr lang="it-IT" b="1" dirty="0"/>
              <a:t>Elenco a)</a:t>
            </a:r>
            <a:r>
              <a:rPr lang="it-IT" dirty="0"/>
              <a:t>)</a:t>
            </a:r>
          </a:p>
          <a:p>
            <a:pPr lvl="2" indent="-34290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Arial" panose="020B0604020202020204" pitchFamily="34" charset="0"/>
              <a:buChar char="•"/>
            </a:pPr>
            <a:r>
              <a:rPr lang="it-IT" dirty="0"/>
              <a:t>Operatori </a:t>
            </a:r>
            <a:r>
              <a:rPr lang="it-IT" dirty="0" err="1"/>
              <a:t>SdT</a:t>
            </a:r>
            <a:r>
              <a:rPr lang="it-IT" dirty="0"/>
              <a:t> e le relative codifiche (primi 2 caratteri del COS) (di seguito </a:t>
            </a:r>
            <a:r>
              <a:rPr lang="it-IT" b="1" dirty="0"/>
              <a:t>Elenco b)</a:t>
            </a:r>
            <a:r>
              <a:rPr lang="it-IT" dirty="0"/>
              <a:t>)</a:t>
            </a:r>
          </a:p>
          <a:p>
            <a:pPr lvl="2" indent="-34290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Arial" panose="020B0604020202020204" pitchFamily="34" charset="0"/>
              <a:buChar char="•"/>
            </a:pPr>
            <a:r>
              <a:rPr lang="it-IT" dirty="0"/>
              <a:t>Servizi Wholesale FTTH forniti da ciascun Operatore di Rete Wholesale e relative codifiche (terzo carattere del COS) (di seguito </a:t>
            </a:r>
            <a:r>
              <a:rPr lang="it-IT" b="1" dirty="0"/>
              <a:t>Elenco c)</a:t>
            </a:r>
            <a:r>
              <a:rPr lang="it-IT" dirty="0"/>
              <a:t>)</a:t>
            </a:r>
          </a:p>
          <a:p>
            <a:pPr lvl="2" indent="-34290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Arial" panose="020B0604020202020204" pitchFamily="34" charset="0"/>
              <a:buChar char="•"/>
            </a:pPr>
            <a:endParaRPr lang="it-IT" b="1" dirty="0"/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r>
              <a:rPr lang="it-IT" sz="1400" b="1" dirty="0">
                <a:solidFill>
                  <a:srgbClr val="FF0000"/>
                </a:solidFill>
              </a:rPr>
              <a:t>COR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r>
              <a:rPr lang="it-IT" sz="1400" dirty="0"/>
              <a:t>Per gli accessi FTTH:</a:t>
            </a:r>
          </a:p>
          <a:p>
            <a:pPr marL="628650" lvl="1" indent="-28575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Arial" panose="020B0604020202020204" pitchFamily="34" charset="0"/>
              <a:buChar char="•"/>
            </a:pPr>
            <a:r>
              <a:rPr lang="it-IT" sz="1400" dirty="0"/>
              <a:t>su rete TIM, I primi due caratteri del COR continuano ad essere numerici in linea con quanto attualmente in essere. </a:t>
            </a:r>
          </a:p>
          <a:p>
            <a:pPr marL="628650" lvl="1" indent="-285750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  <a:buFont typeface="Arial" panose="020B0604020202020204" pitchFamily="34" charset="0"/>
              <a:buChar char="•"/>
            </a:pPr>
            <a:r>
              <a:rPr lang="it-IT" sz="1400" dirty="0"/>
              <a:t>su reti diverse da TIM, i primi due caratteri del COR sono alfabetici e sono valorizzati con le codifiche in </a:t>
            </a:r>
            <a:r>
              <a:rPr lang="it-IT" sz="1400" b="1" dirty="0"/>
              <a:t>Elenco a)</a:t>
            </a:r>
            <a:r>
              <a:rPr lang="it-IT" sz="1400" dirty="0"/>
              <a:t> Il primo carattere alfabetico è diverso da «U» e da «V». Ad ogni Operatore di Rete Wholesale diverso da TIM è assegnato inizialmente un codice univoco.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dirty="0"/>
          </a:p>
          <a:p>
            <a:pPr lvl="1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dirty="0"/>
          </a:p>
          <a:p>
            <a:pPr lvl="1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dirty="0"/>
          </a:p>
          <a:p>
            <a:pPr lvl="1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dirty="0"/>
          </a:p>
          <a:p>
            <a:pPr lvl="1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dirty="0"/>
          </a:p>
          <a:p>
            <a:pPr lvl="1"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4164849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BA6D131-9548-4A18-9F46-BE2827252194}"/>
              </a:ext>
            </a:extLst>
          </p:cNvPr>
          <p:cNvSpPr txBox="1">
            <a:spLocks/>
          </p:cNvSpPr>
          <p:nvPr/>
        </p:nvSpPr>
        <p:spPr bwMode="auto">
          <a:xfrm>
            <a:off x="393270" y="161562"/>
            <a:ext cx="1035932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it-IT" dirty="0">
                <a:solidFill>
                  <a:srgbClr val="EB0028"/>
                </a:solidFill>
              </a:rPr>
              <a:t>COW, COR e COS (2/2)</a:t>
            </a:r>
            <a:endParaRPr lang="en-US" dirty="0">
              <a:solidFill>
                <a:srgbClr val="EB0028"/>
              </a:solidFill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393270" y="513620"/>
            <a:ext cx="11338481" cy="6142361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18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r>
              <a:rPr lang="it-IT" sz="1400" b="1" dirty="0">
                <a:solidFill>
                  <a:srgbClr val="FF0000"/>
                </a:solidFill>
              </a:rPr>
              <a:t>COS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rgbClr val="EB0028"/>
              </a:buClr>
            </a:pPr>
            <a:endParaRPr lang="it-IT" sz="1400" b="1" dirty="0">
              <a:solidFill>
                <a:srgbClr val="FF0000"/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</a:pPr>
            <a:r>
              <a:rPr lang="it-IT" sz="1400" dirty="0"/>
              <a:t>Regole per la valorizzazione del COS: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  <a:buFont typeface="+mj-lt"/>
              <a:buAutoNum type="arabicPeriod"/>
            </a:pPr>
            <a:endParaRPr lang="it-IT" sz="1400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</a:pPr>
            <a:endParaRPr lang="it-IT" sz="1400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</a:pPr>
            <a:endParaRPr lang="it-IT" sz="1400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</a:pPr>
            <a:endParaRPr lang="it-IT" sz="1400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</a:pPr>
            <a:endParaRPr lang="it-IT" sz="1400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</a:pPr>
            <a:endParaRPr lang="it-IT" sz="1400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</a:pPr>
            <a:endParaRPr lang="it-IT" sz="1400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</a:pPr>
            <a:endParaRPr lang="it-IT" sz="1400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</a:pPr>
            <a:endParaRPr lang="it-IT" sz="1400" strike="sngStrike" dirty="0">
              <a:solidFill>
                <a:srgbClr val="FF3399"/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</a:pPr>
            <a:endParaRPr lang="it-IT" sz="1400" strike="sngStrike" dirty="0">
              <a:solidFill>
                <a:srgbClr val="FF3399"/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</a:pPr>
            <a:endParaRPr lang="it-IT" sz="1400" strike="sngStrike" dirty="0">
              <a:solidFill>
                <a:srgbClr val="FF3399"/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</a:pPr>
            <a:endParaRPr lang="it-IT" sz="1400" strike="sngStrike" dirty="0">
              <a:solidFill>
                <a:srgbClr val="FF3399"/>
              </a:solidFill>
            </a:endParaRPr>
          </a:p>
          <a:p>
            <a:pPr lvl="1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B0028"/>
              </a:buClr>
            </a:pPr>
            <a:r>
              <a:rPr lang="it-IT" sz="1400" dirty="0"/>
              <a:t>L</a:t>
            </a:r>
            <a:r>
              <a:rPr lang="it-IT" sz="1400"/>
              <a:t>’Operatore </a:t>
            </a:r>
            <a:r>
              <a:rPr lang="it-IT" sz="1400" dirty="0"/>
              <a:t>di Rete Wholesale comunica il COS all’Operatore richiedente il servizio in fase di fornitura del servizio FTTH</a:t>
            </a:r>
            <a:r>
              <a:rPr lang="it-IT" sz="1200" dirty="0"/>
              <a:t> 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endParaRPr lang="it-IT" sz="1600" dirty="0"/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endParaRPr lang="it-IT" sz="1600" dirty="0"/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6C68985B-38F5-419C-9EF3-A2C275269C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135490"/>
              </p:ext>
            </p:extLst>
          </p:nvPr>
        </p:nvGraphicFramePr>
        <p:xfrm>
          <a:off x="845128" y="1429092"/>
          <a:ext cx="1066836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804">
                  <a:extLst>
                    <a:ext uri="{9D8B030D-6E8A-4147-A177-3AD203B41FA5}">
                      <a16:colId xmlns:a16="http://schemas.microsoft.com/office/drawing/2014/main" val="2499694411"/>
                    </a:ext>
                  </a:extLst>
                </a:gridCol>
                <a:gridCol w="3217624">
                  <a:extLst>
                    <a:ext uri="{9D8B030D-6E8A-4147-A177-3AD203B41FA5}">
                      <a16:colId xmlns:a16="http://schemas.microsoft.com/office/drawing/2014/main" val="3578980763"/>
                    </a:ext>
                  </a:extLst>
                </a:gridCol>
                <a:gridCol w="2729359">
                  <a:extLst>
                    <a:ext uri="{9D8B030D-6E8A-4147-A177-3AD203B41FA5}">
                      <a16:colId xmlns:a16="http://schemas.microsoft.com/office/drawing/2014/main" val="1262811218"/>
                    </a:ext>
                  </a:extLst>
                </a:gridCol>
                <a:gridCol w="3498573">
                  <a:extLst>
                    <a:ext uri="{9D8B030D-6E8A-4147-A177-3AD203B41FA5}">
                      <a16:colId xmlns:a16="http://schemas.microsoft.com/office/drawing/2014/main" val="2026905188"/>
                    </a:ext>
                  </a:extLst>
                </a:gridCol>
              </a:tblGrid>
              <a:tr h="217631">
                <a:tc gridSpan="2"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Operatori di Rete FTTH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Valorizzazione del COS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3471309"/>
                  </a:ext>
                </a:extLst>
              </a:tr>
              <a:tr h="294205">
                <a:tc>
                  <a:txBody>
                    <a:bodyPr/>
                    <a:lstStyle/>
                    <a:p>
                      <a:pPr algn="ctr"/>
                      <a:r>
                        <a:rPr lang="it-IT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Operatore di Rete </a:t>
                      </a:r>
                      <a:r>
                        <a:rPr lang="it-IT" sz="9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Wholesale</a:t>
                      </a:r>
                      <a:endParaRPr lang="it-IT" sz="9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Operatore </a:t>
                      </a:r>
                      <a:r>
                        <a:rPr lang="it-IT" sz="9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SdT</a:t>
                      </a:r>
                      <a:endParaRPr lang="it-IT" sz="9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Primi 2 caratteri del COS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Terzo carattere del COS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935091"/>
                  </a:ext>
                </a:extLst>
              </a:tr>
              <a:tr h="398990">
                <a:tc rowSpan="2"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TIM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/>
                        <a:t>TIM</a:t>
                      </a:r>
                    </a:p>
                    <a:p>
                      <a:pPr algn="l"/>
                      <a:r>
                        <a:rPr lang="it-IT" sz="1000" dirty="0"/>
                        <a:t>oppure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Operatore NON incluso </a:t>
                      </a:r>
                      <a:r>
                        <a:rPr lang="it-IT" sz="1000" b="1" dirty="0"/>
                        <a:t>nell’Elenco b)</a:t>
                      </a:r>
                      <a:r>
                        <a:rPr lang="it-IT" sz="1000" dirty="0"/>
                        <a:t> degli Operatori </a:t>
                      </a:r>
                      <a:r>
                        <a:rPr lang="it-IT" sz="1000" dirty="0" err="1"/>
                        <a:t>SdT</a:t>
                      </a:r>
                      <a:r>
                        <a:rPr lang="it-IT" sz="1000" dirty="0"/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Come da regolamentazione vigente (Del 611/13/CONS)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7344298"/>
                  </a:ext>
                </a:extLst>
              </a:tr>
              <a:tr h="231298">
                <a:tc vMerge="1">
                  <a:txBody>
                    <a:bodyPr/>
                    <a:lstStyle/>
                    <a:p>
                      <a:pPr algn="l"/>
                      <a:endParaRPr lang="it-IT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/>
                        <a:t>Operatore </a:t>
                      </a:r>
                      <a:r>
                        <a:rPr lang="it-IT" sz="1000" dirty="0" err="1"/>
                        <a:t>SdT</a:t>
                      </a:r>
                      <a:r>
                        <a:rPr lang="it-IT" sz="1000" dirty="0"/>
                        <a:t> diverso da TIM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Codifica Operatore </a:t>
                      </a:r>
                      <a:r>
                        <a:rPr lang="it-IT" sz="1000" dirty="0" err="1"/>
                        <a:t>SdT</a:t>
                      </a:r>
                      <a:r>
                        <a:rPr lang="it-IT" sz="1000" dirty="0"/>
                        <a:t> </a:t>
                      </a:r>
                      <a:r>
                        <a:rPr lang="it-IT" sz="1000" b="1" dirty="0"/>
                        <a:t>Elenco b)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Codifica servizio wholesale </a:t>
                      </a:r>
                      <a:r>
                        <a:rPr lang="it-IT" sz="1000" b="1" dirty="0"/>
                        <a:t>Elenco c).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dirty="0"/>
                        <a:t>Si utilizzano  </a:t>
                      </a:r>
                      <a:r>
                        <a:rPr lang="it-IT" sz="1000" dirty="0"/>
                        <a:t>solo i 26 caratteri alfabetici che identificano in maniera univoca l’associazione Servizio wholesale - Operatore di Rete Wholesale che lo offre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1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In caso di assegnazione di tutti i 26 caratteri alfabetici, si utilizzano in combinazione i 10 caratteri numerici (da 0  a 9) con i primi 2 caratteri del COR per identificare in maniera univoca l’associazione Servizio wholesale - Operatore di Rete Wholesale che lo offre.</a:t>
                      </a:r>
                      <a:endParaRPr lang="it-IT" sz="1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2758600"/>
                  </a:ext>
                </a:extLst>
              </a:tr>
              <a:tr h="398990"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Operatore 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diverso da TIM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Coincide con l’Operatore di Rete Wholesale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oppure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Operatore NON incluso </a:t>
                      </a:r>
                      <a:r>
                        <a:rPr lang="it-IT" sz="1000" b="1" dirty="0"/>
                        <a:t>nell’Elenco b)</a:t>
                      </a:r>
                      <a:r>
                        <a:rPr lang="it-IT" sz="1000" dirty="0"/>
                        <a:t> degli Operatori </a:t>
                      </a:r>
                      <a:r>
                        <a:rPr lang="it-IT" sz="1000" dirty="0" err="1"/>
                        <a:t>SdT</a:t>
                      </a:r>
                      <a:r>
                        <a:rPr lang="it-IT" sz="1000" dirty="0"/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Codifica Operatore Wholesale di Rete </a:t>
                      </a:r>
                      <a:r>
                        <a:rPr lang="it-IT" sz="1000" b="1" dirty="0"/>
                        <a:t>Elenco b)</a:t>
                      </a:r>
                      <a:endParaRPr lang="it-IT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4453781"/>
                  </a:ext>
                </a:extLst>
              </a:tr>
              <a:tr h="181359"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/>
                        <a:t>NON coincide con l’Operatore di Rete Wholesale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Codifica Operatore </a:t>
                      </a:r>
                      <a:r>
                        <a:rPr lang="it-IT" sz="1000" dirty="0" err="1"/>
                        <a:t>SdT</a:t>
                      </a:r>
                      <a:r>
                        <a:rPr lang="it-IT" sz="1000" dirty="0"/>
                        <a:t> </a:t>
                      </a:r>
                      <a:r>
                        <a:rPr lang="it-IT" sz="1000" b="1" dirty="0"/>
                        <a:t>Elenco b)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45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0318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xI3rXFHiUZPDA64vua0k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PLGIKXPny3y9lShwilDD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52279rA_qouhfboZXnOZ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GbOTnDJ8UqCJE4fGTC4c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3_Master - Cover 2 SMART3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" id="{FBFCADBC-6697-42DD-A769-60BB7DD73C06}" vid="{D39F4138-B6F5-43FC-9E77-FB24300A3FCD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est in class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"/>
        <a:ea typeface="ＭＳ Ｐゴシック"/>
        <a:cs typeface="Arial"/>
      </a:majorFont>
      <a:minorFont>
        <a:latin typeface="TIM Sans Light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6" id="{73C9A087-5DA7-49F9-83EB-66A9A615C1CF}" vid="{374AF585-F304-4129-8D3C-28A16BC6F50C}"/>
    </a:ext>
  </a:extLst>
</a:theme>
</file>

<file path=ppt/theme/theme4.xml><?xml version="1.0" encoding="utf-8"?>
<a:theme xmlns:a="http://schemas.openxmlformats.org/drawingml/2006/main" name="Master - Cover 4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B4D28C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9F1520E2-F50C-4646-9013-757CBBBF7433}" vid="{DBE15E14-61B7-483A-BFB0-20E3D3FC1270}"/>
    </a:ext>
  </a:extLst>
</a:theme>
</file>

<file path=ppt/theme/theme5.xml><?xml version="1.0" encoding="utf-8"?>
<a:theme xmlns:a="http://schemas.openxmlformats.org/drawingml/2006/main" name="1_Master - Cover 4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B4D28C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9F1520E2-F50C-4646-9013-757CBBBF7433}" vid="{DBE15E14-61B7-483A-BFB0-20E3D3FC1270}"/>
    </a:ext>
  </a:extLst>
</a:theme>
</file>

<file path=ppt/theme/theme6.xml><?xml version="1.0" encoding="utf-8"?>
<a:theme xmlns:a="http://schemas.openxmlformats.org/drawingml/2006/main" name="1_Best in class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"/>
        <a:ea typeface="ＭＳ Ｐゴシック"/>
        <a:cs typeface="Arial"/>
      </a:majorFont>
      <a:minorFont>
        <a:latin typeface="TIM Sans Light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6" id="{73C9A087-5DA7-49F9-83EB-66A9A615C1CF}" vid="{374AF585-F304-4129-8D3C-28A16BC6F50C}"/>
    </a:ext>
  </a:extLst>
</a:theme>
</file>

<file path=ppt/theme/theme7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928A4D5A028645B1E3DD8C5B58D26C" ma:contentTypeVersion="5" ma:contentTypeDescription="Create a new document." ma:contentTypeScope="" ma:versionID="1f0c3e5ca05159326ce2371d1c7ff0df">
  <xsd:schema xmlns:xsd="http://www.w3.org/2001/XMLSchema" xmlns:xs="http://www.w3.org/2001/XMLSchema" xmlns:p="http://schemas.microsoft.com/office/2006/metadata/properties" xmlns:ns3="82d1457a-94b3-44a0-8d8b-7f554eee38ce" xmlns:ns4="b31a109a-9550-45a7-83c0-4f7bf5228237" targetNamespace="http://schemas.microsoft.com/office/2006/metadata/properties" ma:root="true" ma:fieldsID="92dd931d0780f17c896bd99a30e62f37" ns3:_="" ns4:_="">
    <xsd:import namespace="82d1457a-94b3-44a0-8d8b-7f554eee38ce"/>
    <xsd:import namespace="b31a109a-9550-45a7-83c0-4f7bf522823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d1457a-94b3-44a0-8d8b-7f554eee38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1a109a-9550-45a7-83c0-4f7bf522823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C7A37B-C9B1-4591-9744-F5E9C4DE877E}">
  <ds:schemaRefs>
    <ds:schemaRef ds:uri="b31a109a-9550-45a7-83c0-4f7bf5228237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infopath/2007/PartnerControls"/>
    <ds:schemaRef ds:uri="82d1457a-94b3-44a0-8d8b-7f554eee38ce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8A76979-01E0-4DF7-96DE-FC4A9D8CB0F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D5FF31-8CAE-4D4D-9F4C-FEC913BA87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d1457a-94b3-44a0-8d8b-7f554eee38ce"/>
    <ds:schemaRef ds:uri="b31a109a-9550-45a7-83c0-4f7bf52282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Template TIM_4 3</Template>
  <TotalTime>0</TotalTime>
  <Words>527</Words>
  <Application>Microsoft Office PowerPoint</Application>
  <PresentationFormat>Widescreen</PresentationFormat>
  <Paragraphs>85</Paragraphs>
  <Slides>4</Slides>
  <Notes>3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7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22" baseType="lpstr">
      <vt:lpstr>MS PGothic</vt:lpstr>
      <vt:lpstr>MS PGothic</vt:lpstr>
      <vt:lpstr>Arial</vt:lpstr>
      <vt:lpstr>Calibri</vt:lpstr>
      <vt:lpstr>Calibri Light</vt:lpstr>
      <vt:lpstr>Franklin Gothic Medium</vt:lpstr>
      <vt:lpstr>TIM Sans</vt:lpstr>
      <vt:lpstr>TIM Sans Light</vt:lpstr>
      <vt:lpstr>TIM Sans Medium</vt:lpstr>
      <vt:lpstr>Wingdings</vt:lpstr>
      <vt:lpstr>3_Master - Cover 2 SMART3</vt:lpstr>
      <vt:lpstr>Personalizza struttura</vt:lpstr>
      <vt:lpstr>Best in class</vt:lpstr>
      <vt:lpstr>Master - Cover 4</vt:lpstr>
      <vt:lpstr>1_Master - Cover 4</vt:lpstr>
      <vt:lpstr>1_Best in class</vt:lpstr>
      <vt:lpstr>1_Personalizza struttura</vt:lpstr>
      <vt:lpstr>Diapositiva think-cell</vt:lpstr>
      <vt:lpstr>     Roma, 15 novembre 2019   Procedure di passaggio  dei clienti di operatori di rete fissa che utilizzano reti FTTH di operatori Wholesale diversi da TIM   Allegato 3  Codice di migrazione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2017-09-05T15:42:02Z</dcterms:created>
  <dcterms:modified xsi:type="dcterms:W3CDTF">2019-11-19T16:46:17Z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59f705-2ba0-454b-9cfc-6ce5bcaac040_Enabled">
    <vt:lpwstr>True</vt:lpwstr>
  </property>
  <property fmtid="{D5CDD505-2E9C-101B-9397-08002B2CF9AE}" pid="3" name="MSIP_Label_0359f705-2ba0-454b-9cfc-6ce5bcaac040_SiteId">
    <vt:lpwstr>68283f3b-8487-4c86-adb3-a5228f18b893</vt:lpwstr>
  </property>
  <property fmtid="{D5CDD505-2E9C-101B-9397-08002B2CF9AE}" pid="4" name="MSIP_Label_0359f705-2ba0-454b-9cfc-6ce5bcaac040_Owner">
    <vt:lpwstr>Luca.CORDELLI@vodafone.com</vt:lpwstr>
  </property>
  <property fmtid="{D5CDD505-2E9C-101B-9397-08002B2CF9AE}" pid="5" name="MSIP_Label_0359f705-2ba0-454b-9cfc-6ce5bcaac040_SetDate">
    <vt:lpwstr>2019-07-01T09:29:33.8465900Z</vt:lpwstr>
  </property>
  <property fmtid="{D5CDD505-2E9C-101B-9397-08002B2CF9AE}" pid="6" name="MSIP_Label_0359f705-2ba0-454b-9cfc-6ce5bcaac040_Name">
    <vt:lpwstr>C2 General</vt:lpwstr>
  </property>
  <property fmtid="{D5CDD505-2E9C-101B-9397-08002B2CF9AE}" pid="7" name="MSIP_Label_0359f705-2ba0-454b-9cfc-6ce5bcaac040_Application">
    <vt:lpwstr>Microsoft Azure Information Protection</vt:lpwstr>
  </property>
  <property fmtid="{D5CDD505-2E9C-101B-9397-08002B2CF9AE}" pid="8" name="MSIP_Label_0359f705-2ba0-454b-9cfc-6ce5bcaac040_Extended_MSFT_Method">
    <vt:lpwstr>Automatic</vt:lpwstr>
  </property>
  <property fmtid="{D5CDD505-2E9C-101B-9397-08002B2CF9AE}" pid="9" name="Sensitivity">
    <vt:lpwstr>C2 General</vt:lpwstr>
  </property>
  <property fmtid="{D5CDD505-2E9C-101B-9397-08002B2CF9AE}" pid="10" name="ContentTypeId">
    <vt:lpwstr>0x010100F1928A4D5A028645B1E3DD8C5B58D26C</vt:lpwstr>
  </property>
</Properties>
</file>