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0" r:id="rId5"/>
    <p:sldMasterId id="2147483672" r:id="rId6"/>
    <p:sldMasterId id="2147483682" r:id="rId7"/>
  </p:sldMasterIdLst>
  <p:notesMasterIdLst>
    <p:notesMasterId r:id="rId24"/>
  </p:notesMasterIdLst>
  <p:sldIdLst>
    <p:sldId id="549" r:id="rId8"/>
    <p:sldId id="592" r:id="rId9"/>
    <p:sldId id="587" r:id="rId10"/>
    <p:sldId id="590" r:id="rId11"/>
    <p:sldId id="606" r:id="rId12"/>
    <p:sldId id="642" r:id="rId13"/>
    <p:sldId id="612" r:id="rId14"/>
    <p:sldId id="643" r:id="rId15"/>
    <p:sldId id="644" r:id="rId16"/>
    <p:sldId id="646" r:id="rId17"/>
    <p:sldId id="647" r:id="rId18"/>
    <p:sldId id="648" r:id="rId19"/>
    <p:sldId id="625" r:id="rId20"/>
    <p:sldId id="639" r:id="rId21"/>
    <p:sldId id="645" r:id="rId22"/>
    <p:sldId id="640" r:id="rId23"/>
  </p:sldIdLst>
  <p:sldSz cx="12192000" cy="6858000"/>
  <p:notesSz cx="6858000" cy="9144000"/>
  <p:embeddedFontLst>
    <p:embeddedFont>
      <p:font typeface="TIM Sans Light" panose="020B0604020202020204" charset="0"/>
      <p:regular r:id="rId25"/>
      <p:italic r:id="rId26"/>
    </p:embeddedFont>
    <p:embeddedFont>
      <p:font typeface="Calibri" panose="020F0502020204030204" pitchFamily="34" charset="0"/>
      <p:regular r:id="rId27"/>
      <p:bold r:id="rId28"/>
      <p:italic r:id="rId29"/>
      <p:boldItalic r:id="rId30"/>
    </p:embeddedFont>
    <p:embeddedFont>
      <p:font typeface="TIM Sans Medium" panose="020B0604020202020204" charset="0"/>
      <p:regular r:id="rId31"/>
      <p:italic r:id="rId32"/>
    </p:embeddedFont>
    <p:embeddedFont>
      <p:font typeface="MS PGothic" panose="020B0600070205080204" pitchFamily="34" charset="-128"/>
      <p:regular r:id="rId33"/>
    </p:embeddedFont>
    <p:embeddedFont>
      <p:font typeface="TIM Sans" panose="020B0604020202020204" charset="0"/>
      <p:regular r:id="rId34"/>
      <p:bold r:id="rId35"/>
      <p:italic r:id="rId36"/>
      <p:boldItalic r:id="rId37"/>
    </p:embeddedFont>
    <p:embeddedFont>
      <p:font typeface="MS PGothic" panose="020B0600070205080204" pitchFamily="34" charset="-128"/>
      <p:regular r:id="rId33"/>
    </p:embeddedFont>
    <p:embeddedFont>
      <p:font typeface="Franklin Gothic Medium" panose="020B0603020102020204" pitchFamily="34" charset="0"/>
      <p:regular r:id="rId38"/>
      <p:italic r:id="rId39"/>
    </p:embeddedFont>
    <p:embeddedFont>
      <p:font typeface="Arial Black" panose="020B0A04020102020204" pitchFamily="34" charset="0"/>
      <p:bold r:id="rId40"/>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orient="horz" pos="142" userDrawn="1">
          <p15:clr>
            <a:srgbClr val="A4A3A4"/>
          </p15:clr>
        </p15:guide>
        <p15:guide id="3" pos="5042" userDrawn="1">
          <p15:clr>
            <a:srgbClr val="A4A3A4"/>
          </p15:clr>
        </p15:guide>
        <p15:guide id="4" pos="393" userDrawn="1">
          <p15:clr>
            <a:srgbClr val="A4A3A4"/>
          </p15:clr>
        </p15:guide>
        <p15:guide id="5" pos="7469" userDrawn="1">
          <p15:clr>
            <a:srgbClr val="A4A3A4"/>
          </p15:clr>
        </p15:guide>
        <p15:guide id="6" orient="horz" pos="4320" userDrawn="1">
          <p15:clr>
            <a:srgbClr val="A4A3A4"/>
          </p15:clr>
        </p15:guide>
        <p15:guide id="7" orient="horz" pos="1162" userDrawn="1">
          <p15:clr>
            <a:srgbClr val="A4A3A4"/>
          </p15:clr>
        </p15:guide>
        <p15:guide id="8" pos="166" userDrawn="1">
          <p15:clr>
            <a:srgbClr val="A4A3A4"/>
          </p15:clr>
        </p15:guide>
        <p15:guide id="9" pos="1549" userDrawn="1">
          <p15:clr>
            <a:srgbClr val="A4A3A4"/>
          </p15:clr>
        </p15:guide>
        <p15:guide id="10" pos="4566" userDrawn="1">
          <p15:clr>
            <a:srgbClr val="A4A3A4"/>
          </p15:clr>
        </p15:guide>
        <p15:guide id="11" pos="5337" userDrawn="1">
          <p15:clr>
            <a:srgbClr val="A4A3A4"/>
          </p15:clr>
        </p15:guide>
        <p15:guide id="12" pos="914" userDrawn="1">
          <p15:clr>
            <a:srgbClr val="A4A3A4"/>
          </p15:clr>
        </p15:guide>
        <p15:guide id="13" orient="horz" pos="2727" userDrawn="1">
          <p15:clr>
            <a:srgbClr val="A4A3A4"/>
          </p15:clr>
        </p15:guide>
        <p15:guide id="14" orient="horz" pos="3521" userDrawn="1">
          <p15:clr>
            <a:srgbClr val="A4A3A4"/>
          </p15:clr>
        </p15:guide>
        <p15:guide id="15" orient="horz" pos="300" userDrawn="1">
          <p15:clr>
            <a:srgbClr val="A4A3A4"/>
          </p15:clr>
        </p15:guide>
        <p15:guide id="16" orient="horz" pos="2455" userDrawn="1">
          <p15:clr>
            <a:srgbClr val="A4A3A4"/>
          </p15:clr>
        </p15:guide>
        <p15:guide id="17" orient="horz" pos="164" userDrawn="1">
          <p15:clr>
            <a:srgbClr val="A4A3A4"/>
          </p15:clr>
        </p15:guide>
        <p15:guide id="18" orient="horz" pos="4319">
          <p15:clr>
            <a:srgbClr val="A4A3A4"/>
          </p15:clr>
        </p15:guide>
        <p15:guide id="19" orient="horz" pos="11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ziani Palmieri Anna Rita" initials="ARGP" lastIdx="19" clrIdx="0"/>
  <p:cmAuthor id="1" name="Graziani Palmieri Anna Rita" initials="AG" lastIdx="8" clrIdx="1"/>
  <p:cmAuthor id="2" name="Comegna Ivana" initials="CI" lastIdx="3" clrIdx="2"/>
  <p:cmAuthor id="3" name="Fumagalli Marco" initials="FM"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14"/>
    <a:srgbClr val="DC8200"/>
    <a:srgbClr val="004691"/>
    <a:srgbClr val="EB0028"/>
    <a:srgbClr val="E6E6E6"/>
    <a:srgbClr val="008C55"/>
    <a:srgbClr val="FFFFFF"/>
    <a:srgbClr val="FAB932"/>
    <a:srgbClr val="003264"/>
    <a:srgbClr val="EBE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695" autoAdjust="0"/>
    <p:restoredTop sz="93899" autoAdjust="0"/>
  </p:normalViewPr>
  <p:slideViewPr>
    <p:cSldViewPr snapToGrid="0">
      <p:cViewPr varScale="1">
        <p:scale>
          <a:sx n="72" d="100"/>
          <a:sy n="72" d="100"/>
        </p:scale>
        <p:origin x="1266" y="54"/>
      </p:cViewPr>
      <p:guideLst>
        <p:guide orient="horz" pos="1412"/>
        <p:guide orient="horz" pos="142"/>
        <p:guide pos="5042"/>
        <p:guide pos="393"/>
        <p:guide pos="7469"/>
        <p:guide orient="horz" pos="4320"/>
        <p:guide orient="horz" pos="1162"/>
        <p:guide pos="166"/>
        <p:guide pos="1549"/>
        <p:guide pos="4566"/>
        <p:guide pos="5337"/>
        <p:guide pos="914"/>
        <p:guide orient="horz" pos="2727"/>
        <p:guide orient="horz" pos="3521"/>
        <p:guide orient="horz" pos="300"/>
        <p:guide orient="horz" pos="2455"/>
        <p:guide orient="horz" pos="164"/>
        <p:guide orient="horz" pos="4319"/>
        <p:guide orient="horz" pos="1153"/>
      </p:guideLst>
    </p:cSldViewPr>
  </p:slideViewPr>
  <p:outlineViewPr>
    <p:cViewPr>
      <p:scale>
        <a:sx n="33" d="100"/>
        <a:sy n="33" d="100"/>
      </p:scale>
      <p:origin x="0" y="-59436"/>
    </p:cViewPr>
  </p:outlineViewPr>
  <p:notesTextViewPr>
    <p:cViewPr>
      <p:scale>
        <a:sx n="1" d="1"/>
        <a:sy n="1" d="1"/>
      </p:scale>
      <p:origin x="0" y="0"/>
    </p:cViewPr>
  </p:notesTextViewPr>
  <p:sorterViewPr>
    <p:cViewPr>
      <p:scale>
        <a:sx n="180" d="100"/>
        <a:sy n="180" d="100"/>
      </p:scale>
      <p:origin x="0" y="-90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CDC33-3EAD-45AF-9B1B-A7A17D87CC25}" type="datetimeFigureOut">
              <a:rPr lang="it-IT" smtClean="0"/>
              <a:t>29/03/2018</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38E1C-8FF1-4A8F-AB27-9803B4FBE2D6}" type="slidenum">
              <a:rPr lang="it-IT" smtClean="0"/>
              <a:t>‹N›</a:t>
            </a:fld>
            <a:endParaRPr lang="it-IT"/>
          </a:p>
        </p:txBody>
      </p:sp>
    </p:spTree>
    <p:extLst>
      <p:ext uri="{BB962C8B-B14F-4D97-AF65-F5344CB8AC3E}">
        <p14:creationId xmlns:p14="http://schemas.microsoft.com/office/powerpoint/2010/main" val="371722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B38E1C-8FF1-4A8F-AB27-9803B4FBE2D6}" type="slidenum">
              <a:rPr lang="it-IT" smtClean="0"/>
              <a:t>1</a:t>
            </a:fld>
            <a:endParaRPr lang="it-IT"/>
          </a:p>
        </p:txBody>
      </p:sp>
    </p:spTree>
    <p:extLst>
      <p:ext uri="{BB962C8B-B14F-4D97-AF65-F5344CB8AC3E}">
        <p14:creationId xmlns:p14="http://schemas.microsoft.com/office/powerpoint/2010/main" val="376147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B38E1C-8FF1-4A8F-AB27-9803B4FBE2D6}" type="slidenum">
              <a:rPr lang="it-IT" smtClean="0"/>
              <a:t>14</a:t>
            </a:fld>
            <a:endParaRPr lang="it-IT"/>
          </a:p>
        </p:txBody>
      </p:sp>
    </p:spTree>
    <p:extLst>
      <p:ext uri="{BB962C8B-B14F-4D97-AF65-F5344CB8AC3E}">
        <p14:creationId xmlns:p14="http://schemas.microsoft.com/office/powerpoint/2010/main" val="169190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B38E1C-8FF1-4A8F-AB27-9803B4FBE2D6}" type="slidenum">
              <a:rPr lang="it-IT" smtClean="0"/>
              <a:t>15</a:t>
            </a:fld>
            <a:endParaRPr lang="it-IT"/>
          </a:p>
        </p:txBody>
      </p:sp>
    </p:spTree>
    <p:extLst>
      <p:ext uri="{BB962C8B-B14F-4D97-AF65-F5344CB8AC3E}">
        <p14:creationId xmlns:p14="http://schemas.microsoft.com/office/powerpoint/2010/main" val="263219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B38E1C-8FF1-4A8F-AB27-9803B4FBE2D6}" type="slidenum">
              <a:rPr lang="it-IT" smtClean="0"/>
              <a:t>16</a:t>
            </a:fld>
            <a:endParaRPr lang="it-IT"/>
          </a:p>
        </p:txBody>
      </p:sp>
    </p:spTree>
    <p:extLst>
      <p:ext uri="{BB962C8B-B14F-4D97-AF65-F5344CB8AC3E}">
        <p14:creationId xmlns:p14="http://schemas.microsoft.com/office/powerpoint/2010/main" val="169190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ttotitolo e Contenuto">
    <p:spTree>
      <p:nvGrpSpPr>
        <p:cNvPr id="1" name=""/>
        <p:cNvGrpSpPr/>
        <p:nvPr/>
      </p:nvGrpSpPr>
      <p:grpSpPr>
        <a:xfrm>
          <a:off x="0" y="0"/>
          <a:ext cx="0" cy="0"/>
          <a:chOff x="0" y="0"/>
          <a:chExt cx="0" cy="0"/>
        </a:xfrm>
      </p:grpSpPr>
      <p:sp>
        <p:nvSpPr>
          <p:cNvPr id="9" name="Segnaposto testo 7"/>
          <p:cNvSpPr>
            <a:spLocks noGrp="1"/>
          </p:cNvSpPr>
          <p:nvPr>
            <p:ph type="body" sz="quarter" idx="10"/>
          </p:nvPr>
        </p:nvSpPr>
        <p:spPr>
          <a:xfrm>
            <a:off x="412751" y="809074"/>
            <a:ext cx="11299196" cy="396999"/>
          </a:xfrm>
          <a:noFill/>
          <a:ln>
            <a:noFill/>
          </a:ln>
          <a:effectLst/>
          <a:extLst/>
        </p:spPr>
        <p:txBody>
          <a:bodyPr wrap="none">
            <a:noAutofit/>
          </a:bodyPr>
          <a:lstStyle>
            <a:lvl1pPr>
              <a:lnSpc>
                <a:spcPct val="50000"/>
              </a:lnSpc>
              <a:defRPr lang="it-IT" sz="1400" kern="1200" dirty="0">
                <a:solidFill>
                  <a:schemeClr val="accent1"/>
                </a:solidFill>
                <a:latin typeface="TIM Sans" panose="00000500000000000000" pitchFamily="50" charset="0"/>
                <a:ea typeface="+mj-ea"/>
                <a:cs typeface="TIM Sans" panose="00000500000000000000" pitchFamily="50" charset="0"/>
              </a:defRPr>
            </a:lvl1pPr>
          </a:lstStyle>
          <a:p>
            <a:pPr lvl="0"/>
            <a:r>
              <a:rPr lang="en-US"/>
              <a:t>Click to edit Master text styles</a:t>
            </a:r>
          </a:p>
        </p:txBody>
      </p:sp>
      <p:sp>
        <p:nvSpPr>
          <p:cNvPr id="10" name="Rectangle 2"/>
          <p:cNvSpPr>
            <a:spLocks noGrp="1" noChangeArrowheads="1"/>
          </p:cNvSpPr>
          <p:nvPr>
            <p:ph type="title"/>
          </p:nvPr>
        </p:nvSpPr>
        <p:spPr bwMode="auto">
          <a:xfrm>
            <a:off x="412751" y="360363"/>
            <a:ext cx="1127971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it-IT" dirty="0"/>
          </a:p>
        </p:txBody>
      </p:sp>
      <p:sp>
        <p:nvSpPr>
          <p:cNvPr id="11" name="Segnaposto contenuto 2"/>
          <p:cNvSpPr>
            <a:spLocks noGrp="1"/>
          </p:cNvSpPr>
          <p:nvPr>
            <p:ph idx="1" hasCustomPrompt="1"/>
          </p:nvPr>
        </p:nvSpPr>
        <p:spPr>
          <a:xfrm>
            <a:off x="412749" y="1362252"/>
            <a:ext cx="11267016" cy="4587028"/>
          </a:xfrm>
        </p:spPr>
        <p:txBody>
          <a:bodyPr>
            <a:noAutofit/>
          </a:bodyPr>
          <a:lstStyle>
            <a:lvl1pPr>
              <a:defRPr>
                <a:solidFill>
                  <a:schemeClr val="accent5"/>
                </a:solidFill>
                <a:latin typeface="TIM Sans" panose="00000500000000000000" pitchFamily="50" charset="0"/>
              </a:defRPr>
            </a:lvl1pPr>
            <a:lvl2pPr>
              <a:defRPr>
                <a:solidFill>
                  <a:schemeClr val="accent5"/>
                </a:solidFill>
                <a:latin typeface="TIM Sans" panose="00000500000000000000" pitchFamily="50" charset="0"/>
              </a:defRPr>
            </a:lvl2pPr>
            <a:lvl3pPr>
              <a:defRPr sz="1400">
                <a:solidFill>
                  <a:schemeClr val="accent5"/>
                </a:solidFill>
                <a:latin typeface="TIM Sans" panose="00000500000000000000" pitchFamily="50" charset="0"/>
              </a:defRPr>
            </a:lvl3pPr>
            <a:lvl4pPr>
              <a:defRPr>
                <a:solidFill>
                  <a:schemeClr val="accent1"/>
                </a:solidFill>
              </a:defRPr>
            </a:lvl4pPr>
            <a:lvl5pPr>
              <a:defRPr>
                <a:solidFill>
                  <a:schemeClr val="accent1"/>
                </a:solidFill>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7"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spTree>
    <p:extLst>
      <p:ext uri="{BB962C8B-B14F-4D97-AF65-F5344CB8AC3E}">
        <p14:creationId xmlns:p14="http://schemas.microsoft.com/office/powerpoint/2010/main" val="2855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eparatore 3">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12751" y="360363"/>
            <a:ext cx="1127971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it-IT" dirty="0"/>
          </a:p>
        </p:txBody>
      </p:sp>
      <p:sp>
        <p:nvSpPr>
          <p:cNvPr id="5" name="Content Placeholder 3"/>
          <p:cNvSpPr>
            <a:spLocks noGrp="1" noChangeArrowheads="1"/>
          </p:cNvSpPr>
          <p:nvPr>
            <p:ph idx="1" hasCustomPrompt="1"/>
          </p:nvPr>
        </p:nvSpPr>
        <p:spPr bwMode="auto">
          <a:xfrm>
            <a:off x="393271" y="952501"/>
            <a:ext cx="11267016" cy="5222328"/>
          </a:xfrm>
          <a:prstGeom prst="rect">
            <a:avLst/>
          </a:prstGeom>
          <a:noFill/>
          <a:ln>
            <a:noFill/>
          </a:ln>
          <a:effectLst/>
          <a:extLst/>
        </p:spPr>
        <p:txBody>
          <a:bodyPr/>
          <a:lstStyle>
            <a:lvl1pPr marL="285750" marR="0" indent="-285750" algn="l" defTabSz="914400" rtl="0" eaLnBrk="1" fontAlgn="base" latinLnBrk="0" hangingPunct="1">
              <a:lnSpc>
                <a:spcPct val="120000"/>
              </a:lnSpc>
              <a:spcBef>
                <a:spcPct val="0"/>
              </a:spcBef>
              <a:spcAft>
                <a:spcPct val="40000"/>
              </a:spcAft>
              <a:buClr>
                <a:srgbClr val="EB0028"/>
              </a:buClr>
              <a:buSzPct val="50000"/>
              <a:buFontTx/>
              <a:buBlip>
                <a:blip r:embed="rId2"/>
              </a:buBlip>
              <a:tabLst/>
              <a:defRPr sz="1800">
                <a:solidFill>
                  <a:schemeClr val="accent5"/>
                </a:solidFill>
                <a:latin typeface="TIM Sans" panose="00000500000000000000" pitchFamily="50" charset="0"/>
              </a:defRPr>
            </a:lvl1pPr>
            <a:lvl2pPr marL="446088" indent="-285750">
              <a:lnSpc>
                <a:spcPct val="100000"/>
              </a:lnSpc>
              <a:buClr>
                <a:schemeClr val="accent2"/>
              </a:buClr>
              <a:buSzPct val="150000"/>
              <a:buFont typeface="Arial" panose="020B0604020202020204" pitchFamily="34" charset="0"/>
              <a:buChar char="•"/>
              <a:defRPr>
                <a:solidFill>
                  <a:schemeClr val="accent4"/>
                </a:solidFill>
                <a:latin typeface="TIM Sans" panose="00000500000000000000" pitchFamily="50" charset="0"/>
              </a:defRPr>
            </a:lvl2pPr>
            <a:lvl3pPr marL="971550" indent="-285750">
              <a:buClr>
                <a:schemeClr val="accent2"/>
              </a:buClr>
              <a:buSzPct val="150000"/>
              <a:buFont typeface="Arial" panose="020B0604020202020204" pitchFamily="34" charset="0"/>
              <a:buChar char="•"/>
              <a:defRPr>
                <a:solidFill>
                  <a:schemeClr val="accent4"/>
                </a:solidFill>
                <a:latin typeface="TIM Sans" panose="00000500000000000000" pitchFamily="50" charset="0"/>
              </a:defRPr>
            </a:lvl3pPr>
          </a:lstStyle>
          <a:p>
            <a:pPr lvl="0"/>
            <a:r>
              <a:rPr lang="it-IT" dirty="0"/>
              <a:t>Argomento #1 in TIM Sans 18 </a:t>
            </a:r>
            <a:r>
              <a:rPr lang="it-IT" dirty="0" err="1"/>
              <a:t>pt</a:t>
            </a:r>
            <a:endParaRPr lang="it-IT" dirty="0"/>
          </a:p>
          <a:p>
            <a:pPr marL="285750" marR="0" lvl="0" indent="-285750" algn="l" defTabSz="914400" rtl="0" eaLnBrk="1" fontAlgn="base" latinLnBrk="0" hangingPunct="1">
              <a:lnSpc>
                <a:spcPct val="120000"/>
              </a:lnSpc>
              <a:spcBef>
                <a:spcPct val="0"/>
              </a:spcBef>
              <a:spcAft>
                <a:spcPct val="40000"/>
              </a:spcAft>
              <a:buClr>
                <a:srgbClr val="EB0028"/>
              </a:buClr>
              <a:buSzPct val="50000"/>
              <a:buFontTx/>
              <a:buBlip>
                <a:blip r:embed="rId2"/>
              </a:buBlip>
              <a:tabLst/>
              <a:defRPr/>
            </a:pPr>
            <a:r>
              <a:rPr lang="it-IT" dirty="0"/>
              <a:t>Argomento #2 in TIM Sans 18 </a:t>
            </a:r>
            <a:r>
              <a:rPr lang="it-IT" dirty="0" err="1"/>
              <a:t>pt</a:t>
            </a:r>
            <a:endParaRPr lang="it-IT" dirty="0"/>
          </a:p>
          <a:p>
            <a:pPr marL="285750" marR="0" lvl="0" indent="-285750" algn="l" defTabSz="914400" rtl="0" eaLnBrk="1" fontAlgn="base" latinLnBrk="0" hangingPunct="1">
              <a:lnSpc>
                <a:spcPct val="120000"/>
              </a:lnSpc>
              <a:spcBef>
                <a:spcPct val="0"/>
              </a:spcBef>
              <a:spcAft>
                <a:spcPct val="40000"/>
              </a:spcAft>
              <a:buClr>
                <a:srgbClr val="EB0028"/>
              </a:buClr>
              <a:buSzPct val="50000"/>
              <a:buFontTx/>
              <a:buBlip>
                <a:blip r:embed="rId2"/>
              </a:buBlip>
              <a:tabLst/>
              <a:defRPr/>
            </a:pPr>
            <a:r>
              <a:rPr lang="it-IT" dirty="0"/>
              <a:t>Argomento #3 in TIM Sans 18 </a:t>
            </a:r>
            <a:r>
              <a:rPr lang="it-IT" dirty="0" err="1"/>
              <a:t>pt</a:t>
            </a:r>
            <a:endParaRPr lang="it-IT" dirty="0"/>
          </a:p>
        </p:txBody>
      </p:sp>
      <p:sp>
        <p:nvSpPr>
          <p:cNvPr id="6"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spTree>
    <p:extLst>
      <p:ext uri="{BB962C8B-B14F-4D97-AF65-F5344CB8AC3E}">
        <p14:creationId xmlns:p14="http://schemas.microsoft.com/office/powerpoint/2010/main" val="7644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412751" y="360363"/>
            <a:ext cx="1127971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it-IT" dirty="0"/>
          </a:p>
        </p:txBody>
      </p:sp>
      <p:sp>
        <p:nvSpPr>
          <p:cNvPr id="11" name="Content Placeholder 3"/>
          <p:cNvSpPr>
            <a:spLocks noGrp="1" noChangeArrowheads="1"/>
          </p:cNvSpPr>
          <p:nvPr>
            <p:ph idx="1"/>
          </p:nvPr>
        </p:nvSpPr>
        <p:spPr bwMode="auto">
          <a:xfrm>
            <a:off x="412749" y="952501"/>
            <a:ext cx="11267016" cy="5222328"/>
          </a:xfrm>
          <a:prstGeom prst="rect">
            <a:avLst/>
          </a:prstGeom>
          <a:noFill/>
          <a:ln>
            <a:noFill/>
          </a:ln>
          <a:effectLst/>
          <a:extLst/>
        </p:spPr>
        <p:txBody>
          <a:bodyPr/>
          <a:lstStyle>
            <a:lvl1pPr>
              <a:defRPr>
                <a:solidFill>
                  <a:schemeClr val="accent5"/>
                </a:solidFill>
                <a:latin typeface="TIM Sans" panose="00000500000000000000" pitchFamily="50" charset="0"/>
              </a:defRPr>
            </a:lvl1pPr>
            <a:lvl2pPr>
              <a:defRPr>
                <a:solidFill>
                  <a:schemeClr val="accent5"/>
                </a:solidFill>
                <a:latin typeface="TIM Sans" panose="00000500000000000000" pitchFamily="50" charset="0"/>
              </a:defRPr>
            </a:lvl2pPr>
            <a:lvl3pPr>
              <a:defRPr>
                <a:solidFill>
                  <a:schemeClr val="accent5"/>
                </a:solidFill>
                <a:latin typeface="TIM Sans" panose="00000500000000000000" pitchFamily="50" charset="0"/>
              </a:defRPr>
            </a:lvl3pPr>
          </a:lstStyle>
          <a:p>
            <a:pPr lvl="0"/>
            <a:r>
              <a:rPr lang="en-US"/>
              <a:t>Click to edit Master text styles</a:t>
            </a:r>
          </a:p>
          <a:p>
            <a:pPr lvl="1"/>
            <a:r>
              <a:rPr lang="en-US"/>
              <a:t>Second level</a:t>
            </a:r>
          </a:p>
          <a:p>
            <a:pPr lvl="2"/>
            <a:r>
              <a:rPr lang="en-US"/>
              <a:t>Third level</a:t>
            </a:r>
          </a:p>
        </p:txBody>
      </p:sp>
      <p:sp>
        <p:nvSpPr>
          <p:cNvPr id="8"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spTree>
    <p:extLst>
      <p:ext uri="{BB962C8B-B14F-4D97-AF65-F5344CB8AC3E}">
        <p14:creationId xmlns:p14="http://schemas.microsoft.com/office/powerpoint/2010/main" val="403210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 Point Corpo Grande">
    <p:spTree>
      <p:nvGrpSpPr>
        <p:cNvPr id="1" name=""/>
        <p:cNvGrpSpPr/>
        <p:nvPr/>
      </p:nvGrpSpPr>
      <p:grpSpPr>
        <a:xfrm>
          <a:off x="0" y="0"/>
          <a:ext cx="0" cy="0"/>
          <a:chOff x="0" y="0"/>
          <a:chExt cx="0" cy="0"/>
        </a:xfrm>
      </p:grpSpPr>
      <p:sp>
        <p:nvSpPr>
          <p:cNvPr id="2" name="Titolo 1"/>
          <p:cNvSpPr>
            <a:spLocks noGrp="1"/>
          </p:cNvSpPr>
          <p:nvPr>
            <p:ph type="title"/>
          </p:nvPr>
        </p:nvSpPr>
        <p:spPr>
          <a:xfrm>
            <a:off x="412751" y="360363"/>
            <a:ext cx="11279717" cy="355600"/>
          </a:xfrm>
        </p:spPr>
        <p:txBody>
          <a:bodyPr/>
          <a:lstStyle/>
          <a:p>
            <a:r>
              <a:rPr lang="it-IT"/>
              <a:t>Fare clic per modificare lo stile del titolo</a:t>
            </a:r>
          </a:p>
        </p:txBody>
      </p:sp>
      <p:sp>
        <p:nvSpPr>
          <p:cNvPr id="5" name="Segnaposto testo 7"/>
          <p:cNvSpPr>
            <a:spLocks noGrp="1"/>
          </p:cNvSpPr>
          <p:nvPr>
            <p:ph type="body" sz="quarter" idx="13"/>
          </p:nvPr>
        </p:nvSpPr>
        <p:spPr>
          <a:xfrm>
            <a:off x="412749" y="952501"/>
            <a:ext cx="11266587" cy="5222329"/>
          </a:xfrm>
        </p:spPr>
        <p:txBody>
          <a:bodyPr/>
          <a:lstStyle>
            <a:lvl1pPr marL="285750" indent="-285750">
              <a:buClr>
                <a:srgbClr val="EB0028"/>
              </a:buClr>
              <a:buSzPct val="150000"/>
              <a:buFont typeface="Arial" panose="020B0604020202020204" pitchFamily="34" charset="0"/>
              <a:buChar char="•"/>
              <a:defRPr>
                <a:latin typeface="TIM Sans" panose="00000500000000000000" pitchFamily="2" charset="0"/>
              </a:defRPr>
            </a:lvl1pPr>
            <a:lvl2pPr marL="731838" indent="-285750">
              <a:buClr>
                <a:srgbClr val="EB0028"/>
              </a:buClr>
              <a:buSzPct val="150000"/>
              <a:buFont typeface="Arial" panose="020B0604020202020204" pitchFamily="34" charset="0"/>
              <a:buChar char="•"/>
              <a:defRPr>
                <a:latin typeface="TIM Sans" panose="00000500000000000000" pitchFamily="2" charset="0"/>
              </a:defRPr>
            </a:lvl2pPr>
            <a:lvl3pPr marL="1179513" indent="-285750">
              <a:buClr>
                <a:srgbClr val="EB0028"/>
              </a:buClr>
              <a:buSzPct val="100000"/>
              <a:buFont typeface="TIM Sans" panose="00000500000000000000" pitchFamily="50" charset="0"/>
              <a:buChar char="–"/>
              <a:defRPr>
                <a:latin typeface="TIM Sans" panose="00000500000000000000" pitchFamily="2" charset="0"/>
              </a:defRPr>
            </a:lvl3pPr>
            <a:lvl4pPr>
              <a:defRPr>
                <a:latin typeface="+mn-lt"/>
              </a:defRPr>
            </a:lvl4pPr>
            <a:lvl5pPr>
              <a:defRPr>
                <a:latin typeface="+mn-lt"/>
              </a:defRPr>
            </a:lvl5pPr>
          </a:lstStyle>
          <a:p>
            <a:pPr lvl="0"/>
            <a:r>
              <a:rPr lang="it-IT"/>
              <a:t>Fare clic per modificare stili del testo dello schema</a:t>
            </a:r>
          </a:p>
          <a:p>
            <a:pPr lvl="1"/>
            <a:r>
              <a:rPr lang="it-IT"/>
              <a:t>Secondo livello</a:t>
            </a:r>
          </a:p>
          <a:p>
            <a:pPr lvl="2"/>
            <a:r>
              <a:rPr lang="it-IT"/>
              <a:t>Terzo livello</a:t>
            </a:r>
          </a:p>
        </p:txBody>
      </p:sp>
      <p:sp>
        <p:nvSpPr>
          <p:cNvPr id="4"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sp>
        <p:nvSpPr>
          <p:cNvPr id="6" name="Segnaposto piè di pagina 8"/>
          <p:cNvSpPr>
            <a:spLocks noGrp="1"/>
          </p:cNvSpPr>
          <p:nvPr>
            <p:ph type="ftr" sz="quarter" idx="3"/>
          </p:nvPr>
        </p:nvSpPr>
        <p:spPr>
          <a:xfrm>
            <a:off x="5491089" y="6467477"/>
            <a:ext cx="5689600" cy="220663"/>
          </a:xfrm>
          <a:prstGeom prst="rect">
            <a:avLst/>
          </a:prstGeom>
        </p:spPr>
        <p:txBody>
          <a:bodyPr/>
          <a:lstStyle>
            <a:lvl1pPr algn="r">
              <a:defRPr sz="800">
                <a:solidFill>
                  <a:schemeClr val="bg1">
                    <a:lumMod val="50000"/>
                  </a:schemeClr>
                </a:solidFill>
              </a:defRPr>
            </a:lvl1pPr>
          </a:lstStyle>
          <a:p>
            <a:pPr>
              <a:defRPr/>
            </a:pPr>
            <a:endParaRPr lang="it-IT" dirty="0"/>
          </a:p>
        </p:txBody>
      </p:sp>
    </p:spTree>
    <p:extLst>
      <p:ext uri="{BB962C8B-B14F-4D97-AF65-F5344CB8AC3E}">
        <p14:creationId xmlns:p14="http://schemas.microsoft.com/office/powerpoint/2010/main" val="289059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4">
    <p:spTree>
      <p:nvGrpSpPr>
        <p:cNvPr id="1" name=""/>
        <p:cNvGrpSpPr/>
        <p:nvPr/>
      </p:nvGrpSpPr>
      <p:grpSpPr>
        <a:xfrm>
          <a:off x="0" y="0"/>
          <a:ext cx="0" cy="0"/>
          <a:chOff x="0" y="0"/>
          <a:chExt cx="0" cy="0"/>
        </a:xfrm>
      </p:grpSpPr>
      <p:sp>
        <p:nvSpPr>
          <p:cNvPr id="9" name="Segnaposto testo 14"/>
          <p:cNvSpPr>
            <a:spLocks noGrp="1"/>
          </p:cNvSpPr>
          <p:nvPr>
            <p:ph type="body" sz="quarter" idx="11"/>
          </p:nvPr>
        </p:nvSpPr>
        <p:spPr>
          <a:xfrm>
            <a:off x="4751852" y="989556"/>
            <a:ext cx="6621000" cy="241076"/>
          </a:xfrm>
          <a:prstGeom prst="rect">
            <a:avLst/>
          </a:prstGeom>
        </p:spPr>
        <p:txBody>
          <a:bodyPr vert="horz" lIns="0" tIns="0" rIns="0" bIns="0"/>
          <a:lstStyle>
            <a:lvl1pPr marL="0" indent="0">
              <a:buNone/>
              <a:defRPr sz="1200" b="1" i="0" baseline="0">
                <a:solidFill>
                  <a:schemeClr val="bg1"/>
                </a:solidFill>
                <a:latin typeface="TIM Sans" panose="00000500000000000000" pitchFamily="50" charset="0"/>
                <a:cs typeface="Arial" panose="020B0604020202020204" pitchFamily="34" charset="0"/>
              </a:defRPr>
            </a:lvl1pPr>
            <a:lvl2pPr>
              <a:defRPr sz="1400" b="1" i="0" baseline="0">
                <a:solidFill>
                  <a:schemeClr val="accent3"/>
                </a:solidFill>
                <a:latin typeface=""/>
              </a:defRPr>
            </a:lvl2pPr>
            <a:lvl3pPr>
              <a:defRPr sz="1400" b="1" i="0" baseline="0">
                <a:solidFill>
                  <a:schemeClr val="accent3"/>
                </a:solidFill>
                <a:latin typeface=""/>
              </a:defRPr>
            </a:lvl3pPr>
            <a:lvl4pPr>
              <a:defRPr sz="1400" b="1" i="0" baseline="0">
                <a:solidFill>
                  <a:schemeClr val="accent3"/>
                </a:solidFill>
                <a:latin typeface=""/>
              </a:defRPr>
            </a:lvl4pPr>
            <a:lvl5pPr>
              <a:defRPr sz="1400" b="1" i="0" baseline="0">
                <a:solidFill>
                  <a:schemeClr val="accent3"/>
                </a:solidFill>
                <a:latin typeface=""/>
              </a:defRPr>
            </a:lvl5pPr>
          </a:lstStyle>
          <a:p>
            <a:pPr lvl="0"/>
            <a:r>
              <a:rPr lang="it-IT" dirty="0"/>
              <a:t>Fare clic per modificare stili del testo dello schema</a:t>
            </a:r>
          </a:p>
        </p:txBody>
      </p:sp>
      <p:sp>
        <p:nvSpPr>
          <p:cNvPr id="11" name="Titolo 12"/>
          <p:cNvSpPr>
            <a:spLocks noGrp="1"/>
          </p:cNvSpPr>
          <p:nvPr>
            <p:ph type="title"/>
          </p:nvPr>
        </p:nvSpPr>
        <p:spPr>
          <a:xfrm>
            <a:off x="4751852" y="2417526"/>
            <a:ext cx="6621000" cy="482721"/>
          </a:xfrm>
          <a:prstGeom prst="rect">
            <a:avLst/>
          </a:prstGeom>
        </p:spPr>
        <p:txBody>
          <a:bodyPr vert="horz" lIns="0" tIns="0" rIns="0" bIns="0" anchor="b" anchorCtr="0"/>
          <a:lstStyle>
            <a:lvl1pPr marL="0" marR="0" indent="0" algn="l" defTabSz="457200" rtl="0" eaLnBrk="1" fontAlgn="auto" latinLnBrk="0" hangingPunct="1">
              <a:lnSpc>
                <a:spcPct val="100000"/>
              </a:lnSpc>
              <a:spcBef>
                <a:spcPct val="0"/>
              </a:spcBef>
              <a:spcAft>
                <a:spcPts val="0"/>
              </a:spcAft>
              <a:buClrTx/>
              <a:buSzTx/>
              <a:buFontTx/>
              <a:buNone/>
              <a:tabLst/>
              <a:defRPr sz="2400" baseline="0">
                <a:solidFill>
                  <a:schemeClr val="bg1"/>
                </a:solidFill>
                <a:latin typeface="TIM Sans" panose="02020503040602060503" pitchFamily="18" charset="0"/>
              </a:defRPr>
            </a:lvl1pPr>
          </a:lstStyle>
          <a:p>
            <a:r>
              <a:rPr lang="it-IT" dirty="0"/>
              <a:t>Fare clic per modificare lo stile del titolo</a:t>
            </a:r>
          </a:p>
        </p:txBody>
      </p:sp>
      <p:sp>
        <p:nvSpPr>
          <p:cNvPr id="17" name="Segnaposto testo 14"/>
          <p:cNvSpPr>
            <a:spLocks noGrp="1"/>
          </p:cNvSpPr>
          <p:nvPr>
            <p:ph type="body" sz="quarter" idx="10"/>
          </p:nvPr>
        </p:nvSpPr>
        <p:spPr>
          <a:xfrm>
            <a:off x="4751851" y="3022413"/>
            <a:ext cx="6621000" cy="319942"/>
          </a:xfrm>
          <a:prstGeom prst="rect">
            <a:avLst/>
          </a:prstGeom>
        </p:spPr>
        <p:txBody>
          <a:bodyPr vert="horz" lIns="0" tIns="0" rIns="0" bIns="0"/>
          <a:lstStyle>
            <a:lvl1pPr marL="0" indent="0">
              <a:lnSpc>
                <a:spcPct val="70000"/>
              </a:lnSpc>
              <a:buNone/>
              <a:defRPr sz="1400" b="0" i="0" baseline="0">
                <a:solidFill>
                  <a:schemeClr val="bg1"/>
                </a:solidFill>
                <a:latin typeface="+mj-lt"/>
                <a:cs typeface="Arial" panose="020B0604020202020204" pitchFamily="34" charset="0"/>
              </a:defRPr>
            </a:lvl1pPr>
            <a:lvl2pPr>
              <a:defRPr sz="1400" b="1" i="0" baseline="0">
                <a:solidFill>
                  <a:schemeClr val="accent3"/>
                </a:solidFill>
                <a:latin typeface=""/>
              </a:defRPr>
            </a:lvl2pPr>
            <a:lvl3pPr>
              <a:defRPr sz="1400" b="1" i="0" baseline="0">
                <a:solidFill>
                  <a:schemeClr val="accent3"/>
                </a:solidFill>
                <a:latin typeface=""/>
              </a:defRPr>
            </a:lvl3pPr>
            <a:lvl4pPr>
              <a:defRPr sz="1400" b="1" i="0" baseline="0">
                <a:solidFill>
                  <a:schemeClr val="accent3"/>
                </a:solidFill>
                <a:latin typeface=""/>
              </a:defRPr>
            </a:lvl4pPr>
            <a:lvl5pPr>
              <a:defRPr sz="1400" b="1" i="0" baseline="0">
                <a:solidFill>
                  <a:schemeClr val="accent3"/>
                </a:solidFill>
                <a:latin typeface=""/>
              </a:defRPr>
            </a:lvl5pPr>
          </a:lstStyle>
          <a:p>
            <a:pPr lvl="0"/>
            <a:endParaRPr lang="it-IT" dirty="0"/>
          </a:p>
        </p:txBody>
      </p:sp>
      <p:sp>
        <p:nvSpPr>
          <p:cNvPr id="18" name="Segnaposto testo 20"/>
          <p:cNvSpPr>
            <a:spLocks noGrp="1"/>
          </p:cNvSpPr>
          <p:nvPr>
            <p:ph type="body" sz="quarter" idx="14"/>
          </p:nvPr>
        </p:nvSpPr>
        <p:spPr>
          <a:xfrm>
            <a:off x="4751852" y="1222736"/>
            <a:ext cx="6621000" cy="312555"/>
          </a:xfrm>
          <a:prstGeom prst="rect">
            <a:avLst/>
          </a:prstGeom>
        </p:spPr>
        <p:txBody>
          <a:bodyPr vert="horz" lIns="0" tIns="0" rIns="0" bIns="0"/>
          <a:lstStyle>
            <a:lvl1pPr marL="0" indent="0">
              <a:buNone/>
              <a:defRPr sz="1200" baseline="0">
                <a:solidFill>
                  <a:schemeClr val="bg1"/>
                </a:solidFill>
                <a:latin typeface="TIM Sans" panose="00000500000000000000" pitchFamily="50" charset="0"/>
              </a:defRPr>
            </a:lvl1pPr>
            <a:lvl2pPr>
              <a:defRPr sz="1400">
                <a:solidFill>
                  <a:schemeClr val="accent1"/>
                </a:solidFill>
                <a:latin typeface="Franklin Gothic Medium"/>
              </a:defRPr>
            </a:lvl2pPr>
            <a:lvl3pPr>
              <a:defRPr sz="1400">
                <a:solidFill>
                  <a:schemeClr val="accent1"/>
                </a:solidFill>
                <a:latin typeface="Franklin Gothic Medium"/>
              </a:defRPr>
            </a:lvl3pPr>
            <a:lvl4pPr>
              <a:defRPr sz="1400">
                <a:solidFill>
                  <a:schemeClr val="accent1"/>
                </a:solidFill>
                <a:latin typeface="Franklin Gothic Medium"/>
              </a:defRPr>
            </a:lvl4pPr>
            <a:lvl5pPr>
              <a:defRPr sz="1400">
                <a:solidFill>
                  <a:schemeClr val="accent1"/>
                </a:solidFill>
                <a:latin typeface="Franklin Gothic Medium"/>
              </a:defRPr>
            </a:lvl5pPr>
          </a:lstStyle>
          <a:p>
            <a:pPr lvl="0"/>
            <a:r>
              <a:rPr lang="it-IT" dirty="0"/>
              <a:t>Fare clic per modificare stili del testo dello schema</a:t>
            </a:r>
          </a:p>
        </p:txBody>
      </p:sp>
      <p:sp>
        <p:nvSpPr>
          <p:cNvPr id="19" name="Segnaposto testo 20"/>
          <p:cNvSpPr>
            <a:spLocks noGrp="1"/>
          </p:cNvSpPr>
          <p:nvPr>
            <p:ph type="body" sz="quarter" idx="15"/>
          </p:nvPr>
        </p:nvSpPr>
        <p:spPr>
          <a:xfrm>
            <a:off x="4751852" y="1494143"/>
            <a:ext cx="6621000" cy="312555"/>
          </a:xfrm>
          <a:prstGeom prst="rect">
            <a:avLst/>
          </a:prstGeom>
        </p:spPr>
        <p:txBody>
          <a:bodyPr vert="horz" lIns="0" tIns="0" rIns="0" bIns="0"/>
          <a:lstStyle>
            <a:lvl1pPr marL="0" indent="0">
              <a:buNone/>
              <a:defRPr sz="1000" baseline="0">
                <a:solidFill>
                  <a:schemeClr val="bg1"/>
                </a:solidFill>
                <a:latin typeface="TIM Sans" panose="00000500000000000000" pitchFamily="50" charset="0"/>
              </a:defRPr>
            </a:lvl1pPr>
            <a:lvl2pPr>
              <a:defRPr sz="1400">
                <a:solidFill>
                  <a:schemeClr val="accent1"/>
                </a:solidFill>
                <a:latin typeface="Franklin Gothic Medium"/>
              </a:defRPr>
            </a:lvl2pPr>
            <a:lvl3pPr>
              <a:defRPr sz="1400">
                <a:solidFill>
                  <a:schemeClr val="accent1"/>
                </a:solidFill>
                <a:latin typeface="Franklin Gothic Medium"/>
              </a:defRPr>
            </a:lvl3pPr>
            <a:lvl4pPr>
              <a:defRPr sz="1400">
                <a:solidFill>
                  <a:schemeClr val="accent1"/>
                </a:solidFill>
                <a:latin typeface="Franklin Gothic Medium"/>
              </a:defRPr>
            </a:lvl4pPr>
            <a:lvl5pPr>
              <a:defRPr sz="1400">
                <a:solidFill>
                  <a:schemeClr val="accent1"/>
                </a:solidFill>
                <a:latin typeface="Franklin Gothic Medium"/>
              </a:defRPr>
            </a:lvl5pPr>
          </a:lstStyle>
          <a:p>
            <a:pPr lvl="0"/>
            <a:r>
              <a:rPr lang="it-IT" dirty="0"/>
              <a:t>Fare clic per modificare stili del testo dello schema</a:t>
            </a:r>
          </a:p>
        </p:txBody>
      </p:sp>
      <p:sp>
        <p:nvSpPr>
          <p:cNvPr id="20" name="Segnaposto testo 23"/>
          <p:cNvSpPr>
            <a:spLocks noGrp="1"/>
          </p:cNvSpPr>
          <p:nvPr>
            <p:ph type="body" sz="quarter" idx="16"/>
          </p:nvPr>
        </p:nvSpPr>
        <p:spPr>
          <a:xfrm>
            <a:off x="4751852" y="4905144"/>
            <a:ext cx="6620999" cy="202884"/>
          </a:xfrm>
          <a:prstGeom prst="rect">
            <a:avLst/>
          </a:prstGeom>
        </p:spPr>
        <p:txBody>
          <a:bodyPr vert="horz" lIns="0" tIns="0" rIns="0" bIns="0" anchor="ctr" anchorCtr="0"/>
          <a:lstStyle>
            <a:lvl1pPr marL="0" indent="0">
              <a:buNone/>
              <a:defRPr sz="1000" baseline="0">
                <a:solidFill>
                  <a:schemeClr val="bg1"/>
                </a:solidFill>
                <a:latin typeface="TIM Sans" panose="00000500000000000000" pitchFamily="50" charset="0"/>
              </a:defRPr>
            </a:lvl1pPr>
            <a:lvl2pPr>
              <a:defRPr sz="800" baseline="0">
                <a:solidFill>
                  <a:schemeClr val="accent1"/>
                </a:solidFill>
                <a:latin typeface="Arial"/>
              </a:defRPr>
            </a:lvl2pPr>
            <a:lvl3pPr>
              <a:defRPr sz="800" baseline="0">
                <a:solidFill>
                  <a:schemeClr val="accent1"/>
                </a:solidFill>
                <a:latin typeface="Arial"/>
              </a:defRPr>
            </a:lvl3pPr>
            <a:lvl4pPr>
              <a:defRPr sz="800" baseline="0">
                <a:solidFill>
                  <a:schemeClr val="accent1"/>
                </a:solidFill>
                <a:latin typeface="Arial"/>
              </a:defRPr>
            </a:lvl4pPr>
            <a:lvl5pPr>
              <a:defRPr sz="800" baseline="0">
                <a:solidFill>
                  <a:schemeClr val="accent1"/>
                </a:solidFill>
                <a:latin typeface="Arial"/>
              </a:defRPr>
            </a:lvl5pPr>
          </a:lstStyle>
          <a:p>
            <a:pPr lvl="0"/>
            <a:r>
              <a:rPr lang="it-IT" dirty="0"/>
              <a:t>Fare clic per modificare stili del testo dello schema</a:t>
            </a:r>
          </a:p>
        </p:txBody>
      </p:sp>
      <p:sp>
        <p:nvSpPr>
          <p:cNvPr id="21" name="Segnaposto testo 23"/>
          <p:cNvSpPr>
            <a:spLocks noGrp="1"/>
          </p:cNvSpPr>
          <p:nvPr>
            <p:ph type="body" sz="quarter" idx="17"/>
          </p:nvPr>
        </p:nvSpPr>
        <p:spPr>
          <a:xfrm>
            <a:off x="4751852" y="4725147"/>
            <a:ext cx="6620999" cy="176239"/>
          </a:xfrm>
          <a:prstGeom prst="rect">
            <a:avLst/>
          </a:prstGeom>
        </p:spPr>
        <p:txBody>
          <a:bodyPr vert="horz" lIns="0" tIns="0" bIns="0" anchor="ctr" anchorCtr="0"/>
          <a:lstStyle>
            <a:lvl1pPr marL="0" indent="0">
              <a:buNone/>
              <a:defRPr sz="1000" baseline="0">
                <a:solidFill>
                  <a:schemeClr val="bg1"/>
                </a:solidFill>
                <a:latin typeface="TIM Sans" panose="00000500000000000000" pitchFamily="50" charset="0"/>
              </a:defRPr>
            </a:lvl1pPr>
            <a:lvl2pPr>
              <a:defRPr sz="800" baseline="0">
                <a:solidFill>
                  <a:schemeClr val="accent1"/>
                </a:solidFill>
                <a:latin typeface="Arial"/>
              </a:defRPr>
            </a:lvl2pPr>
            <a:lvl3pPr>
              <a:defRPr sz="800" baseline="0">
                <a:solidFill>
                  <a:schemeClr val="accent1"/>
                </a:solidFill>
                <a:latin typeface="Arial"/>
              </a:defRPr>
            </a:lvl3pPr>
            <a:lvl4pPr>
              <a:defRPr sz="800" baseline="0">
                <a:solidFill>
                  <a:schemeClr val="accent1"/>
                </a:solidFill>
                <a:latin typeface="Arial"/>
              </a:defRPr>
            </a:lvl4pPr>
            <a:lvl5pPr>
              <a:defRPr sz="800" baseline="0">
                <a:solidFill>
                  <a:schemeClr val="accent1"/>
                </a:solidFill>
                <a:latin typeface="Arial"/>
              </a:defRPr>
            </a:lvl5pPr>
          </a:lstStyle>
          <a:p>
            <a:pPr lvl="0"/>
            <a:r>
              <a:rPr lang="it-IT" dirty="0"/>
              <a:t>Fare clic per modificare stili del testo dello schema</a:t>
            </a:r>
          </a:p>
        </p:txBody>
      </p:sp>
    </p:spTree>
    <p:extLst>
      <p:ext uri="{BB962C8B-B14F-4D97-AF65-F5344CB8AC3E}">
        <p14:creationId xmlns:p14="http://schemas.microsoft.com/office/powerpoint/2010/main" val="122112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Bianca">
    <p:spTree>
      <p:nvGrpSpPr>
        <p:cNvPr id="1" name=""/>
        <p:cNvGrpSpPr/>
        <p:nvPr/>
      </p:nvGrpSpPr>
      <p:grpSpPr>
        <a:xfrm>
          <a:off x="0" y="0"/>
          <a:ext cx="0" cy="0"/>
          <a:chOff x="0" y="0"/>
          <a:chExt cx="0" cy="0"/>
        </a:xfrm>
      </p:grpSpPr>
      <p:sp>
        <p:nvSpPr>
          <p:cNvPr id="10" name="Titolo 12"/>
          <p:cNvSpPr>
            <a:spLocks noGrp="1"/>
          </p:cNvSpPr>
          <p:nvPr>
            <p:ph type="title" hasCustomPrompt="1"/>
          </p:nvPr>
        </p:nvSpPr>
        <p:spPr>
          <a:xfrm>
            <a:off x="1649621" y="2708920"/>
            <a:ext cx="9449304" cy="482400"/>
          </a:xfrm>
          <a:prstGeom prst="rect">
            <a:avLst/>
          </a:prstGeom>
        </p:spPr>
        <p:txBody>
          <a:bodyPr vert="horz" lIns="0" tIns="0" rIns="0" bIns="0" anchor="b" anchorCtr="0"/>
          <a:lstStyle>
            <a:lvl1pPr marL="0" marR="0" indent="0" algn="l" defTabSz="457200" rtl="0" eaLnBrk="1" fontAlgn="auto" latinLnBrk="0" hangingPunct="1">
              <a:lnSpc>
                <a:spcPct val="100000"/>
              </a:lnSpc>
              <a:spcBef>
                <a:spcPct val="0"/>
              </a:spcBef>
              <a:spcAft>
                <a:spcPts val="0"/>
              </a:spcAft>
              <a:buClrTx/>
              <a:buSzTx/>
              <a:buFontTx/>
              <a:buNone/>
              <a:tabLst/>
              <a:defRPr sz="3000" baseline="0">
                <a:solidFill>
                  <a:schemeClr val="accent2"/>
                </a:solidFill>
                <a:latin typeface="TIM Sans" panose="02020503040602060503" pitchFamily="18" charset="0"/>
              </a:defRPr>
            </a:lvl1pPr>
          </a:lstStyle>
          <a:p>
            <a:r>
              <a:rPr lang="it-IT" dirty="0"/>
              <a:t>Fare clic per modificare</a:t>
            </a:r>
            <a:br>
              <a:rPr lang="it-IT" dirty="0"/>
            </a:br>
            <a:r>
              <a:rPr lang="it-IT" dirty="0"/>
              <a:t>lo stile del titolo</a:t>
            </a:r>
          </a:p>
        </p:txBody>
      </p:sp>
      <p:sp>
        <p:nvSpPr>
          <p:cNvPr id="12" name="Segnaposto testo 14"/>
          <p:cNvSpPr>
            <a:spLocks noGrp="1"/>
          </p:cNvSpPr>
          <p:nvPr>
            <p:ph type="body" sz="quarter" idx="10"/>
          </p:nvPr>
        </p:nvSpPr>
        <p:spPr>
          <a:xfrm>
            <a:off x="1649619" y="3301063"/>
            <a:ext cx="9449305" cy="397743"/>
          </a:xfrm>
          <a:prstGeom prst="rect">
            <a:avLst/>
          </a:prstGeom>
        </p:spPr>
        <p:txBody>
          <a:bodyPr vert="horz" lIns="0" tIns="0" rIns="0" bIns="0"/>
          <a:lstStyle>
            <a:lvl1pPr marL="0" indent="0">
              <a:lnSpc>
                <a:spcPct val="70000"/>
              </a:lnSpc>
              <a:buNone/>
              <a:defRPr sz="1600" b="0" i="0" baseline="0">
                <a:solidFill>
                  <a:schemeClr val="tx2"/>
                </a:solidFill>
                <a:latin typeface="+mj-lt"/>
                <a:cs typeface="Arial" panose="020B0604020202020204" pitchFamily="34" charset="0"/>
              </a:defRPr>
            </a:lvl1pPr>
            <a:lvl2pPr>
              <a:defRPr sz="1400" b="1" i="0" baseline="0">
                <a:solidFill>
                  <a:schemeClr val="accent3"/>
                </a:solidFill>
                <a:latin typeface=""/>
              </a:defRPr>
            </a:lvl2pPr>
            <a:lvl3pPr>
              <a:defRPr sz="1400" b="1" i="0" baseline="0">
                <a:solidFill>
                  <a:schemeClr val="accent3"/>
                </a:solidFill>
                <a:latin typeface=""/>
              </a:defRPr>
            </a:lvl3pPr>
            <a:lvl4pPr>
              <a:defRPr sz="1400" b="1" i="0" baseline="0">
                <a:solidFill>
                  <a:schemeClr val="accent3"/>
                </a:solidFill>
                <a:latin typeface=""/>
              </a:defRPr>
            </a:lvl4pPr>
            <a:lvl5pPr>
              <a:defRPr sz="1400" b="1" i="0" baseline="0">
                <a:solidFill>
                  <a:schemeClr val="accent3"/>
                </a:solidFill>
                <a:latin typeface=""/>
              </a:defRPr>
            </a:lvl5pPr>
          </a:lstStyle>
          <a:p>
            <a:pPr lvl="0"/>
            <a:endParaRPr lang="it-IT" dirty="0"/>
          </a:p>
        </p:txBody>
      </p:sp>
      <p:sp>
        <p:nvSpPr>
          <p:cNvPr id="13" name="Segnaposto testo 23"/>
          <p:cNvSpPr>
            <a:spLocks noGrp="1"/>
          </p:cNvSpPr>
          <p:nvPr>
            <p:ph type="body" sz="quarter" idx="16"/>
          </p:nvPr>
        </p:nvSpPr>
        <p:spPr>
          <a:xfrm>
            <a:off x="1649621" y="5193222"/>
            <a:ext cx="9449303" cy="230116"/>
          </a:xfrm>
          <a:prstGeom prst="rect">
            <a:avLst/>
          </a:prstGeom>
        </p:spPr>
        <p:txBody>
          <a:bodyPr vert="horz" lIns="0" tIns="0" rIns="0" bIns="0" anchor="ctr" anchorCtr="0"/>
          <a:lstStyle>
            <a:lvl1pPr marL="0" indent="0">
              <a:buNone/>
              <a:defRPr sz="1000" baseline="0">
                <a:solidFill>
                  <a:srgbClr val="004691"/>
                </a:solidFill>
                <a:latin typeface="TIM Sans" panose="00000500000000000000" pitchFamily="50" charset="0"/>
              </a:defRPr>
            </a:lvl1pPr>
            <a:lvl2pPr>
              <a:defRPr sz="800" baseline="0">
                <a:solidFill>
                  <a:schemeClr val="accent1"/>
                </a:solidFill>
                <a:latin typeface="Arial"/>
              </a:defRPr>
            </a:lvl2pPr>
            <a:lvl3pPr>
              <a:defRPr sz="800" baseline="0">
                <a:solidFill>
                  <a:schemeClr val="accent1"/>
                </a:solidFill>
                <a:latin typeface="Arial"/>
              </a:defRPr>
            </a:lvl3pPr>
            <a:lvl4pPr>
              <a:defRPr sz="800" baseline="0">
                <a:solidFill>
                  <a:schemeClr val="accent1"/>
                </a:solidFill>
                <a:latin typeface="Arial"/>
              </a:defRPr>
            </a:lvl4pPr>
            <a:lvl5pPr>
              <a:defRPr sz="800" baseline="0">
                <a:solidFill>
                  <a:schemeClr val="accent1"/>
                </a:solidFill>
                <a:latin typeface="Arial"/>
              </a:defRPr>
            </a:lvl5pPr>
          </a:lstStyle>
          <a:p>
            <a:pPr lvl="0"/>
            <a:r>
              <a:rPr lang="it-IT" dirty="0"/>
              <a:t>Fare clic per modificare stili del testo dello schema</a:t>
            </a:r>
          </a:p>
        </p:txBody>
      </p:sp>
      <p:sp>
        <p:nvSpPr>
          <p:cNvPr id="14" name="Segnaposto testo 23"/>
          <p:cNvSpPr>
            <a:spLocks noGrp="1"/>
          </p:cNvSpPr>
          <p:nvPr>
            <p:ph type="body" sz="quarter" idx="17"/>
          </p:nvPr>
        </p:nvSpPr>
        <p:spPr>
          <a:xfrm>
            <a:off x="1649621" y="5013225"/>
            <a:ext cx="9449303" cy="179997"/>
          </a:xfrm>
          <a:prstGeom prst="rect">
            <a:avLst/>
          </a:prstGeom>
        </p:spPr>
        <p:txBody>
          <a:bodyPr vert="horz" lIns="0" tIns="0" bIns="0" anchor="ctr" anchorCtr="0"/>
          <a:lstStyle>
            <a:lvl1pPr marL="0" indent="0">
              <a:buNone/>
              <a:defRPr sz="1000" baseline="0">
                <a:solidFill>
                  <a:srgbClr val="004691"/>
                </a:solidFill>
                <a:latin typeface="TIM Sans" panose="00000500000000000000" pitchFamily="50" charset="0"/>
              </a:defRPr>
            </a:lvl1pPr>
            <a:lvl2pPr>
              <a:defRPr sz="800" baseline="0">
                <a:solidFill>
                  <a:schemeClr val="accent1"/>
                </a:solidFill>
                <a:latin typeface="Arial"/>
              </a:defRPr>
            </a:lvl2pPr>
            <a:lvl3pPr>
              <a:defRPr sz="800" baseline="0">
                <a:solidFill>
                  <a:schemeClr val="accent1"/>
                </a:solidFill>
                <a:latin typeface="Arial"/>
              </a:defRPr>
            </a:lvl3pPr>
            <a:lvl4pPr>
              <a:defRPr sz="800" baseline="0">
                <a:solidFill>
                  <a:schemeClr val="accent1"/>
                </a:solidFill>
                <a:latin typeface="Arial"/>
              </a:defRPr>
            </a:lvl4pPr>
            <a:lvl5pPr>
              <a:defRPr sz="800" baseline="0">
                <a:solidFill>
                  <a:schemeClr val="accent1"/>
                </a:solidFill>
                <a:latin typeface="Arial"/>
              </a:defRPr>
            </a:lvl5pPr>
          </a:lstStyle>
          <a:p>
            <a:pPr lvl="0"/>
            <a:r>
              <a:rPr lang="it-IT" dirty="0"/>
              <a:t>Fare clic per modificare stili del testo dello schema</a:t>
            </a:r>
          </a:p>
        </p:txBody>
      </p:sp>
      <p:sp>
        <p:nvSpPr>
          <p:cNvPr id="15" name="Segnaposto testo 14"/>
          <p:cNvSpPr>
            <a:spLocks noGrp="1"/>
          </p:cNvSpPr>
          <p:nvPr>
            <p:ph type="body" sz="quarter" idx="11"/>
          </p:nvPr>
        </p:nvSpPr>
        <p:spPr>
          <a:xfrm>
            <a:off x="1649622" y="874839"/>
            <a:ext cx="9449303" cy="355851"/>
          </a:xfrm>
          <a:prstGeom prst="rect">
            <a:avLst/>
          </a:prstGeom>
        </p:spPr>
        <p:txBody>
          <a:bodyPr vert="horz" lIns="0" tIns="0" rIns="0" bIns="0"/>
          <a:lstStyle>
            <a:lvl1pPr marL="0" indent="0">
              <a:buNone/>
              <a:defRPr sz="1400" b="1" i="0" baseline="0">
                <a:solidFill>
                  <a:srgbClr val="004691"/>
                </a:solidFill>
                <a:latin typeface="TIM Sans" panose="00000500000000000000" pitchFamily="50" charset="0"/>
                <a:cs typeface="Arial" panose="020B0604020202020204" pitchFamily="34" charset="0"/>
              </a:defRPr>
            </a:lvl1pPr>
            <a:lvl2pPr>
              <a:defRPr sz="1400" b="1" i="0" baseline="0">
                <a:solidFill>
                  <a:schemeClr val="accent3"/>
                </a:solidFill>
                <a:latin typeface=""/>
              </a:defRPr>
            </a:lvl2pPr>
            <a:lvl3pPr>
              <a:defRPr sz="1400" b="1" i="0" baseline="0">
                <a:solidFill>
                  <a:schemeClr val="accent3"/>
                </a:solidFill>
                <a:latin typeface=""/>
              </a:defRPr>
            </a:lvl3pPr>
            <a:lvl4pPr>
              <a:defRPr sz="1400" b="1" i="0" baseline="0">
                <a:solidFill>
                  <a:schemeClr val="accent3"/>
                </a:solidFill>
                <a:latin typeface=""/>
              </a:defRPr>
            </a:lvl4pPr>
            <a:lvl5pPr>
              <a:defRPr sz="1400" b="1" i="0" baseline="0">
                <a:solidFill>
                  <a:schemeClr val="accent3"/>
                </a:solidFill>
                <a:latin typeface=""/>
              </a:defRPr>
            </a:lvl5pPr>
          </a:lstStyle>
          <a:p>
            <a:pPr lvl="0"/>
            <a:r>
              <a:rPr lang="it-IT" dirty="0"/>
              <a:t>Fare clic per modificare stili del testo dello schema</a:t>
            </a:r>
          </a:p>
        </p:txBody>
      </p:sp>
      <p:sp>
        <p:nvSpPr>
          <p:cNvPr id="16" name="Segnaposto testo 20"/>
          <p:cNvSpPr>
            <a:spLocks noGrp="1"/>
          </p:cNvSpPr>
          <p:nvPr>
            <p:ph type="body" sz="quarter" idx="14"/>
          </p:nvPr>
        </p:nvSpPr>
        <p:spPr>
          <a:xfrm>
            <a:off x="1649622" y="1155906"/>
            <a:ext cx="9449303" cy="288031"/>
          </a:xfrm>
          <a:prstGeom prst="rect">
            <a:avLst/>
          </a:prstGeom>
        </p:spPr>
        <p:txBody>
          <a:bodyPr vert="horz" lIns="0" tIns="0" rIns="0" bIns="0"/>
          <a:lstStyle>
            <a:lvl1pPr marL="0" indent="0">
              <a:buNone/>
              <a:defRPr sz="1200" baseline="0">
                <a:solidFill>
                  <a:srgbClr val="004691"/>
                </a:solidFill>
                <a:latin typeface="TIM Sans" panose="00000500000000000000" pitchFamily="50" charset="0"/>
              </a:defRPr>
            </a:lvl1pPr>
            <a:lvl2pPr>
              <a:defRPr sz="1400">
                <a:solidFill>
                  <a:schemeClr val="accent1"/>
                </a:solidFill>
                <a:latin typeface="Franklin Gothic Medium"/>
              </a:defRPr>
            </a:lvl2pPr>
            <a:lvl3pPr>
              <a:defRPr sz="1400">
                <a:solidFill>
                  <a:schemeClr val="accent1"/>
                </a:solidFill>
                <a:latin typeface="Franklin Gothic Medium"/>
              </a:defRPr>
            </a:lvl3pPr>
            <a:lvl4pPr>
              <a:defRPr sz="1400">
                <a:solidFill>
                  <a:schemeClr val="accent1"/>
                </a:solidFill>
                <a:latin typeface="Franklin Gothic Medium"/>
              </a:defRPr>
            </a:lvl4pPr>
            <a:lvl5pPr>
              <a:defRPr sz="1400">
                <a:solidFill>
                  <a:schemeClr val="accent1"/>
                </a:solidFill>
                <a:latin typeface="Franklin Gothic Medium"/>
              </a:defRPr>
            </a:lvl5pPr>
          </a:lstStyle>
          <a:p>
            <a:pPr lvl="0"/>
            <a:r>
              <a:rPr lang="it-IT" dirty="0"/>
              <a:t>Fare clic per modificare stili del testo dello schema</a:t>
            </a:r>
          </a:p>
        </p:txBody>
      </p:sp>
      <p:sp>
        <p:nvSpPr>
          <p:cNvPr id="22" name="Segnaposto testo 20"/>
          <p:cNvSpPr>
            <a:spLocks noGrp="1"/>
          </p:cNvSpPr>
          <p:nvPr>
            <p:ph type="body" sz="quarter" idx="15"/>
          </p:nvPr>
        </p:nvSpPr>
        <p:spPr>
          <a:xfrm>
            <a:off x="1649622" y="1410687"/>
            <a:ext cx="9449303" cy="466215"/>
          </a:xfrm>
          <a:prstGeom prst="rect">
            <a:avLst/>
          </a:prstGeom>
        </p:spPr>
        <p:txBody>
          <a:bodyPr vert="horz" lIns="0" tIns="0" rIns="0" bIns="0"/>
          <a:lstStyle>
            <a:lvl1pPr marL="0" indent="0">
              <a:buNone/>
              <a:defRPr sz="1000" baseline="0">
                <a:solidFill>
                  <a:srgbClr val="004691"/>
                </a:solidFill>
                <a:latin typeface="TIM Sans" panose="00000500000000000000" pitchFamily="50" charset="0"/>
              </a:defRPr>
            </a:lvl1pPr>
            <a:lvl2pPr>
              <a:defRPr sz="1400">
                <a:solidFill>
                  <a:schemeClr val="accent1"/>
                </a:solidFill>
                <a:latin typeface="Franklin Gothic Medium"/>
              </a:defRPr>
            </a:lvl2pPr>
            <a:lvl3pPr>
              <a:defRPr sz="1400">
                <a:solidFill>
                  <a:schemeClr val="accent1"/>
                </a:solidFill>
                <a:latin typeface="Franklin Gothic Medium"/>
              </a:defRPr>
            </a:lvl3pPr>
            <a:lvl4pPr>
              <a:defRPr sz="1400">
                <a:solidFill>
                  <a:schemeClr val="accent1"/>
                </a:solidFill>
                <a:latin typeface="Franklin Gothic Medium"/>
              </a:defRPr>
            </a:lvl4pPr>
            <a:lvl5pPr>
              <a:defRPr sz="1400">
                <a:solidFill>
                  <a:schemeClr val="accent1"/>
                </a:solidFill>
                <a:latin typeface="Franklin Gothic Medium"/>
              </a:defRPr>
            </a:lvl5pPr>
          </a:lstStyle>
          <a:p>
            <a:pPr lvl="0"/>
            <a:r>
              <a:rPr lang="it-IT" dirty="0"/>
              <a:t>Fare clic per modificare stili del testo dello schema</a:t>
            </a:r>
          </a:p>
        </p:txBody>
      </p:sp>
    </p:spTree>
    <p:extLst>
      <p:ext uri="{BB962C8B-B14F-4D97-AF65-F5344CB8AC3E}">
        <p14:creationId xmlns:p14="http://schemas.microsoft.com/office/powerpoint/2010/main" val="355293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Bianca">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74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bwMode="auto">
          <a:xfrm>
            <a:off x="412751" y="360363"/>
            <a:ext cx="1127971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Titolo slide testo TIM Sans Grassetto 22 </a:t>
            </a:r>
            <a:r>
              <a:rPr lang="it-IT" dirty="0" err="1"/>
              <a:t>pt</a:t>
            </a:r>
            <a:r>
              <a:rPr lang="it-IT" dirty="0"/>
              <a:t> </a:t>
            </a:r>
          </a:p>
        </p:txBody>
      </p:sp>
      <p:sp>
        <p:nvSpPr>
          <p:cNvPr id="15" name="CasellaDiTesto 10"/>
          <p:cNvSpPr txBox="1">
            <a:spLocks noChangeArrowheads="1"/>
          </p:cNvSpPr>
          <p:nvPr/>
        </p:nvSpPr>
        <p:spPr bwMode="auto">
          <a:xfrm>
            <a:off x="11296652" y="6453188"/>
            <a:ext cx="556683" cy="138112"/>
          </a:xfrm>
          <a:prstGeom prst="rect">
            <a:avLst/>
          </a:prstGeom>
          <a:noFill/>
          <a:ln>
            <a:noFill/>
          </a:ln>
          <a:extLst/>
        </p:spPr>
        <p:txBody>
          <a:bodyPr tIns="0" bIns="0">
            <a:spAutoFit/>
          </a:bodyPr>
          <a:lstStyle>
            <a:lvl1pPr eaLnBrk="0" hangingPunct="0">
              <a:defRPr>
                <a:solidFill>
                  <a:schemeClr val="tx1"/>
                </a:solidFill>
                <a:latin typeface="Franklin Gothic Demi" charset="0"/>
                <a:ea typeface="MS PGothic" charset="0"/>
                <a:cs typeface="MS PGothic" charset="0"/>
              </a:defRPr>
            </a:lvl1pPr>
            <a:lvl2pPr marL="742950" indent="-285750" eaLnBrk="0" hangingPunct="0">
              <a:defRPr>
                <a:solidFill>
                  <a:schemeClr val="tx1"/>
                </a:solidFill>
                <a:latin typeface="Franklin Gothic Demi" charset="0"/>
                <a:ea typeface="MS PGothic" charset="0"/>
                <a:cs typeface="MS PGothic" charset="0"/>
              </a:defRPr>
            </a:lvl2pPr>
            <a:lvl3pPr marL="1143000" indent="-228600" eaLnBrk="0" hangingPunct="0">
              <a:defRPr>
                <a:solidFill>
                  <a:schemeClr val="tx1"/>
                </a:solidFill>
                <a:latin typeface="Franklin Gothic Demi" charset="0"/>
                <a:ea typeface="MS PGothic" charset="0"/>
                <a:cs typeface="MS PGothic" charset="0"/>
              </a:defRPr>
            </a:lvl3pPr>
            <a:lvl4pPr marL="1600200" indent="-228600" eaLnBrk="0" hangingPunct="0">
              <a:defRPr>
                <a:solidFill>
                  <a:schemeClr val="tx1"/>
                </a:solidFill>
                <a:latin typeface="Franklin Gothic Demi" charset="0"/>
                <a:ea typeface="MS PGothic" charset="0"/>
                <a:cs typeface="MS PGothic" charset="0"/>
              </a:defRPr>
            </a:lvl4pPr>
            <a:lvl5pPr marL="2057400" indent="-228600" eaLnBrk="0" hangingPunct="0">
              <a:defRPr>
                <a:solidFill>
                  <a:schemeClr val="tx1"/>
                </a:solidFill>
                <a:latin typeface="Franklin Gothic Dem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Franklin Gothic Dem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Franklin Gothic Dem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Franklin Gothic Dem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Franklin Gothic Demi" charset="0"/>
                <a:ea typeface="MS PGothic" charset="0"/>
                <a:cs typeface="MS PGothic" charset="0"/>
              </a:defRPr>
            </a:lvl9pPr>
          </a:lstStyle>
          <a:p>
            <a:pPr algn="r" defTabSz="914400" eaLnBrk="1" hangingPunct="1">
              <a:defRPr/>
            </a:pPr>
            <a:fld id="{E57557E4-A33F-4F68-B3B9-5C4EC024384C}" type="slidenum">
              <a:rPr lang="it-IT" sz="900" smtClean="0">
                <a:solidFill>
                  <a:schemeClr val="tx1"/>
                </a:solidFill>
                <a:latin typeface="TIM Sans" panose="00000500000000000000" pitchFamily="50" charset="0"/>
              </a:rPr>
              <a:pPr algn="r" defTabSz="914400" eaLnBrk="1" hangingPunct="1">
                <a:defRPr/>
              </a:pPr>
              <a:t>‹N›</a:t>
            </a:fld>
            <a:endParaRPr lang="it-IT" sz="900" dirty="0">
              <a:solidFill>
                <a:schemeClr val="tx1"/>
              </a:solidFill>
              <a:latin typeface="TIM Sans" panose="00000500000000000000" pitchFamily="50" charset="0"/>
            </a:endParaRPr>
          </a:p>
        </p:txBody>
      </p:sp>
      <p:cxnSp>
        <p:nvCxnSpPr>
          <p:cNvPr id="16" name="Connettore 1 15"/>
          <p:cNvCxnSpPr/>
          <p:nvPr/>
        </p:nvCxnSpPr>
        <p:spPr>
          <a:xfrm>
            <a:off x="11370733" y="6351588"/>
            <a:ext cx="0" cy="260350"/>
          </a:xfrm>
          <a:prstGeom prst="line">
            <a:avLst/>
          </a:prstGeom>
          <a:ln w="6350" cmpd="sng">
            <a:solidFill>
              <a:srgbClr val="EB0028"/>
            </a:solidFill>
          </a:ln>
          <a:effectLst/>
        </p:spPr>
        <p:style>
          <a:lnRef idx="2">
            <a:schemeClr val="accent1"/>
          </a:lnRef>
          <a:fillRef idx="0">
            <a:schemeClr val="accent1"/>
          </a:fillRef>
          <a:effectRef idx="1">
            <a:schemeClr val="accent1"/>
          </a:effectRef>
          <a:fontRef idx="minor">
            <a:schemeClr val="tx1"/>
          </a:fontRef>
        </p:style>
      </p:cxnSp>
      <p:sp>
        <p:nvSpPr>
          <p:cNvPr id="17" name="Rectangle 3"/>
          <p:cNvSpPr>
            <a:spLocks noGrp="1" noChangeArrowheads="1"/>
          </p:cNvSpPr>
          <p:nvPr>
            <p:ph type="body" idx="1"/>
          </p:nvPr>
        </p:nvSpPr>
        <p:spPr bwMode="auto">
          <a:xfrm>
            <a:off x="419102" y="942975"/>
            <a:ext cx="11267017"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spTree>
    <p:extLst>
      <p:ext uri="{BB962C8B-B14F-4D97-AF65-F5344CB8AC3E}">
        <p14:creationId xmlns:p14="http://schemas.microsoft.com/office/powerpoint/2010/main" val="64452294"/>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711" r:id="rId3"/>
    <p:sldLayoutId id="2147483713" r:id="rId4"/>
  </p:sldLayoutIdLst>
  <p:hf sldNum="0" hdr="0" ftr="0"/>
  <p:txStyles>
    <p:titleStyle>
      <a:lvl1pPr algn="l" defTabSz="685800" rtl="0" eaLnBrk="1" latinLnBrk="0" hangingPunct="1">
        <a:lnSpc>
          <a:spcPct val="90000"/>
        </a:lnSpc>
        <a:spcBef>
          <a:spcPct val="0"/>
        </a:spcBef>
        <a:buNone/>
        <a:defRPr sz="2200" b="0" kern="1200">
          <a:solidFill>
            <a:schemeClr val="accent2"/>
          </a:solidFill>
          <a:latin typeface="TIM Sans Medium" panose="02020503040602060503" pitchFamily="18" charset="0"/>
          <a:ea typeface="+mj-ea"/>
          <a:cs typeface="+mj-cs"/>
        </a:defRPr>
      </a:lvl1pPr>
    </p:titleStyle>
    <p:bodyStyle>
      <a:lvl1pPr marL="0" indent="0" algn="l" defTabSz="685800" rtl="0" eaLnBrk="1" latinLnBrk="0" hangingPunct="1">
        <a:lnSpc>
          <a:spcPct val="120000"/>
        </a:lnSpc>
        <a:spcBef>
          <a:spcPts val="750"/>
        </a:spcBef>
        <a:buFontTx/>
        <a:buNone/>
        <a:defRPr sz="1800" kern="1200">
          <a:solidFill>
            <a:schemeClr val="accent5"/>
          </a:solidFill>
          <a:latin typeface="TIM Sans" panose="00000500000000000000" pitchFamily="2" charset="0"/>
          <a:ea typeface="+mn-ea"/>
          <a:cs typeface="+mn-cs"/>
        </a:defRPr>
      </a:lvl1pPr>
      <a:lvl2pPr marL="342900" indent="0" algn="l" defTabSz="685800" rtl="0" eaLnBrk="1" latinLnBrk="0" hangingPunct="1">
        <a:lnSpc>
          <a:spcPct val="120000"/>
        </a:lnSpc>
        <a:spcBef>
          <a:spcPts val="375"/>
        </a:spcBef>
        <a:buFontTx/>
        <a:buNone/>
        <a:defRPr sz="1600" kern="1200">
          <a:solidFill>
            <a:schemeClr val="accent5"/>
          </a:solidFill>
          <a:latin typeface="TIM Sans" panose="00000500000000000000" pitchFamily="2" charset="0"/>
          <a:ea typeface="+mn-ea"/>
          <a:cs typeface="+mn-cs"/>
        </a:defRPr>
      </a:lvl2pPr>
      <a:lvl3pPr marL="685800" indent="0" algn="l" defTabSz="685800" rtl="0" eaLnBrk="1" latinLnBrk="0" hangingPunct="1">
        <a:lnSpc>
          <a:spcPct val="120000"/>
        </a:lnSpc>
        <a:spcBef>
          <a:spcPts val="375"/>
        </a:spcBef>
        <a:buFontTx/>
        <a:buNone/>
        <a:defRPr sz="1400" kern="1200">
          <a:solidFill>
            <a:schemeClr val="accent5"/>
          </a:solidFill>
          <a:latin typeface="TIM Sa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ttangolo 5"/>
          <p:cNvSpPr/>
          <p:nvPr/>
        </p:nvSpPr>
        <p:spPr>
          <a:xfrm>
            <a:off x="3407701" y="260648"/>
            <a:ext cx="8448939" cy="522058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9" name="Immagine 8" descr="TIM_Simbol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163" y="1005856"/>
            <a:ext cx="1176280" cy="982984"/>
          </a:xfrm>
          <a:prstGeom prst="rect">
            <a:avLst/>
          </a:prstGeom>
        </p:spPr>
      </p:pic>
      <p:pic>
        <p:nvPicPr>
          <p:cNvPr id="5" name="Immagine 4" descr="secondari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6381329"/>
            <a:ext cx="900000" cy="238285"/>
          </a:xfrm>
          <a:prstGeom prst="rect">
            <a:avLst/>
          </a:prstGeom>
        </p:spPr>
      </p:pic>
    </p:spTree>
    <p:extLst>
      <p:ext uri="{BB962C8B-B14F-4D97-AF65-F5344CB8AC3E}">
        <p14:creationId xmlns:p14="http://schemas.microsoft.com/office/powerpoint/2010/main" val="517224020"/>
      </p:ext>
    </p:extLst>
  </p:cSld>
  <p:clrMap bg1="lt1" tx1="dk1" bg2="lt2" tx2="dk2" accent1="accent1" accent2="accent2" accent3="accent3" accent4="accent4" accent5="accent5" accent6="accent6" hlink="hlink" folHlink="folHlink"/>
  <p:sldLayoutIdLst>
    <p:sldLayoutId id="2147483671" r:id="rId1"/>
  </p:sldLayoutIdLst>
  <p:hf sldNum="0" hdr="0" ftr="0"/>
  <p:txStyles>
    <p:titleStyle>
      <a:lvl1pPr algn="l" defTabSz="685800" rtl="0" eaLnBrk="1" latinLnBrk="0" hangingPunct="1">
        <a:lnSpc>
          <a:spcPct val="90000"/>
        </a:lnSpc>
        <a:spcBef>
          <a:spcPct val="0"/>
        </a:spcBef>
        <a:buNone/>
        <a:defRPr sz="2200" b="1" kern="1200">
          <a:solidFill>
            <a:schemeClr val="tx2"/>
          </a:solidFill>
          <a:latin typeface="TIM Sans" panose="00000500000000000000" pitchFamily="2" charset="0"/>
          <a:ea typeface="+mj-ea"/>
          <a:cs typeface="+mj-cs"/>
        </a:defRPr>
      </a:lvl1pPr>
    </p:titleStyle>
    <p:bodyStyle>
      <a:lvl1pPr marL="0" indent="0" algn="l" defTabSz="685800" rtl="0" eaLnBrk="1" latinLnBrk="0" hangingPunct="1">
        <a:lnSpc>
          <a:spcPct val="150000"/>
        </a:lnSpc>
        <a:spcBef>
          <a:spcPts val="750"/>
        </a:spcBef>
        <a:buFontTx/>
        <a:buNone/>
        <a:defRPr sz="1800" kern="1200">
          <a:solidFill>
            <a:schemeClr val="tx1"/>
          </a:solidFill>
          <a:latin typeface="TIM Sans" panose="00000500000000000000" pitchFamily="2" charset="0"/>
          <a:ea typeface="+mn-ea"/>
          <a:cs typeface="+mn-cs"/>
        </a:defRPr>
      </a:lvl1pPr>
      <a:lvl2pPr marL="342900" indent="0" algn="l" defTabSz="685800" rtl="0" eaLnBrk="1" latinLnBrk="0" hangingPunct="1">
        <a:lnSpc>
          <a:spcPct val="150000"/>
        </a:lnSpc>
        <a:spcBef>
          <a:spcPts val="375"/>
        </a:spcBef>
        <a:buFontTx/>
        <a:buNone/>
        <a:defRPr sz="1600" kern="1200">
          <a:solidFill>
            <a:schemeClr val="tx1"/>
          </a:solidFill>
          <a:latin typeface="TIM Sans" panose="00000500000000000000" pitchFamily="2" charset="0"/>
          <a:ea typeface="+mn-ea"/>
          <a:cs typeface="+mn-cs"/>
        </a:defRPr>
      </a:lvl2pPr>
      <a:lvl3pPr marL="685800" indent="0" algn="l" defTabSz="685800" rtl="0" eaLnBrk="1" latinLnBrk="0" hangingPunct="1">
        <a:lnSpc>
          <a:spcPct val="150000"/>
        </a:lnSpc>
        <a:spcBef>
          <a:spcPts val="375"/>
        </a:spcBef>
        <a:buFontTx/>
        <a:buNone/>
        <a:defRPr sz="1400" kern="1200">
          <a:solidFill>
            <a:schemeClr val="tx1"/>
          </a:solidFill>
          <a:latin typeface="TIM Sa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7"/>
          <p:cNvSpPr>
            <a:spLocks noGrp="1"/>
          </p:cNvSpPr>
          <p:nvPr>
            <p:ph type="dt" sz="quarter" idx="2"/>
          </p:nvPr>
        </p:nvSpPr>
        <p:spPr>
          <a:xfrm>
            <a:off x="5491089" y="6323015"/>
            <a:ext cx="5689600" cy="211137"/>
          </a:xfrm>
          <a:prstGeom prst="rect">
            <a:avLst/>
          </a:prstGeom>
        </p:spPr>
        <p:txBody>
          <a:bodyPr/>
          <a:lstStyle>
            <a:lvl1pPr algn="r">
              <a:defRPr sz="800">
                <a:solidFill>
                  <a:schemeClr val="accent2"/>
                </a:solidFill>
              </a:defRPr>
            </a:lvl1pPr>
          </a:lstStyle>
          <a:p>
            <a:pPr>
              <a:defRPr/>
            </a:pPr>
            <a:endParaRPr lang="it-IT" dirty="0"/>
          </a:p>
        </p:txBody>
      </p:sp>
      <p:pic>
        <p:nvPicPr>
          <p:cNvPr id="5" name="Immagine 4" descr="secondari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172201"/>
            <a:ext cx="1689878" cy="447414"/>
          </a:xfrm>
          <a:prstGeom prst="rect">
            <a:avLst/>
          </a:prstGeom>
        </p:spPr>
      </p:pic>
    </p:spTree>
    <p:extLst>
      <p:ext uri="{BB962C8B-B14F-4D97-AF65-F5344CB8AC3E}">
        <p14:creationId xmlns:p14="http://schemas.microsoft.com/office/powerpoint/2010/main" val="3568391028"/>
      </p:ext>
    </p:extLst>
  </p:cSld>
  <p:clrMap bg1="lt1" tx1="dk1" bg2="lt2" tx2="dk2" accent1="accent1" accent2="accent2" accent3="accent3" accent4="accent4" accent5="accent5" accent6="accent6" hlink="hlink" folHlink="folHlink"/>
  <p:sldLayoutIdLst>
    <p:sldLayoutId id="2147483673" r:id="rId1"/>
  </p:sldLayoutIdLst>
  <p:hf sldNum="0" hdr="0" ftr="0"/>
  <p:txStyles>
    <p:titleStyle>
      <a:lvl1pPr algn="l" defTabSz="685800" rtl="0" eaLnBrk="1" latinLnBrk="0" hangingPunct="1">
        <a:lnSpc>
          <a:spcPct val="90000"/>
        </a:lnSpc>
        <a:spcBef>
          <a:spcPct val="0"/>
        </a:spcBef>
        <a:buNone/>
        <a:defRPr sz="2200" b="1" kern="1200">
          <a:solidFill>
            <a:schemeClr val="tx2"/>
          </a:solidFill>
          <a:latin typeface="TIM Sans" panose="00000500000000000000" pitchFamily="2" charset="0"/>
          <a:ea typeface="+mj-ea"/>
          <a:cs typeface="+mj-cs"/>
        </a:defRPr>
      </a:lvl1pPr>
    </p:titleStyle>
    <p:bodyStyle>
      <a:lvl1pPr marL="0" indent="0" algn="l" defTabSz="685800" rtl="0" eaLnBrk="1" latinLnBrk="0" hangingPunct="1">
        <a:lnSpc>
          <a:spcPct val="150000"/>
        </a:lnSpc>
        <a:spcBef>
          <a:spcPts val="750"/>
        </a:spcBef>
        <a:buFontTx/>
        <a:buNone/>
        <a:defRPr sz="1800" kern="1200">
          <a:solidFill>
            <a:schemeClr val="tx1"/>
          </a:solidFill>
          <a:latin typeface="TIM Sans" panose="00000500000000000000" pitchFamily="2" charset="0"/>
          <a:ea typeface="+mn-ea"/>
          <a:cs typeface="+mn-cs"/>
        </a:defRPr>
      </a:lvl1pPr>
      <a:lvl2pPr marL="342900" indent="0" algn="l" defTabSz="685800" rtl="0" eaLnBrk="1" latinLnBrk="0" hangingPunct="1">
        <a:lnSpc>
          <a:spcPct val="150000"/>
        </a:lnSpc>
        <a:spcBef>
          <a:spcPts val="375"/>
        </a:spcBef>
        <a:buFontTx/>
        <a:buNone/>
        <a:defRPr sz="1600" kern="1200">
          <a:solidFill>
            <a:schemeClr val="tx1"/>
          </a:solidFill>
          <a:latin typeface="TIM Sans" panose="00000500000000000000" pitchFamily="2" charset="0"/>
          <a:ea typeface="+mn-ea"/>
          <a:cs typeface="+mn-cs"/>
        </a:defRPr>
      </a:lvl2pPr>
      <a:lvl3pPr marL="685800" indent="0" algn="l" defTabSz="685800" rtl="0" eaLnBrk="1" latinLnBrk="0" hangingPunct="1">
        <a:lnSpc>
          <a:spcPct val="150000"/>
        </a:lnSpc>
        <a:spcBef>
          <a:spcPts val="375"/>
        </a:spcBef>
        <a:buFontTx/>
        <a:buNone/>
        <a:defRPr sz="1400" kern="1200">
          <a:solidFill>
            <a:schemeClr val="tx1"/>
          </a:solidFill>
          <a:latin typeface="TIM Sa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olo 1"/>
          <p:cNvSpPr txBox="1">
            <a:spLocks/>
          </p:cNvSpPr>
          <p:nvPr/>
        </p:nvSpPr>
        <p:spPr bwMode="auto">
          <a:xfrm>
            <a:off x="1649620" y="2708923"/>
            <a:ext cx="1316066" cy="538609"/>
          </a:xfrm>
          <a:prstGeom prst="rect">
            <a:avLst/>
          </a:prstGeom>
          <a:noFill/>
          <a:ln>
            <a:noFill/>
          </a:ln>
          <a:effectLst/>
          <a:extLst/>
        </p:spPr>
        <p:txBody>
          <a:bodyPr wrap="none" lIns="0" tIns="0" rIns="0" bIns="0">
            <a:spAutoFit/>
          </a:bodyPr>
          <a:lstStyle>
            <a:lvl1pPr algn="l" rtl="0" fontAlgn="base">
              <a:spcBef>
                <a:spcPct val="0"/>
              </a:spcBef>
              <a:spcAft>
                <a:spcPct val="0"/>
              </a:spcAft>
              <a:defRPr sz="3000">
                <a:solidFill>
                  <a:schemeClr val="tx2"/>
                </a:solidFill>
                <a:latin typeface="+mj-lt"/>
                <a:ea typeface="+mj-ea"/>
                <a:cs typeface="+mj-cs"/>
              </a:defRPr>
            </a:lvl1pPr>
            <a:lvl2pPr algn="l" rtl="0" fontAlgn="base">
              <a:spcBef>
                <a:spcPct val="0"/>
              </a:spcBef>
              <a:spcAft>
                <a:spcPct val="0"/>
              </a:spcAft>
              <a:defRPr sz="2600">
                <a:solidFill>
                  <a:schemeClr val="tx2"/>
                </a:solidFill>
                <a:latin typeface="Franklin Gothic Demi" charset="0"/>
                <a:ea typeface="ＭＳ Ｐゴシック" charset="0"/>
                <a:cs typeface="Arial" charset="0"/>
              </a:defRPr>
            </a:lvl2pPr>
            <a:lvl3pPr algn="l" rtl="0" fontAlgn="base">
              <a:spcBef>
                <a:spcPct val="0"/>
              </a:spcBef>
              <a:spcAft>
                <a:spcPct val="0"/>
              </a:spcAft>
              <a:defRPr sz="2600">
                <a:solidFill>
                  <a:schemeClr val="tx2"/>
                </a:solidFill>
                <a:latin typeface="Franklin Gothic Demi" charset="0"/>
                <a:ea typeface="ＭＳ Ｐゴシック" charset="0"/>
                <a:cs typeface="Arial" charset="0"/>
              </a:defRPr>
            </a:lvl3pPr>
            <a:lvl4pPr algn="l" rtl="0" fontAlgn="base">
              <a:spcBef>
                <a:spcPct val="0"/>
              </a:spcBef>
              <a:spcAft>
                <a:spcPct val="0"/>
              </a:spcAft>
              <a:defRPr sz="2600">
                <a:solidFill>
                  <a:schemeClr val="tx2"/>
                </a:solidFill>
                <a:latin typeface="Franklin Gothic Demi" charset="0"/>
                <a:ea typeface="ＭＳ Ｐゴシック" charset="0"/>
                <a:cs typeface="Arial" charset="0"/>
              </a:defRPr>
            </a:lvl4pPr>
            <a:lvl5pPr algn="l" rtl="0" fontAlgn="base">
              <a:spcBef>
                <a:spcPct val="0"/>
              </a:spcBef>
              <a:spcAft>
                <a:spcPct val="0"/>
              </a:spcAft>
              <a:defRPr sz="2600">
                <a:solidFill>
                  <a:schemeClr val="tx2"/>
                </a:solidFill>
                <a:latin typeface="Franklin Gothic Demi" charset="0"/>
                <a:ea typeface="ＭＳ Ｐゴシック" charset="0"/>
                <a:cs typeface="Arial" charset="0"/>
              </a:defRPr>
            </a:lvl5pPr>
            <a:lvl6pPr marL="457200" algn="l" rtl="0" fontAlgn="base">
              <a:spcBef>
                <a:spcPct val="0"/>
              </a:spcBef>
              <a:spcAft>
                <a:spcPct val="0"/>
              </a:spcAft>
              <a:defRPr sz="2600">
                <a:solidFill>
                  <a:schemeClr val="tx2"/>
                </a:solidFill>
                <a:latin typeface="Franklin Gothic Demi" charset="0"/>
                <a:ea typeface="ＭＳ Ｐゴシック" charset="0"/>
                <a:cs typeface="Arial" charset="0"/>
              </a:defRPr>
            </a:lvl6pPr>
            <a:lvl7pPr marL="914400" algn="l" rtl="0" fontAlgn="base">
              <a:spcBef>
                <a:spcPct val="0"/>
              </a:spcBef>
              <a:spcAft>
                <a:spcPct val="0"/>
              </a:spcAft>
              <a:defRPr sz="2600">
                <a:solidFill>
                  <a:schemeClr val="tx2"/>
                </a:solidFill>
                <a:latin typeface="Franklin Gothic Demi" charset="0"/>
                <a:ea typeface="ＭＳ Ｐゴシック" charset="0"/>
                <a:cs typeface="Arial" charset="0"/>
              </a:defRPr>
            </a:lvl7pPr>
            <a:lvl8pPr marL="1371600" algn="l" rtl="0" fontAlgn="base">
              <a:spcBef>
                <a:spcPct val="0"/>
              </a:spcBef>
              <a:spcAft>
                <a:spcPct val="0"/>
              </a:spcAft>
              <a:defRPr sz="2600">
                <a:solidFill>
                  <a:schemeClr val="tx2"/>
                </a:solidFill>
                <a:latin typeface="Franklin Gothic Demi" charset="0"/>
                <a:ea typeface="ＭＳ Ｐゴシック" charset="0"/>
                <a:cs typeface="Arial" charset="0"/>
              </a:defRPr>
            </a:lvl8pPr>
            <a:lvl9pPr marL="1828800" algn="l" rtl="0" fontAlgn="base">
              <a:spcBef>
                <a:spcPct val="0"/>
              </a:spcBef>
              <a:spcAft>
                <a:spcPct val="0"/>
              </a:spcAft>
              <a:defRPr sz="2600">
                <a:solidFill>
                  <a:schemeClr val="tx2"/>
                </a:solidFill>
                <a:latin typeface="Franklin Gothic Demi" charset="0"/>
                <a:ea typeface="ＭＳ Ｐゴシック" charset="0"/>
                <a:cs typeface="Arial" charset="0"/>
              </a:defRPr>
            </a:lvl9pPr>
          </a:lstStyle>
          <a:p>
            <a:pPr algn="ctr" defTabSz="914400">
              <a:defRPr/>
            </a:pPr>
            <a:r>
              <a:rPr lang="it-IT" sz="3500" dirty="0">
                <a:solidFill>
                  <a:srgbClr val="004691"/>
                </a:solidFill>
                <a:latin typeface="TIM Sans Medium" panose="02020503040602060503" pitchFamily="18" charset="0"/>
                <a:ea typeface="ＭＳ Ｐゴシック"/>
                <a:cs typeface="Arial"/>
              </a:rPr>
              <a:t>Grazie</a:t>
            </a:r>
          </a:p>
        </p:txBody>
      </p:sp>
      <p:pic>
        <p:nvPicPr>
          <p:cNvPr id="7" name="Immagine 6" descr="secondari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172201"/>
            <a:ext cx="1689878" cy="447414"/>
          </a:xfrm>
          <a:prstGeom prst="rect">
            <a:avLst/>
          </a:prstGeom>
        </p:spPr>
      </p:pic>
    </p:spTree>
    <p:extLst>
      <p:ext uri="{BB962C8B-B14F-4D97-AF65-F5344CB8AC3E}">
        <p14:creationId xmlns:p14="http://schemas.microsoft.com/office/powerpoint/2010/main" val="815858723"/>
      </p:ext>
    </p:extLst>
  </p:cSld>
  <p:clrMap bg1="lt1" tx1="dk1" bg2="lt2" tx2="dk2" accent1="accent1" accent2="accent2" accent3="accent3" accent4="accent4" accent5="accent5" accent6="accent6" hlink="hlink" folHlink="folHlink"/>
  <p:sldLayoutIdLst>
    <p:sldLayoutId id="2147483683" r:id="rId1"/>
  </p:sldLayoutIdLst>
  <p:hf sldNum="0" hdr="0" ftr="0"/>
  <p:txStyles>
    <p:titleStyle>
      <a:lvl1pPr algn="l" defTabSz="685800" rtl="0" eaLnBrk="1" latinLnBrk="0" hangingPunct="1">
        <a:lnSpc>
          <a:spcPct val="90000"/>
        </a:lnSpc>
        <a:spcBef>
          <a:spcPct val="0"/>
        </a:spcBef>
        <a:buNone/>
        <a:defRPr sz="2200" b="1" kern="1200">
          <a:solidFill>
            <a:schemeClr val="tx2"/>
          </a:solidFill>
          <a:latin typeface="TIM Sans" panose="00000500000000000000" pitchFamily="2" charset="0"/>
          <a:ea typeface="+mj-ea"/>
          <a:cs typeface="+mj-cs"/>
        </a:defRPr>
      </a:lvl1pPr>
    </p:titleStyle>
    <p:bodyStyle>
      <a:lvl1pPr marL="0" indent="0" algn="l" defTabSz="685800" rtl="0" eaLnBrk="1" latinLnBrk="0" hangingPunct="1">
        <a:lnSpc>
          <a:spcPct val="150000"/>
        </a:lnSpc>
        <a:spcBef>
          <a:spcPts val="750"/>
        </a:spcBef>
        <a:buFontTx/>
        <a:buNone/>
        <a:defRPr sz="1800" kern="1200">
          <a:solidFill>
            <a:schemeClr val="tx1"/>
          </a:solidFill>
          <a:latin typeface="TIM Sans" panose="00000500000000000000" pitchFamily="2" charset="0"/>
          <a:ea typeface="+mn-ea"/>
          <a:cs typeface="+mn-cs"/>
        </a:defRPr>
      </a:lvl1pPr>
      <a:lvl2pPr marL="342900" indent="0" algn="l" defTabSz="685800" rtl="0" eaLnBrk="1" latinLnBrk="0" hangingPunct="1">
        <a:lnSpc>
          <a:spcPct val="150000"/>
        </a:lnSpc>
        <a:spcBef>
          <a:spcPts val="375"/>
        </a:spcBef>
        <a:buFontTx/>
        <a:buNone/>
        <a:defRPr sz="1600" kern="1200">
          <a:solidFill>
            <a:schemeClr val="tx1"/>
          </a:solidFill>
          <a:latin typeface="TIM Sans" panose="00000500000000000000" pitchFamily="2" charset="0"/>
          <a:ea typeface="+mn-ea"/>
          <a:cs typeface="+mn-cs"/>
        </a:defRPr>
      </a:lvl2pPr>
      <a:lvl3pPr marL="685800" indent="0" algn="l" defTabSz="685800" rtl="0" eaLnBrk="1" latinLnBrk="0" hangingPunct="1">
        <a:lnSpc>
          <a:spcPct val="150000"/>
        </a:lnSpc>
        <a:spcBef>
          <a:spcPts val="375"/>
        </a:spcBef>
        <a:buFontTx/>
        <a:buNone/>
        <a:defRPr sz="1400" kern="1200">
          <a:solidFill>
            <a:schemeClr val="tx1"/>
          </a:solidFill>
          <a:latin typeface="TIM Sa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6.jpeg"/><Relationship Id="rId2" Type="http://schemas.openxmlformats.org/officeDocument/2006/relationships/tags" Target="../tags/tag42.xml"/><Relationship Id="rId16" Type="http://schemas.openxmlformats.org/officeDocument/2006/relationships/image" Target="../media/image5.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slideLayout" Target="../slideLayouts/slideLayout4.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6" Type="http://schemas.openxmlformats.org/officeDocument/2006/relationships/image" Target="../media/image6.jpe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5.pn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jpe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9.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br>
              <a:rPr lang="it-IT" dirty="0">
                <a:solidFill>
                  <a:schemeClr val="tx2"/>
                </a:solidFill>
                <a:latin typeface="Arial" panose="020B0604020202020204" pitchFamily="34" charset="0"/>
                <a:cs typeface="Arial" panose="020B0604020202020204" pitchFamily="34" charset="0"/>
              </a:rPr>
            </a:br>
            <a:br>
              <a:rPr lang="it-IT" dirty="0">
                <a:solidFill>
                  <a:schemeClr val="tx2"/>
                </a:solidFill>
                <a:latin typeface="Arial" panose="020B0604020202020204" pitchFamily="34" charset="0"/>
                <a:cs typeface="Arial" panose="020B0604020202020204" pitchFamily="34" charset="0"/>
              </a:rPr>
            </a:br>
            <a:r>
              <a:rPr lang="it-IT" dirty="0">
                <a:solidFill>
                  <a:schemeClr val="tx2"/>
                </a:solidFill>
                <a:latin typeface="Arial" panose="020B0604020202020204" pitchFamily="34" charset="0"/>
                <a:cs typeface="Arial" panose="020B0604020202020204" pitchFamily="34" charset="0"/>
              </a:rPr>
              <a:t>Allegato C – Schema di Processo</a:t>
            </a:r>
          </a:p>
        </p:txBody>
      </p:sp>
      <p:sp>
        <p:nvSpPr>
          <p:cNvPr id="2" name="CasellaDiTesto 1">
            <a:extLst>
              <a:ext uri="{FF2B5EF4-FFF2-40B4-BE49-F238E27FC236}">
                <a16:creationId xmlns:a16="http://schemas.microsoft.com/office/drawing/2014/main" id="{C73976A2-D3AB-42C9-B1A4-E922E1C6BB3B}"/>
              </a:ext>
            </a:extLst>
          </p:cNvPr>
          <p:cNvSpPr txBox="1"/>
          <p:nvPr/>
        </p:nvSpPr>
        <p:spPr>
          <a:xfrm>
            <a:off x="654424" y="609600"/>
            <a:ext cx="6341801" cy="369332"/>
          </a:xfrm>
          <a:prstGeom prst="rect">
            <a:avLst/>
          </a:prstGeom>
          <a:noFill/>
        </p:spPr>
        <p:txBody>
          <a:bodyPr wrap="none" rtlCol="0">
            <a:spAutoFit/>
          </a:bodyPr>
          <a:lstStyle/>
          <a:p>
            <a:r>
              <a:rPr lang="it-IT" b="1" dirty="0"/>
              <a:t>Contratto quadro di </a:t>
            </a:r>
            <a:r>
              <a:rPr lang="it-IT" b="1" i="1" dirty="0"/>
              <a:t>System</a:t>
            </a:r>
            <a:r>
              <a:rPr lang="it-IT" b="1" dirty="0"/>
              <a:t> Unico tra TIM S.p.A. </a:t>
            </a:r>
            <a:r>
              <a:rPr lang="it-IT" b="1"/>
              <a:t>e XXXXX</a:t>
            </a:r>
            <a:endParaRPr lang="it-IT" b="1" dirty="0"/>
          </a:p>
        </p:txBody>
      </p:sp>
    </p:spTree>
    <p:extLst>
      <p:ext uri="{BB962C8B-B14F-4D97-AF65-F5344CB8AC3E}">
        <p14:creationId xmlns:p14="http://schemas.microsoft.com/office/powerpoint/2010/main" val="205275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ttangolo 27"/>
          <p:cNvSpPr>
            <a:spLocks noChangeArrowheads="1"/>
          </p:cNvSpPr>
          <p:nvPr/>
        </p:nvSpPr>
        <p:spPr bwMode="auto">
          <a:xfrm>
            <a:off x="4512614" y="1502571"/>
            <a:ext cx="1854336" cy="205757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ea typeface="ＭＳ Ｐゴシック"/>
                <a:cs typeface="Arial"/>
              </a:rPr>
              <a:t>Processo da modificare</a:t>
            </a:r>
            <a:endParaRPr lang="en-US" sz="900" b="1" dirty="0">
              <a:solidFill>
                <a:schemeClr val="accent3">
                  <a:lumMod val="50000"/>
                </a:schemeClr>
              </a:solidFill>
              <a:latin typeface="TIM Sans" panose="00000500000000000000" pitchFamily="50" charset="0"/>
              <a:ea typeface="ＭＳ Ｐゴシック"/>
              <a:cs typeface="Arial"/>
            </a:endParaRPr>
          </a:p>
        </p:txBody>
      </p:sp>
      <p:sp>
        <p:nvSpPr>
          <p:cNvPr id="94" name="Rettangolo 27"/>
          <p:cNvSpPr>
            <a:spLocks noChangeArrowheads="1"/>
          </p:cNvSpPr>
          <p:nvPr/>
        </p:nvSpPr>
        <p:spPr bwMode="auto">
          <a:xfrm>
            <a:off x="1628368" y="4906667"/>
            <a:ext cx="1278524" cy="561856"/>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92" name="Rettangolo 27"/>
          <p:cNvSpPr>
            <a:spLocks noChangeArrowheads="1"/>
          </p:cNvSpPr>
          <p:nvPr/>
        </p:nvSpPr>
        <p:spPr bwMode="auto">
          <a:xfrm>
            <a:off x="4510703" y="4835733"/>
            <a:ext cx="1837999"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83" name="Rettangolo 27"/>
          <p:cNvSpPr>
            <a:spLocks noChangeArrowheads="1"/>
          </p:cNvSpPr>
          <p:nvPr/>
        </p:nvSpPr>
        <p:spPr bwMode="auto">
          <a:xfrm>
            <a:off x="8524554" y="4775819"/>
            <a:ext cx="1537235" cy="71508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2" name="Titolo 1"/>
          <p:cNvSpPr>
            <a:spLocks noGrp="1"/>
          </p:cNvSpPr>
          <p:nvPr>
            <p:ph type="title"/>
          </p:nvPr>
        </p:nvSpPr>
        <p:spPr/>
        <p:txBody>
          <a:bodyPr/>
          <a:lstStyle/>
          <a:p>
            <a:pPr lvl="0"/>
            <a:r>
              <a:rPr lang="it-IT" sz="2400" dirty="0">
                <a:solidFill>
                  <a:srgbClr val="EB0028"/>
                </a:solidFill>
                <a:latin typeface="TIM Sans Medium"/>
              </a:rPr>
              <a:t>Provisioning: attivazione LA e migrazione</a:t>
            </a:r>
            <a:br>
              <a:rPr lang="it-IT" sz="2400" dirty="0">
                <a:solidFill>
                  <a:srgbClr val="EB0028"/>
                </a:solidFill>
                <a:latin typeface="TIM Sans Medium"/>
              </a:rPr>
            </a:br>
            <a:endParaRPr lang="it-IT" dirty="0"/>
          </a:p>
        </p:txBody>
      </p:sp>
      <p:cxnSp>
        <p:nvCxnSpPr>
          <p:cNvPr id="8" name="Straight Arrow Connector 11"/>
          <p:cNvCxnSpPr>
            <a:cxnSpLocks noChangeShapeType="1"/>
            <a:stCxn id="20" idx="4"/>
            <a:endCxn id="21" idx="0"/>
          </p:cNvCxnSpPr>
          <p:nvPr/>
        </p:nvCxnSpPr>
        <p:spPr bwMode="auto">
          <a:xfrm flipH="1">
            <a:off x="5432647" y="1118209"/>
            <a:ext cx="1" cy="489569"/>
          </a:xfrm>
          <a:prstGeom prst="straightConnector1">
            <a:avLst/>
          </a:prstGeom>
          <a:noFill/>
          <a:ln w="6350" algn="ctr">
            <a:solidFill>
              <a:srgbClr val="004691"/>
            </a:solidFill>
            <a:round/>
            <a:headEnd type="none" w="sm" len="sm"/>
            <a:tailEnd type="stealth" w="med" len="lg"/>
          </a:ln>
        </p:spPr>
      </p:cxnSp>
      <p:sp>
        <p:nvSpPr>
          <p:cNvPr id="9" name="Up Arrow 60"/>
          <p:cNvSpPr>
            <a:spLocks noChangeArrowheads="1"/>
          </p:cNvSpPr>
          <p:nvPr/>
        </p:nvSpPr>
        <p:spPr bwMode="auto">
          <a:xfrm rot="5400000">
            <a:off x="9324252" y="5585751"/>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0" name="AcnBodyText_ID_46"/>
          <p:cNvSpPr>
            <a:spLocks noGrp="1" noChangeArrowheads="1"/>
          </p:cNvSpPr>
          <p:nvPr>
            <p:custDataLst>
              <p:tags r:id="rId1"/>
            </p:custDataLst>
          </p:nvPr>
        </p:nvSpPr>
        <p:spPr bwMode="auto">
          <a:xfrm>
            <a:off x="9650059" y="5632146"/>
            <a:ext cx="112756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ACQUISITO KO</a:t>
            </a:r>
          </a:p>
        </p:txBody>
      </p:sp>
      <p:cxnSp>
        <p:nvCxnSpPr>
          <p:cNvPr id="11" name="Straight Arrow Connector 66"/>
          <p:cNvCxnSpPr>
            <a:cxnSpLocks noChangeShapeType="1"/>
            <a:stCxn id="21" idx="2"/>
            <a:endCxn id="36" idx="0"/>
          </p:cNvCxnSpPr>
          <p:nvPr/>
        </p:nvCxnSpPr>
        <p:spPr bwMode="auto">
          <a:xfrm>
            <a:off x="5432647" y="1863167"/>
            <a:ext cx="0" cy="306697"/>
          </a:xfrm>
          <a:prstGeom prst="straightConnector1">
            <a:avLst/>
          </a:prstGeom>
          <a:noFill/>
          <a:ln w="6350" algn="ctr">
            <a:solidFill>
              <a:srgbClr val="004691"/>
            </a:solidFill>
            <a:round/>
            <a:headEnd type="none" w="sm" len="sm"/>
            <a:tailEnd type="stealth" w="med" len="lg"/>
          </a:ln>
        </p:spPr>
      </p:cxnSp>
      <p:cxnSp>
        <p:nvCxnSpPr>
          <p:cNvPr id="12" name="Straight Arrow Connector 98"/>
          <p:cNvCxnSpPr>
            <a:cxnSpLocks noChangeShapeType="1"/>
            <a:stCxn id="28" idx="2"/>
            <a:endCxn id="69" idx="0"/>
          </p:cNvCxnSpPr>
          <p:nvPr/>
        </p:nvCxnSpPr>
        <p:spPr bwMode="auto">
          <a:xfrm>
            <a:off x="5434655" y="3969067"/>
            <a:ext cx="6350" cy="412750"/>
          </a:xfrm>
          <a:prstGeom prst="straightConnector1">
            <a:avLst/>
          </a:prstGeom>
          <a:noFill/>
          <a:ln w="6350" algn="ctr">
            <a:solidFill>
              <a:srgbClr val="004691"/>
            </a:solidFill>
            <a:round/>
            <a:headEnd type="none" w="sm" len="sm"/>
            <a:tailEnd type="stealth" w="med" len="lg"/>
          </a:ln>
        </p:spPr>
      </p:cxnSp>
      <p:sp>
        <p:nvSpPr>
          <p:cNvPr id="13" name="AcnBodyText_ID_46">
            <a:hlinkClick r:id="" action="ppaction://noaction" highlightClick="1"/>
          </p:cNvPr>
          <p:cNvSpPr>
            <a:spLocks noGrp="1" noChangeArrowheads="1"/>
          </p:cNvSpPr>
          <p:nvPr>
            <p:custDataLst>
              <p:tags r:id="rId2"/>
            </p:custDataLst>
          </p:nvPr>
        </p:nvSpPr>
        <p:spPr bwMode="auto">
          <a:xfrm>
            <a:off x="960914" y="4655969"/>
            <a:ext cx="12239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VERIFICHE TECNICHE E PROGETTAZIONE</a:t>
            </a:r>
          </a:p>
        </p:txBody>
      </p:sp>
      <p:sp>
        <p:nvSpPr>
          <p:cNvPr id="14" name="AcnBodyText_ID_46"/>
          <p:cNvSpPr>
            <a:spLocks noGrp="1" noChangeArrowheads="1"/>
          </p:cNvSpPr>
          <p:nvPr>
            <p:custDataLst>
              <p:tags r:id="rId3"/>
            </p:custDataLst>
          </p:nvPr>
        </p:nvSpPr>
        <p:spPr bwMode="auto">
          <a:xfrm>
            <a:off x="4165397" y="1324409"/>
            <a:ext cx="592137" cy="153888"/>
          </a:xfrm>
          <a:prstGeom prst="rect">
            <a:avLst/>
          </a:prstGeom>
          <a:noFill/>
          <a:ln w="9525">
            <a:noFill/>
            <a:miter lim="800000"/>
            <a:headEnd/>
            <a:tailEnd/>
          </a:ln>
        </p:spPr>
        <p:txBody>
          <a:bodyPr lIns="0" tIns="0" rIns="0" bIns="0">
            <a:spAutoFit/>
          </a:bodyPr>
          <a:lstStyle/>
          <a:p>
            <a:pPr algn="r" eaLnBrk="0" hangingPunct="0">
              <a:spcBef>
                <a:spcPct val="20000"/>
              </a:spcBef>
            </a:pPr>
            <a:r>
              <a:rPr lang="it-IT" sz="1000" i="1" dirty="0">
                <a:solidFill>
                  <a:srgbClr val="004691"/>
                </a:solidFill>
                <a:latin typeface="TIM Sans" panose="02020503040602060503" pitchFamily="18" charset="0"/>
              </a:rPr>
              <a:t>file</a:t>
            </a:r>
            <a:endParaRPr lang="it-IT" sz="1000" b="1" i="1" dirty="0">
              <a:latin typeface="TIM Sans" panose="00000500000000000000" pitchFamily="50" charset="0"/>
            </a:endParaRPr>
          </a:p>
        </p:txBody>
      </p:sp>
      <p:pic>
        <p:nvPicPr>
          <p:cNvPr id="15" name="Picture 2" descr="http://www.weebly.com/weebly/images/file_icons/rtf.png"/>
          <p:cNvPicPr>
            <a:picLocks noChangeAspect="1" noChangeArrowheads="1"/>
          </p:cNvPicPr>
          <p:nvPr/>
        </p:nvPicPr>
        <p:blipFill>
          <a:blip r:embed="rId16" cstate="print"/>
          <a:srcRect/>
          <a:stretch>
            <a:fillRect/>
          </a:stretch>
        </p:blipFill>
        <p:spPr bwMode="auto">
          <a:xfrm>
            <a:off x="4757536" y="1095689"/>
            <a:ext cx="288925" cy="370681"/>
          </a:xfrm>
          <a:prstGeom prst="rect">
            <a:avLst/>
          </a:prstGeom>
          <a:noFill/>
          <a:ln w="9525">
            <a:noFill/>
            <a:miter lim="800000"/>
            <a:headEnd/>
            <a:tailEnd/>
          </a:ln>
        </p:spPr>
      </p:pic>
      <p:sp>
        <p:nvSpPr>
          <p:cNvPr id="16" name="Rectangle 63"/>
          <p:cNvSpPr>
            <a:spLocks noChangeArrowheads="1"/>
          </p:cNvSpPr>
          <p:nvPr/>
        </p:nvSpPr>
        <p:spPr bwMode="auto">
          <a:xfrm>
            <a:off x="9066630" y="4767349"/>
            <a:ext cx="142875" cy="73025"/>
          </a:xfrm>
          <a:prstGeom prst="rect">
            <a:avLst/>
          </a:prstGeom>
          <a:noFill/>
          <a:ln w="12700" algn="ctr">
            <a:noFill/>
            <a:round/>
            <a:headEnd type="none" w="sm" len="sm"/>
            <a:tailEnd type="none" w="sm" len="sm"/>
          </a:ln>
        </p:spPr>
        <p:txBody>
          <a:bodyPr/>
          <a:lstStyle/>
          <a:p>
            <a:endParaRPr lang="it-IT"/>
          </a:p>
        </p:txBody>
      </p:sp>
      <p:sp>
        <p:nvSpPr>
          <p:cNvPr id="17" name="Rectangle 66"/>
          <p:cNvSpPr>
            <a:spLocks noChangeArrowheads="1"/>
          </p:cNvSpPr>
          <p:nvPr/>
        </p:nvSpPr>
        <p:spPr bwMode="auto">
          <a:xfrm>
            <a:off x="9303171" y="4754649"/>
            <a:ext cx="144463" cy="73025"/>
          </a:xfrm>
          <a:prstGeom prst="rect">
            <a:avLst/>
          </a:prstGeom>
          <a:noFill/>
          <a:ln w="12700" algn="ctr">
            <a:noFill/>
            <a:round/>
            <a:headEnd type="none" w="sm" len="sm"/>
            <a:tailEnd type="none" w="sm" len="sm"/>
          </a:ln>
        </p:spPr>
        <p:txBody>
          <a:bodyPr/>
          <a:lstStyle/>
          <a:p>
            <a:endParaRPr lang="it-IT"/>
          </a:p>
        </p:txBody>
      </p:sp>
      <p:sp>
        <p:nvSpPr>
          <p:cNvPr id="18" name="Up Arrow 91"/>
          <p:cNvSpPr>
            <a:spLocks noChangeArrowheads="1"/>
          </p:cNvSpPr>
          <p:nvPr/>
        </p:nvSpPr>
        <p:spPr bwMode="auto">
          <a:xfrm rot="5400000" flipV="1">
            <a:off x="4980920" y="3961632"/>
            <a:ext cx="360363" cy="212725"/>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9" name="AcnBodyText_ID_46">
            <a:hlinkClick r:id="" action="ppaction://noaction" highlightClick="1"/>
          </p:cNvPr>
          <p:cNvSpPr>
            <a:spLocks noGrp="1" noChangeArrowheads="1"/>
          </p:cNvSpPr>
          <p:nvPr>
            <p:custDataLst>
              <p:tags r:id="rId4"/>
            </p:custDataLst>
          </p:nvPr>
        </p:nvSpPr>
        <p:spPr bwMode="auto">
          <a:xfrm>
            <a:off x="3972701" y="4227861"/>
            <a:ext cx="1717670" cy="123111"/>
          </a:xfrm>
          <a:prstGeom prst="actionButtonDocumen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ACQUISIZIONE</a:t>
            </a:r>
          </a:p>
        </p:txBody>
      </p:sp>
      <p:sp>
        <p:nvSpPr>
          <p:cNvPr id="20" name="Flowchart: Connector 51"/>
          <p:cNvSpPr/>
          <p:nvPr/>
        </p:nvSpPr>
        <p:spPr bwMode="auto">
          <a:xfrm>
            <a:off x="4985999" y="758209"/>
            <a:ext cx="893297" cy="360000"/>
          </a:xfrm>
          <a:prstGeom prst="flowChartConnector">
            <a:avLst/>
          </a:prstGeom>
          <a:solidFill>
            <a:srgbClr val="0046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chemeClr val="lt1"/>
                </a:solidFill>
                <a:latin typeface="TIM Sans Medium" panose="02020503040602060503" pitchFamily="18" charset="0"/>
              </a:rPr>
              <a:t>START</a:t>
            </a:r>
            <a:endParaRPr lang="en-US" sz="900" b="1" dirty="0">
              <a:solidFill>
                <a:schemeClr val="lt1"/>
              </a:solidFill>
              <a:latin typeface="TIM Sans Medium" panose="02020503040602060503" pitchFamily="18" charset="0"/>
            </a:endParaRPr>
          </a:p>
        </p:txBody>
      </p:sp>
      <p:sp>
        <p:nvSpPr>
          <p:cNvPr id="21" name="Rettangolo 27"/>
          <p:cNvSpPr>
            <a:spLocks noChangeArrowheads="1"/>
          </p:cNvSpPr>
          <p:nvPr/>
        </p:nvSpPr>
        <p:spPr bwMode="auto">
          <a:xfrm>
            <a:off x="4660328" y="1607778"/>
            <a:ext cx="1544638" cy="255389"/>
          </a:xfrm>
          <a:prstGeom prst="roundRect">
            <a:avLst/>
          </a:prstGeom>
          <a:solidFill>
            <a:srgbClr val="FBD872"/>
          </a:solidFill>
          <a:ln>
            <a:noFill/>
          </a:ln>
          <a:extLst/>
        </p:spPr>
        <p:txBody>
          <a:bodyPr>
            <a:spAutoFit/>
          </a:bodyPr>
          <a:lstStyle/>
          <a:p>
            <a:pPr algn="ctr" fontAlgn="auto">
              <a:spcBef>
                <a:spcPts val="0"/>
              </a:spcBef>
              <a:spcAft>
                <a:spcPts val="0"/>
              </a:spcAft>
            </a:pPr>
            <a:r>
              <a:rPr lang="it-IT" sz="900" b="1" dirty="0">
                <a:solidFill>
                  <a:srgbClr val="000000"/>
                </a:solidFill>
                <a:latin typeface="TIM Sans" panose="00000500000000000000" pitchFamily="50" charset="0"/>
                <a:ea typeface="ＭＳ Ｐゴシック"/>
                <a:cs typeface="Arial"/>
              </a:rPr>
              <a:t>Invio Richiesta</a:t>
            </a:r>
          </a:p>
        </p:txBody>
      </p:sp>
      <p:sp>
        <p:nvSpPr>
          <p:cNvPr id="23" name="Rettangolo 27"/>
          <p:cNvSpPr>
            <a:spLocks noChangeArrowheads="1"/>
          </p:cNvSpPr>
          <p:nvPr/>
        </p:nvSpPr>
        <p:spPr bwMode="auto">
          <a:xfrm>
            <a:off x="8689324" y="4850869"/>
            <a:ext cx="1214079"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Gestione scarti/rifiuti</a:t>
            </a:r>
          </a:p>
        </p:txBody>
      </p:sp>
      <p:sp>
        <p:nvSpPr>
          <p:cNvPr id="25" name="Flowchart: Off-page Connector 97"/>
          <p:cNvSpPr/>
          <p:nvPr/>
        </p:nvSpPr>
        <p:spPr bwMode="auto">
          <a:xfrm>
            <a:off x="2084298" y="4918093"/>
            <a:ext cx="360040" cy="360041"/>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A</a:t>
            </a:r>
            <a:endParaRPr lang="en-US" sz="1000" b="1" dirty="0">
              <a:latin typeface="TIM Sans Medium" panose="02020503040602060503" pitchFamily="18" charset="0"/>
            </a:endParaRPr>
          </a:p>
        </p:txBody>
      </p:sp>
      <p:sp>
        <p:nvSpPr>
          <p:cNvPr id="26" name="Flowchart: Connector 51"/>
          <p:cNvSpPr/>
          <p:nvPr/>
        </p:nvSpPr>
        <p:spPr bwMode="auto">
          <a:xfrm>
            <a:off x="8918002" y="5975262"/>
            <a:ext cx="784859" cy="452793"/>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Scarto</a:t>
            </a:r>
            <a:endParaRPr lang="en-US" sz="900" b="1" dirty="0">
              <a:solidFill>
                <a:srgbClr val="FFFFFF"/>
              </a:solidFill>
              <a:latin typeface="TIM Sans Medium" panose="02020503040602060503" pitchFamily="18" charset="0"/>
            </a:endParaRPr>
          </a:p>
        </p:txBody>
      </p:sp>
      <p:sp>
        <p:nvSpPr>
          <p:cNvPr id="28" name="Flowchart: Decision 32"/>
          <p:cNvSpPr/>
          <p:nvPr/>
        </p:nvSpPr>
        <p:spPr bwMode="auto">
          <a:xfrm>
            <a:off x="5326705" y="3753167"/>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29" name="Straight Arrow Connector 66"/>
          <p:cNvCxnSpPr>
            <a:cxnSpLocks noChangeShapeType="1"/>
            <a:stCxn id="37" idx="2"/>
            <a:endCxn id="28" idx="0"/>
          </p:cNvCxnSpPr>
          <p:nvPr/>
        </p:nvCxnSpPr>
        <p:spPr bwMode="auto">
          <a:xfrm>
            <a:off x="5432647" y="3142683"/>
            <a:ext cx="2008" cy="610484"/>
          </a:xfrm>
          <a:prstGeom prst="straightConnector1">
            <a:avLst/>
          </a:prstGeom>
          <a:noFill/>
          <a:ln w="6350" algn="ctr">
            <a:solidFill>
              <a:srgbClr val="004691"/>
            </a:solidFill>
            <a:round/>
            <a:headEnd type="none" w="sm" len="sm"/>
            <a:tailEnd type="stealth" w="med" len="lg"/>
          </a:ln>
        </p:spPr>
      </p:cxnSp>
      <p:cxnSp>
        <p:nvCxnSpPr>
          <p:cNvPr id="30" name="Elbow Connector 85"/>
          <p:cNvCxnSpPr>
            <a:cxnSpLocks noChangeShapeType="1"/>
            <a:stCxn id="28" idx="3"/>
            <a:endCxn id="23" idx="0"/>
          </p:cNvCxnSpPr>
          <p:nvPr/>
        </p:nvCxnSpPr>
        <p:spPr bwMode="auto">
          <a:xfrm>
            <a:off x="5542605" y="3861117"/>
            <a:ext cx="3753759" cy="989752"/>
          </a:xfrm>
          <a:prstGeom prst="bentConnector2">
            <a:avLst/>
          </a:prstGeom>
          <a:noFill/>
          <a:ln w="6350" algn="ctr">
            <a:solidFill>
              <a:srgbClr val="004691"/>
            </a:solidFill>
            <a:round/>
            <a:headEnd type="none" w="sm" len="sm"/>
            <a:tailEnd type="stealth" w="med" len="lg"/>
          </a:ln>
        </p:spPr>
      </p:cxnSp>
      <p:sp>
        <p:nvSpPr>
          <p:cNvPr id="31" name="AcnBodyText_ID_46"/>
          <p:cNvSpPr>
            <a:spLocks noGrp="1" noChangeArrowheads="1"/>
          </p:cNvSpPr>
          <p:nvPr>
            <p:custDataLst>
              <p:tags r:id="rId5"/>
            </p:custDataLst>
          </p:nvPr>
        </p:nvSpPr>
        <p:spPr bwMode="auto">
          <a:xfrm>
            <a:off x="5490425" y="3714572"/>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dirty="0">
                <a:latin typeface="TIM Sans" pitchFamily="50" charset="0"/>
              </a:rPr>
              <a:t>NO</a:t>
            </a:r>
          </a:p>
        </p:txBody>
      </p:sp>
      <p:sp>
        <p:nvSpPr>
          <p:cNvPr id="32" name="AcnBodyText_ID_46"/>
          <p:cNvSpPr>
            <a:spLocks noGrp="1" noChangeArrowheads="1"/>
          </p:cNvSpPr>
          <p:nvPr>
            <p:custDataLst>
              <p:tags r:id="rId6"/>
            </p:custDataLst>
          </p:nvPr>
        </p:nvSpPr>
        <p:spPr bwMode="auto">
          <a:xfrm>
            <a:off x="5159151" y="4010472"/>
            <a:ext cx="369545" cy="10772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SI</a:t>
            </a:r>
          </a:p>
        </p:txBody>
      </p:sp>
      <p:cxnSp>
        <p:nvCxnSpPr>
          <p:cNvPr id="33" name="Straight Arrow Connector 98"/>
          <p:cNvCxnSpPr>
            <a:cxnSpLocks noChangeShapeType="1"/>
            <a:stCxn id="23" idx="2"/>
            <a:endCxn id="26" idx="0"/>
          </p:cNvCxnSpPr>
          <p:nvPr/>
        </p:nvCxnSpPr>
        <p:spPr bwMode="auto">
          <a:xfrm>
            <a:off x="9296364" y="5259492"/>
            <a:ext cx="14068" cy="715770"/>
          </a:xfrm>
          <a:prstGeom prst="straightConnector1">
            <a:avLst/>
          </a:prstGeom>
          <a:noFill/>
          <a:ln w="6350" algn="ctr">
            <a:solidFill>
              <a:srgbClr val="004691"/>
            </a:solidFill>
            <a:round/>
            <a:headEnd type="none" w="sm" len="sm"/>
            <a:tailEnd type="stealth" w="med" len="lg"/>
          </a:ln>
        </p:spPr>
      </p:cxnSp>
      <p:pic>
        <p:nvPicPr>
          <p:cNvPr id="34" name="Picture 2" descr="http://www.mathworks.com/products/demos/sysid/processGUI_demo/demo_files/Process_Model_GUI.JPG"/>
          <p:cNvPicPr>
            <a:picLocks noChangeAspect="1" noChangeArrowheads="1"/>
          </p:cNvPicPr>
          <p:nvPr/>
        </p:nvPicPr>
        <p:blipFill>
          <a:blip r:embed="rId17"/>
          <a:srcRect/>
          <a:stretch>
            <a:fillRect/>
          </a:stretch>
        </p:blipFill>
        <p:spPr bwMode="auto">
          <a:xfrm>
            <a:off x="5815226" y="1173078"/>
            <a:ext cx="288925" cy="215900"/>
          </a:xfrm>
          <a:prstGeom prst="rect">
            <a:avLst/>
          </a:prstGeom>
          <a:noFill/>
          <a:ln w="9525">
            <a:noFill/>
            <a:miter lim="800000"/>
            <a:headEnd/>
            <a:tailEnd/>
          </a:ln>
        </p:spPr>
      </p:pic>
      <p:sp>
        <p:nvSpPr>
          <p:cNvPr id="35" name="Text Box 93"/>
          <p:cNvSpPr txBox="1">
            <a:spLocks noChangeArrowheads="1"/>
          </p:cNvSpPr>
          <p:nvPr/>
        </p:nvSpPr>
        <p:spPr bwMode="auto">
          <a:xfrm>
            <a:off x="6115950" y="1312032"/>
            <a:ext cx="596638" cy="153888"/>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Light" panose="02020503040602060503" pitchFamily="18" charset="0"/>
              </a:rPr>
              <a:t>on-line</a:t>
            </a:r>
            <a:endParaRPr lang="en-US" dirty="0">
              <a:latin typeface="TIM Sans Light" panose="02020503040602060503" pitchFamily="18" charset="0"/>
            </a:endParaRPr>
          </a:p>
        </p:txBody>
      </p:sp>
      <p:sp>
        <p:nvSpPr>
          <p:cNvPr id="36" name="Rettangolo 27"/>
          <p:cNvSpPr>
            <a:spLocks noChangeArrowheads="1"/>
          </p:cNvSpPr>
          <p:nvPr/>
        </p:nvSpPr>
        <p:spPr bwMode="auto">
          <a:xfrm>
            <a:off x="4622647" y="2169864"/>
            <a:ext cx="1620000" cy="408623"/>
          </a:xfrm>
          <a:prstGeom prst="roundRect">
            <a:avLst/>
          </a:prstGeom>
          <a:solidFill>
            <a:srgbClr val="82B9E6"/>
          </a:solidFill>
          <a:ln>
            <a:noFill/>
          </a:ln>
          <a:extLst/>
        </p:spPr>
        <p:txBody>
          <a:bodyPr>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Validazione</a:t>
            </a:r>
            <a:r>
              <a:rPr lang="en-US" sz="900" b="1" dirty="0">
                <a:solidFill>
                  <a:schemeClr val="bg1"/>
                </a:solidFill>
                <a:latin typeface="TIM Sans" panose="00000500000000000000" pitchFamily="50" charset="0"/>
                <a:ea typeface="ＭＳ Ｐゴシック"/>
                <a:cs typeface="Arial"/>
              </a:rPr>
              <a:t> e </a:t>
            </a:r>
            <a:r>
              <a:rPr lang="en-US" sz="900" b="1" dirty="0" err="1">
                <a:solidFill>
                  <a:schemeClr val="bg1"/>
                </a:solidFill>
                <a:latin typeface="TIM Sans" panose="00000500000000000000" pitchFamily="50" charset="0"/>
                <a:ea typeface="ＭＳ Ｐゴシック"/>
                <a:cs typeface="Arial"/>
              </a:rPr>
              <a:t>Verifiche</a:t>
            </a:r>
            <a:r>
              <a:rPr lang="en-US" sz="900" b="1" dirty="0">
                <a:solidFill>
                  <a:schemeClr val="bg1"/>
                </a:solidFill>
                <a:latin typeface="TIM Sans" panose="00000500000000000000" pitchFamily="50" charset="0"/>
                <a:ea typeface="ＭＳ Ｐゴシック"/>
                <a:cs typeface="Arial"/>
              </a:rPr>
              <a:t> </a:t>
            </a:r>
            <a:r>
              <a:rPr lang="en-US" sz="900" b="1" dirty="0" err="1">
                <a:solidFill>
                  <a:schemeClr val="bg1"/>
                </a:solidFill>
                <a:latin typeface="TIM Sans" panose="00000500000000000000" pitchFamily="50" charset="0"/>
                <a:ea typeface="ＭＳ Ｐゴシック"/>
                <a:cs typeface="Arial"/>
              </a:rPr>
              <a:t>Formali</a:t>
            </a:r>
            <a:endParaRPr lang="en-US" sz="900" b="1" dirty="0">
              <a:solidFill>
                <a:schemeClr val="bg1"/>
              </a:solidFill>
              <a:latin typeface="TIM Sans" panose="00000500000000000000" pitchFamily="50" charset="0"/>
              <a:ea typeface="ＭＳ Ｐゴシック"/>
              <a:cs typeface="Arial"/>
            </a:endParaRPr>
          </a:p>
        </p:txBody>
      </p:sp>
      <p:sp>
        <p:nvSpPr>
          <p:cNvPr id="37" name="Rettangolo 27"/>
          <p:cNvSpPr>
            <a:spLocks noChangeArrowheads="1"/>
          </p:cNvSpPr>
          <p:nvPr/>
        </p:nvSpPr>
        <p:spPr bwMode="auto">
          <a:xfrm>
            <a:off x="4622647" y="2887294"/>
            <a:ext cx="1620000" cy="255389"/>
          </a:xfrm>
          <a:prstGeom prst="roundRect">
            <a:avLst/>
          </a:prstGeom>
          <a:solidFill>
            <a:srgbClr val="82B9E6"/>
          </a:solidFill>
          <a:ln w="28575">
            <a:noFill/>
            <a:prstDash val="dash"/>
          </a:ln>
          <a:extLst/>
        </p:spPr>
        <p:txBody>
          <a:bodyPr>
            <a:spAutoFit/>
          </a:bodyPr>
          <a:lstStyle/>
          <a:p>
            <a:pPr algn="ctr"/>
            <a:r>
              <a:rPr lang="it-IT" sz="900" b="1" dirty="0">
                <a:solidFill>
                  <a:schemeClr val="bg1"/>
                </a:solidFill>
                <a:latin typeface="TIM Sans" panose="00000500000000000000" pitchFamily="50" charset="0"/>
                <a:ea typeface="ＭＳ Ｐゴシック"/>
                <a:cs typeface="Arial"/>
              </a:rPr>
              <a:t>Verifiche Contrattuali</a:t>
            </a:r>
          </a:p>
        </p:txBody>
      </p:sp>
      <p:sp>
        <p:nvSpPr>
          <p:cNvPr id="38" name="Text Box 93"/>
          <p:cNvSpPr txBox="1">
            <a:spLocks noChangeArrowheads="1"/>
          </p:cNvSpPr>
          <p:nvPr/>
        </p:nvSpPr>
        <p:spPr bwMode="auto">
          <a:xfrm>
            <a:off x="6712586" y="2904729"/>
            <a:ext cx="2580585"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Integrazioni verifiche contrattuali: congruenza tra quanto previsto nel Format e le informazioni contenute nell’ordine</a:t>
            </a:r>
          </a:p>
        </p:txBody>
      </p:sp>
      <p:cxnSp>
        <p:nvCxnSpPr>
          <p:cNvPr id="40" name="Straight Arrow Connector 66"/>
          <p:cNvCxnSpPr>
            <a:cxnSpLocks noChangeShapeType="1"/>
            <a:stCxn id="36" idx="2"/>
            <a:endCxn id="37" idx="0"/>
          </p:cNvCxnSpPr>
          <p:nvPr/>
        </p:nvCxnSpPr>
        <p:spPr bwMode="auto">
          <a:xfrm>
            <a:off x="5432647" y="2578487"/>
            <a:ext cx="0" cy="308807"/>
          </a:xfrm>
          <a:prstGeom prst="straightConnector1">
            <a:avLst/>
          </a:prstGeom>
          <a:noFill/>
          <a:ln w="6350" algn="ctr">
            <a:solidFill>
              <a:srgbClr val="004691"/>
            </a:solidFill>
            <a:round/>
            <a:headEnd type="none" w="sm" len="sm"/>
            <a:tailEnd type="stealth" w="med" len="lg"/>
          </a:ln>
        </p:spPr>
      </p:cxnSp>
      <p:sp>
        <p:nvSpPr>
          <p:cNvPr id="41" name="Text Box 93"/>
          <p:cNvSpPr txBox="1">
            <a:spLocks noChangeArrowheads="1"/>
          </p:cNvSpPr>
          <p:nvPr/>
        </p:nvSpPr>
        <p:spPr bwMode="auto">
          <a:xfrm>
            <a:off x="6677172" y="2255187"/>
            <a:ext cx="2308113" cy="307777"/>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TIM esegue le verifiche di correttezza e completezza del tracciato</a:t>
            </a:r>
            <a:endParaRPr lang="en-US" dirty="0">
              <a:latin typeface="TIM Sans" panose="00000500000000000000"/>
            </a:endParaRPr>
          </a:p>
        </p:txBody>
      </p:sp>
      <p:cxnSp>
        <p:nvCxnSpPr>
          <p:cNvPr id="44" name="Straight Arrow Connector 98"/>
          <p:cNvCxnSpPr>
            <a:cxnSpLocks noChangeShapeType="1"/>
            <a:stCxn id="25" idx="2"/>
          </p:cNvCxnSpPr>
          <p:nvPr/>
        </p:nvCxnSpPr>
        <p:spPr bwMode="auto">
          <a:xfrm flipH="1">
            <a:off x="2257211" y="5278134"/>
            <a:ext cx="7107" cy="1152849"/>
          </a:xfrm>
          <a:prstGeom prst="straightConnector1">
            <a:avLst/>
          </a:prstGeom>
          <a:noFill/>
          <a:ln w="6350" algn="ctr">
            <a:solidFill>
              <a:srgbClr val="004691"/>
            </a:solidFill>
            <a:round/>
            <a:headEnd type="none" w="sm" len="sm"/>
            <a:tailEnd type="stealth" w="med" len="lg"/>
          </a:ln>
        </p:spPr>
      </p:cxnSp>
      <p:sp>
        <p:nvSpPr>
          <p:cNvPr id="45" name="Text Box 93"/>
          <p:cNvSpPr txBox="1">
            <a:spLocks noChangeArrowheads="1"/>
          </p:cNvSpPr>
          <p:nvPr/>
        </p:nvSpPr>
        <p:spPr bwMode="auto">
          <a:xfrm>
            <a:off x="9791329" y="6003665"/>
            <a:ext cx="1143153" cy="307777"/>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Introduzione nuove causali di scarto</a:t>
            </a:r>
            <a:endParaRPr lang="en-US" dirty="0">
              <a:latin typeface="TIM Sans" panose="00000500000000000000"/>
            </a:endParaRPr>
          </a:p>
        </p:txBody>
      </p:sp>
      <p:sp>
        <p:nvSpPr>
          <p:cNvPr id="46" name="Rettangolo 45"/>
          <p:cNvSpPr/>
          <p:nvPr/>
        </p:nvSpPr>
        <p:spPr>
          <a:xfrm>
            <a:off x="4019992" y="2752509"/>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47" name="Ovale 46"/>
          <p:cNvSpPr/>
          <p:nvPr/>
        </p:nvSpPr>
        <p:spPr bwMode="auto">
          <a:xfrm>
            <a:off x="4000942" y="2813051"/>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48" name="Rettangolo 47"/>
          <p:cNvSpPr/>
          <p:nvPr/>
        </p:nvSpPr>
        <p:spPr>
          <a:xfrm>
            <a:off x="4029952" y="1499937"/>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49" name="Ovale 48"/>
          <p:cNvSpPr/>
          <p:nvPr/>
        </p:nvSpPr>
        <p:spPr bwMode="auto">
          <a:xfrm>
            <a:off x="4010902" y="156047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0" name="Rettangolo 49"/>
          <p:cNvSpPr/>
          <p:nvPr/>
        </p:nvSpPr>
        <p:spPr>
          <a:xfrm>
            <a:off x="10748145" y="4844036"/>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51" name="Ovale 50"/>
          <p:cNvSpPr/>
          <p:nvPr/>
        </p:nvSpPr>
        <p:spPr bwMode="auto">
          <a:xfrm>
            <a:off x="10729095" y="4904578"/>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Accoglienza &amp; Verifiche Tecniche e Progettazione</a:t>
            </a:r>
          </a:p>
        </p:txBody>
      </p:sp>
      <p:sp>
        <p:nvSpPr>
          <p:cNvPr id="56" name="Rettangolo 27"/>
          <p:cNvSpPr>
            <a:spLocks noChangeArrowheads="1"/>
          </p:cNvSpPr>
          <p:nvPr/>
        </p:nvSpPr>
        <p:spPr bwMode="auto">
          <a:xfrm>
            <a:off x="4630588" y="4912350"/>
            <a:ext cx="1620000" cy="255389"/>
          </a:xfrm>
          <a:prstGeom prst="roundRect">
            <a:avLst/>
          </a:prstGeom>
          <a:solidFill>
            <a:srgbClr val="82B9E6"/>
          </a:solidFill>
          <a:ln>
            <a:noFill/>
          </a:ln>
          <a:extLst/>
        </p:spPr>
        <p:txBody>
          <a:bodyPr>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Verifica Avvenuta fase 2 </a:t>
            </a:r>
          </a:p>
        </p:txBody>
      </p:sp>
      <p:sp>
        <p:nvSpPr>
          <p:cNvPr id="57" name="AcnBodyText_ID_46"/>
          <p:cNvSpPr>
            <a:spLocks noGrp="1" noChangeArrowheads="1"/>
          </p:cNvSpPr>
          <p:nvPr>
            <p:custDataLst>
              <p:tags r:id="rId7"/>
            </p:custDataLst>
          </p:nvPr>
        </p:nvSpPr>
        <p:spPr bwMode="auto">
          <a:xfrm>
            <a:off x="4405866" y="5639404"/>
            <a:ext cx="922430"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Verifiche Superate?</a:t>
            </a:r>
          </a:p>
        </p:txBody>
      </p:sp>
      <p:sp>
        <p:nvSpPr>
          <p:cNvPr id="58" name="Flowchart: Decision 32"/>
          <p:cNvSpPr/>
          <p:nvPr/>
        </p:nvSpPr>
        <p:spPr bwMode="auto">
          <a:xfrm>
            <a:off x="5328296" y="5648934"/>
            <a:ext cx="204545" cy="216385"/>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sp>
        <p:nvSpPr>
          <p:cNvPr id="59" name="AcnBodyText_ID_46"/>
          <p:cNvSpPr>
            <a:spLocks noGrp="1" noChangeArrowheads="1"/>
          </p:cNvSpPr>
          <p:nvPr>
            <p:custDataLst>
              <p:tags r:id="rId8"/>
            </p:custDataLst>
          </p:nvPr>
        </p:nvSpPr>
        <p:spPr bwMode="auto">
          <a:xfrm>
            <a:off x="5546909" y="5776167"/>
            <a:ext cx="309825" cy="107964"/>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NO</a:t>
            </a:r>
          </a:p>
        </p:txBody>
      </p:sp>
      <p:sp>
        <p:nvSpPr>
          <p:cNvPr id="60" name="AcnBodyText_ID_46"/>
          <p:cNvSpPr>
            <a:spLocks noGrp="1" noChangeArrowheads="1"/>
          </p:cNvSpPr>
          <p:nvPr>
            <p:custDataLst>
              <p:tags r:id="rId9"/>
            </p:custDataLst>
          </p:nvPr>
        </p:nvSpPr>
        <p:spPr bwMode="auto">
          <a:xfrm>
            <a:off x="4946506" y="5771439"/>
            <a:ext cx="350109" cy="107964"/>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SI</a:t>
            </a:r>
          </a:p>
        </p:txBody>
      </p:sp>
      <p:cxnSp>
        <p:nvCxnSpPr>
          <p:cNvPr id="61" name="Straight Arrow Connector 98"/>
          <p:cNvCxnSpPr>
            <a:cxnSpLocks noChangeShapeType="1"/>
            <a:stCxn id="56" idx="2"/>
            <a:endCxn id="58" idx="0"/>
          </p:cNvCxnSpPr>
          <p:nvPr/>
        </p:nvCxnSpPr>
        <p:spPr bwMode="auto">
          <a:xfrm flipH="1">
            <a:off x="5430569" y="5167739"/>
            <a:ext cx="10019" cy="481195"/>
          </a:xfrm>
          <a:prstGeom prst="straightConnector1">
            <a:avLst/>
          </a:prstGeom>
          <a:noFill/>
          <a:ln w="6350" algn="ctr">
            <a:solidFill>
              <a:srgbClr val="004691"/>
            </a:solidFill>
            <a:round/>
            <a:headEnd type="none" w="sm" len="sm"/>
            <a:tailEnd type="stealth" w="med" len="lg"/>
          </a:ln>
        </p:spPr>
      </p:cxnSp>
      <p:cxnSp>
        <p:nvCxnSpPr>
          <p:cNvPr id="62" name="Elbow Connector 85"/>
          <p:cNvCxnSpPr>
            <a:cxnSpLocks noChangeShapeType="1"/>
            <a:stCxn id="58" idx="3"/>
            <a:endCxn id="23" idx="1"/>
          </p:cNvCxnSpPr>
          <p:nvPr/>
        </p:nvCxnSpPr>
        <p:spPr bwMode="auto">
          <a:xfrm flipV="1">
            <a:off x="5532841" y="5055181"/>
            <a:ext cx="3156483" cy="701946"/>
          </a:xfrm>
          <a:prstGeom prst="bentConnector3">
            <a:avLst>
              <a:gd name="adj1" fmla="val 50000"/>
            </a:avLst>
          </a:prstGeom>
          <a:noFill/>
          <a:ln w="6350" algn="ctr">
            <a:solidFill>
              <a:srgbClr val="004691"/>
            </a:solidFill>
            <a:round/>
            <a:headEnd type="none" w="sm" len="sm"/>
            <a:tailEnd type="stealth" w="med" len="lg"/>
          </a:ln>
        </p:spPr>
      </p:cxnSp>
      <p:cxnSp>
        <p:nvCxnSpPr>
          <p:cNvPr id="63" name="Elbow Connector 85"/>
          <p:cNvCxnSpPr>
            <a:cxnSpLocks noChangeShapeType="1"/>
            <a:stCxn id="58" idx="1"/>
            <a:endCxn id="25" idx="0"/>
          </p:cNvCxnSpPr>
          <p:nvPr/>
        </p:nvCxnSpPr>
        <p:spPr bwMode="auto">
          <a:xfrm rot="10800000">
            <a:off x="2264318" y="4918093"/>
            <a:ext cx="3063978" cy="839034"/>
          </a:xfrm>
          <a:prstGeom prst="bentConnector4">
            <a:avLst>
              <a:gd name="adj1" fmla="val 47062"/>
              <a:gd name="adj2" fmla="val 127246"/>
            </a:avLst>
          </a:prstGeom>
          <a:noFill/>
          <a:ln w="6350" algn="ctr">
            <a:solidFill>
              <a:srgbClr val="004691"/>
            </a:solidFill>
            <a:round/>
            <a:headEnd type="none" w="sm" len="sm"/>
            <a:tailEnd type="stealth" w="med" len="lg"/>
          </a:ln>
        </p:spPr>
      </p:cxnSp>
      <p:sp>
        <p:nvSpPr>
          <p:cNvPr id="67" name="Flowchart: Off-page Connector 97"/>
          <p:cNvSpPr/>
          <p:nvPr/>
        </p:nvSpPr>
        <p:spPr bwMode="auto">
          <a:xfrm>
            <a:off x="2077191" y="6196033"/>
            <a:ext cx="360039"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D</a:t>
            </a:r>
            <a:endParaRPr lang="en-US" sz="1000" b="1" dirty="0">
              <a:latin typeface="TIM Sans Medium" panose="02020503040602060503" pitchFamily="18" charset="0"/>
            </a:endParaRPr>
          </a:p>
        </p:txBody>
      </p:sp>
      <p:sp>
        <p:nvSpPr>
          <p:cNvPr id="68" name="AcnBodyText_ID_46">
            <a:hlinkClick r:id="" action="ppaction://noaction" highlightClick="1"/>
          </p:cNvPr>
          <p:cNvSpPr>
            <a:spLocks noGrp="1" noChangeArrowheads="1"/>
          </p:cNvSpPr>
          <p:nvPr>
            <p:custDataLst>
              <p:tags r:id="rId10"/>
            </p:custDataLst>
          </p:nvPr>
        </p:nvSpPr>
        <p:spPr bwMode="auto">
          <a:xfrm>
            <a:off x="2358274" y="6235891"/>
            <a:ext cx="10080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REALIZZAZIONE </a:t>
            </a:r>
          </a:p>
          <a:p>
            <a:pPr algn="ctr" eaLnBrk="0" hangingPunct="0"/>
            <a:r>
              <a:rPr lang="it-IT" sz="800" dirty="0">
                <a:solidFill>
                  <a:srgbClr val="EB0028"/>
                </a:solidFill>
                <a:latin typeface="TIM Sans Medium" panose="00000600000000000000" pitchFamily="50" charset="0"/>
              </a:rPr>
              <a:t>ON-FIELD</a:t>
            </a:r>
          </a:p>
        </p:txBody>
      </p:sp>
      <p:sp>
        <p:nvSpPr>
          <p:cNvPr id="74" name="Up Arrow 124"/>
          <p:cNvSpPr>
            <a:spLocks noChangeArrowheads="1"/>
          </p:cNvSpPr>
          <p:nvPr/>
        </p:nvSpPr>
        <p:spPr bwMode="auto">
          <a:xfrm rot="16200000">
            <a:off x="1887392" y="5711374"/>
            <a:ext cx="343892" cy="251078"/>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it-IT" sz="700" b="1">
              <a:latin typeface="Arial Black"/>
            </a:endParaRPr>
          </a:p>
        </p:txBody>
      </p:sp>
      <p:sp>
        <p:nvSpPr>
          <p:cNvPr id="75" name="AcnBodyText_ID_46">
            <a:hlinkClick r:id="" action="ppaction://noaction" highlightClick="1"/>
          </p:cNvPr>
          <p:cNvSpPr>
            <a:spLocks noGrp="1" noChangeArrowheads="1"/>
          </p:cNvSpPr>
          <p:nvPr/>
        </p:nvSpPr>
        <p:spPr bwMode="auto">
          <a:xfrm>
            <a:off x="632627" y="5726120"/>
            <a:ext cx="1411399" cy="246221"/>
          </a:xfrm>
          <a:prstGeom prst="actionButtonDocumen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r>
              <a:rPr lang="it-IT" sz="800" dirty="0">
                <a:solidFill>
                  <a:srgbClr val="004691"/>
                </a:solidFill>
                <a:latin typeface="TIM Sans Light" panose="00000400000000000000" pitchFamily="50" charset="0"/>
              </a:rPr>
              <a:t>Notifica ACCETTAZIONE</a:t>
            </a:r>
          </a:p>
          <a:p>
            <a:pPr algn="ctr" eaLnBrk="0" hangingPunct="0"/>
            <a:r>
              <a:rPr lang="it-IT" sz="800" dirty="0">
                <a:solidFill>
                  <a:srgbClr val="004691"/>
                </a:solidFill>
                <a:latin typeface="TIM Sans Light" panose="00000400000000000000" pitchFamily="50" charset="0"/>
              </a:rPr>
              <a:t>(verso </a:t>
            </a:r>
            <a:r>
              <a:rPr lang="it-IT" sz="800" dirty="0" err="1">
                <a:solidFill>
                  <a:srgbClr val="004691"/>
                </a:solidFill>
                <a:latin typeface="TIM Sans Light" panose="00000400000000000000" pitchFamily="50" charset="0"/>
              </a:rPr>
              <a:t>Recipient</a:t>
            </a:r>
            <a:r>
              <a:rPr lang="it-IT" sz="800" dirty="0">
                <a:solidFill>
                  <a:srgbClr val="004691"/>
                </a:solidFill>
                <a:latin typeface="TIM Sans Light" panose="00000400000000000000" pitchFamily="50" charset="0"/>
              </a:rPr>
              <a:t>)</a:t>
            </a:r>
          </a:p>
        </p:txBody>
      </p:sp>
      <p:cxnSp>
        <p:nvCxnSpPr>
          <p:cNvPr id="76" name="Straight Connector 146"/>
          <p:cNvCxnSpPr/>
          <p:nvPr/>
        </p:nvCxnSpPr>
        <p:spPr bwMode="auto">
          <a:xfrm>
            <a:off x="1103712" y="5637805"/>
            <a:ext cx="2177820" cy="0"/>
          </a:xfrm>
          <a:prstGeom prst="line">
            <a:avLst/>
          </a:prstGeom>
          <a:noFill/>
          <a:ln w="6350" algn="ctr">
            <a:solidFill>
              <a:srgbClr val="004691"/>
            </a:solidFill>
            <a:prstDash val="lgDashDotDot"/>
            <a:round/>
            <a:headEnd type="none" w="sm" len="sm"/>
            <a:tailEnd type="none" w="med" len="lg"/>
          </a:ln>
        </p:spPr>
      </p:cxnSp>
      <p:sp>
        <p:nvSpPr>
          <p:cNvPr id="77" name="AcnBodyText_ID_46"/>
          <p:cNvSpPr>
            <a:spLocks noGrp="1" noChangeArrowheads="1"/>
          </p:cNvSpPr>
          <p:nvPr/>
        </p:nvSpPr>
        <p:spPr bwMode="auto">
          <a:xfrm>
            <a:off x="2598351" y="5722483"/>
            <a:ext cx="1345726" cy="246221"/>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0" hangingPunct="0"/>
            <a:r>
              <a:rPr lang="it-IT" sz="800" dirty="0" err="1">
                <a:solidFill>
                  <a:srgbClr val="004691"/>
                </a:solidFill>
                <a:latin typeface="TIM Sans Light" pitchFamily="50" charset="0"/>
              </a:rPr>
              <a:t>Pre</a:t>
            </a:r>
            <a:r>
              <a:rPr lang="it-IT" sz="800" dirty="0">
                <a:solidFill>
                  <a:srgbClr val="004691"/>
                </a:solidFill>
                <a:latin typeface="TIM Sans Light" pitchFamily="50" charset="0"/>
              </a:rPr>
              <a:t>-notifica di Cessazione (verso </a:t>
            </a:r>
            <a:r>
              <a:rPr lang="it-IT" sz="800" dirty="0" err="1">
                <a:solidFill>
                  <a:srgbClr val="004691"/>
                </a:solidFill>
                <a:latin typeface="TIM Sans Light" pitchFamily="50" charset="0"/>
              </a:rPr>
              <a:t>Donating</a:t>
            </a:r>
            <a:r>
              <a:rPr lang="it-IT" sz="800" dirty="0">
                <a:solidFill>
                  <a:srgbClr val="004691"/>
                </a:solidFill>
                <a:latin typeface="TIM Sans Light" pitchFamily="50" charset="0"/>
              </a:rPr>
              <a:t> / </a:t>
            </a:r>
            <a:r>
              <a:rPr lang="it-IT" sz="800" dirty="0" err="1">
                <a:solidFill>
                  <a:srgbClr val="004691"/>
                </a:solidFill>
                <a:latin typeface="TIM Sans Light" pitchFamily="50" charset="0"/>
              </a:rPr>
              <a:t>Donor</a:t>
            </a:r>
            <a:r>
              <a:rPr lang="it-IT" sz="800" dirty="0">
                <a:solidFill>
                  <a:srgbClr val="004691"/>
                </a:solidFill>
                <a:latin typeface="TIM Sans Light" pitchFamily="50" charset="0"/>
              </a:rPr>
              <a:t>)</a:t>
            </a:r>
          </a:p>
        </p:txBody>
      </p:sp>
      <p:sp>
        <p:nvSpPr>
          <p:cNvPr id="78" name="Up Arrow 155"/>
          <p:cNvSpPr>
            <a:spLocks noChangeArrowheads="1"/>
          </p:cNvSpPr>
          <p:nvPr/>
        </p:nvSpPr>
        <p:spPr bwMode="auto">
          <a:xfrm rot="5400000">
            <a:off x="2247002" y="5734902"/>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rot="10800000" vert="eaVert" lIns="0" rIns="0"/>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it-IT" sz="700" dirty="0">
              <a:solidFill>
                <a:srgbClr val="000000"/>
              </a:solidFill>
              <a:latin typeface="TIM Sans" panose="02020503040602060503" pitchFamily="18" charset="0"/>
            </a:endParaRPr>
          </a:p>
        </p:txBody>
      </p:sp>
      <p:sp>
        <p:nvSpPr>
          <p:cNvPr id="86" name="Flowchart: Document 90"/>
          <p:cNvSpPr>
            <a:spLocks noChangeArrowheads="1"/>
          </p:cNvSpPr>
          <p:nvPr/>
        </p:nvSpPr>
        <p:spPr bwMode="auto">
          <a:xfrm>
            <a:off x="4044693" y="3981611"/>
            <a:ext cx="910109" cy="231859"/>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ACQUISITO</a:t>
            </a:r>
            <a:endParaRPr lang="en-US" sz="700" b="1" dirty="0">
              <a:latin typeface="TIM Sans" panose="02020503040602060503" pitchFamily="18" charset="0"/>
            </a:endParaRPr>
          </a:p>
        </p:txBody>
      </p:sp>
      <p:sp>
        <p:nvSpPr>
          <p:cNvPr id="87" name="Flowchart: Document 90"/>
          <p:cNvSpPr>
            <a:spLocks noChangeArrowheads="1"/>
          </p:cNvSpPr>
          <p:nvPr/>
        </p:nvSpPr>
        <p:spPr bwMode="auto">
          <a:xfrm>
            <a:off x="9702861" y="4827674"/>
            <a:ext cx="884301" cy="214581"/>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SCARTATO</a:t>
            </a:r>
            <a:endParaRPr lang="en-US" sz="700" b="1" dirty="0">
              <a:latin typeface="TIM Sans" panose="02020503040602060503" pitchFamily="18" charset="0"/>
            </a:endParaRPr>
          </a:p>
        </p:txBody>
      </p:sp>
      <p:sp>
        <p:nvSpPr>
          <p:cNvPr id="73" name="Rettangolo 72"/>
          <p:cNvSpPr/>
          <p:nvPr/>
        </p:nvSpPr>
        <p:spPr>
          <a:xfrm>
            <a:off x="363345" y="1344428"/>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9" name="Ovale 78"/>
          <p:cNvSpPr/>
          <p:nvPr/>
        </p:nvSpPr>
        <p:spPr bwMode="auto">
          <a:xfrm>
            <a:off x="329055" y="1404970"/>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88" name="Text Box 93"/>
          <p:cNvSpPr txBox="1">
            <a:spLocks noChangeArrowheads="1"/>
          </p:cNvSpPr>
          <p:nvPr/>
        </p:nvSpPr>
        <p:spPr bwMode="auto">
          <a:xfrm>
            <a:off x="6712587" y="1249311"/>
            <a:ext cx="2308113" cy="769441"/>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L’Operatore per ciascun OL indica:</a:t>
            </a:r>
          </a:p>
          <a:p>
            <a:pPr marL="171450" indent="-171450">
              <a:buFont typeface="Arial" panose="020B0604020202020204" pitchFamily="34" charset="0"/>
              <a:buChar char="•"/>
            </a:pPr>
            <a:r>
              <a:rPr lang="it-IT" dirty="0">
                <a:latin typeface="TIM Sans" panose="00000500000000000000"/>
              </a:rPr>
              <a:t>l’Impresa a cui affidare la disaggregazione</a:t>
            </a:r>
          </a:p>
          <a:p>
            <a:pPr marL="171450" indent="-171450">
              <a:buFont typeface="Arial" panose="020B0604020202020204" pitchFamily="34" charset="0"/>
              <a:buChar char="•"/>
            </a:pPr>
            <a:r>
              <a:rPr lang="it-IT" dirty="0">
                <a:latin typeface="TIM Sans" panose="00000500000000000000"/>
              </a:rPr>
              <a:t>le eventuali prestazioni aggiuntive</a:t>
            </a:r>
          </a:p>
          <a:p>
            <a:pPr marL="171450" indent="-171450">
              <a:buFont typeface="Arial" panose="020B0604020202020204" pitchFamily="34" charset="0"/>
              <a:buChar char="•"/>
            </a:pPr>
            <a:r>
              <a:rPr lang="it-IT" dirty="0">
                <a:latin typeface="TIM Sans" panose="00000500000000000000"/>
              </a:rPr>
              <a:t>l’eventuale SLA PLUS SU</a:t>
            </a:r>
          </a:p>
        </p:txBody>
      </p:sp>
      <p:sp>
        <p:nvSpPr>
          <p:cNvPr id="98" name="Text Box 93"/>
          <p:cNvSpPr txBox="1">
            <a:spLocks noChangeArrowheads="1"/>
          </p:cNvSpPr>
          <p:nvPr/>
        </p:nvSpPr>
        <p:spPr bwMode="auto">
          <a:xfrm>
            <a:off x="924108" y="1314655"/>
            <a:ext cx="2651700"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Vengono preventivamente caricate sui sistemi TIM le informazioni contenute nel Format</a:t>
            </a:r>
          </a:p>
          <a:p>
            <a:r>
              <a:rPr lang="it-IT" dirty="0">
                <a:latin typeface="TIM Sans" panose="00000500000000000000"/>
              </a:rPr>
              <a:t> (per Operatore e </a:t>
            </a:r>
            <a:r>
              <a:rPr lang="it-IT" dirty="0" err="1">
                <a:latin typeface="TIM Sans" panose="00000500000000000000"/>
              </a:rPr>
              <a:t>AdC</a:t>
            </a:r>
            <a:r>
              <a:rPr lang="it-IT" dirty="0">
                <a:latin typeface="TIM Sans" panose="00000500000000000000"/>
              </a:rPr>
              <a:t>: Imprese)</a:t>
            </a:r>
          </a:p>
        </p:txBody>
      </p:sp>
      <p:sp>
        <p:nvSpPr>
          <p:cNvPr id="99" name="AcnBodyText_ID_46"/>
          <p:cNvSpPr>
            <a:spLocks noGrp="1" noChangeArrowheads="1"/>
          </p:cNvSpPr>
          <p:nvPr>
            <p:custDataLst>
              <p:tags r:id="rId11"/>
            </p:custDataLst>
          </p:nvPr>
        </p:nvSpPr>
        <p:spPr bwMode="auto">
          <a:xfrm>
            <a:off x="4736604" y="3653132"/>
            <a:ext cx="590550" cy="246221"/>
          </a:xfrm>
          <a:prstGeom prst="rect">
            <a:avLst/>
          </a:prstGeom>
          <a:noFill/>
          <a:ln w="9525">
            <a:noFill/>
            <a:miter lim="800000"/>
            <a:headEnd/>
            <a:tailEnd/>
          </a:ln>
        </p:spPr>
        <p:txBody>
          <a:bodyPr lIns="0" tIns="0" rIns="0" bIns="0">
            <a:spAutoFit/>
          </a:bodyPr>
          <a:lstStyle/>
          <a:p>
            <a:pPr algn="ctr" eaLnBrk="0" hangingPunct="0">
              <a:spcBef>
                <a:spcPct val="20000"/>
              </a:spcBef>
            </a:pPr>
            <a:r>
              <a:rPr lang="it-IT" sz="800" dirty="0">
                <a:latin typeface="TIM Sans Light" panose="02020503040602060503" pitchFamily="18" charset="0"/>
              </a:rPr>
              <a:t>Verifiche Superate?</a:t>
            </a:r>
          </a:p>
        </p:txBody>
      </p:sp>
      <p:sp>
        <p:nvSpPr>
          <p:cNvPr id="71"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
        <p:nvSpPr>
          <p:cNvPr id="69" name="Flowchart: Decision 32"/>
          <p:cNvSpPr/>
          <p:nvPr/>
        </p:nvSpPr>
        <p:spPr bwMode="auto">
          <a:xfrm>
            <a:off x="5333055" y="4381817"/>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72" name="Straight Arrow Connector 98"/>
          <p:cNvCxnSpPr>
            <a:cxnSpLocks noChangeShapeType="1"/>
            <a:endCxn id="56" idx="0"/>
          </p:cNvCxnSpPr>
          <p:nvPr/>
        </p:nvCxnSpPr>
        <p:spPr bwMode="auto">
          <a:xfrm flipH="1">
            <a:off x="5440588" y="4597717"/>
            <a:ext cx="6768" cy="314633"/>
          </a:xfrm>
          <a:prstGeom prst="straightConnector1">
            <a:avLst/>
          </a:prstGeom>
          <a:noFill/>
          <a:ln w="6350" algn="ctr">
            <a:solidFill>
              <a:srgbClr val="004691"/>
            </a:solidFill>
            <a:round/>
            <a:headEnd type="none" w="sm" len="sm"/>
            <a:tailEnd type="stealth" w="med" len="lg"/>
          </a:ln>
        </p:spPr>
      </p:cxnSp>
      <p:sp>
        <p:nvSpPr>
          <p:cNvPr id="80" name="AcnBodyText_ID_46"/>
          <p:cNvSpPr>
            <a:spLocks noGrp="1" noChangeArrowheads="1"/>
          </p:cNvSpPr>
          <p:nvPr>
            <p:custDataLst>
              <p:tags r:id="rId12"/>
            </p:custDataLst>
          </p:nvPr>
        </p:nvSpPr>
        <p:spPr bwMode="auto">
          <a:xfrm>
            <a:off x="5603591" y="4443372"/>
            <a:ext cx="1001120"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OL di migrazione?</a:t>
            </a:r>
          </a:p>
        </p:txBody>
      </p:sp>
      <p:sp>
        <p:nvSpPr>
          <p:cNvPr id="81" name="AcnBodyText_ID_46"/>
          <p:cNvSpPr>
            <a:spLocks noGrp="1" noChangeArrowheads="1"/>
          </p:cNvSpPr>
          <p:nvPr>
            <p:custDataLst>
              <p:tags r:id="rId13"/>
            </p:custDataLst>
          </p:nvPr>
        </p:nvSpPr>
        <p:spPr bwMode="auto">
          <a:xfrm>
            <a:off x="5403998" y="4646927"/>
            <a:ext cx="369545" cy="10772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SI</a:t>
            </a:r>
          </a:p>
        </p:txBody>
      </p:sp>
      <p:sp>
        <p:nvSpPr>
          <p:cNvPr id="82" name="AcnBodyText_ID_46"/>
          <p:cNvSpPr>
            <a:spLocks noGrp="1" noChangeArrowheads="1"/>
          </p:cNvSpPr>
          <p:nvPr>
            <p:custDataLst>
              <p:tags r:id="rId14"/>
            </p:custDataLst>
          </p:nvPr>
        </p:nvSpPr>
        <p:spPr bwMode="auto">
          <a:xfrm>
            <a:off x="4940439" y="4541083"/>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dirty="0">
                <a:latin typeface="TIM Sans" pitchFamily="50" charset="0"/>
              </a:rPr>
              <a:t>NO</a:t>
            </a:r>
          </a:p>
        </p:txBody>
      </p:sp>
      <p:cxnSp>
        <p:nvCxnSpPr>
          <p:cNvPr id="84" name="Elbow Connector 85"/>
          <p:cNvCxnSpPr>
            <a:cxnSpLocks noChangeShapeType="1"/>
            <a:stCxn id="69" idx="1"/>
            <a:endCxn id="25" idx="1"/>
          </p:cNvCxnSpPr>
          <p:nvPr/>
        </p:nvCxnSpPr>
        <p:spPr bwMode="auto">
          <a:xfrm rot="10800000" flipV="1">
            <a:off x="2084299" y="4489766"/>
            <a:ext cx="3248757" cy="608347"/>
          </a:xfrm>
          <a:prstGeom prst="bentConnector3">
            <a:avLst>
              <a:gd name="adj1" fmla="val 136942"/>
            </a:avLst>
          </a:prstGeom>
          <a:noFill/>
          <a:ln w="6350" algn="ctr">
            <a:solidFill>
              <a:srgbClr val="004691"/>
            </a:solidFill>
            <a:round/>
            <a:headEnd type="none" w="sm" len="sm"/>
            <a:tailEnd type="stealth" w="med" len="lg"/>
          </a:ln>
        </p:spPr>
      </p:cxnSp>
    </p:spTree>
    <p:extLst>
      <p:ext uri="{BB962C8B-B14F-4D97-AF65-F5344CB8AC3E}">
        <p14:creationId xmlns:p14="http://schemas.microsoft.com/office/powerpoint/2010/main" val="265482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ttangolo 27"/>
          <p:cNvSpPr>
            <a:spLocks noChangeArrowheads="1"/>
          </p:cNvSpPr>
          <p:nvPr/>
        </p:nvSpPr>
        <p:spPr bwMode="auto">
          <a:xfrm>
            <a:off x="2760613" y="4732318"/>
            <a:ext cx="5248853" cy="1328023"/>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104" name="Rettangolo 27"/>
          <p:cNvSpPr>
            <a:spLocks noChangeArrowheads="1"/>
          </p:cNvSpPr>
          <p:nvPr/>
        </p:nvSpPr>
        <p:spPr bwMode="auto">
          <a:xfrm>
            <a:off x="2760613" y="2447638"/>
            <a:ext cx="5248853" cy="1940957"/>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Processo nuovo</a:t>
            </a:r>
            <a:endParaRPr lang="en-US" sz="900" b="1" dirty="0">
              <a:solidFill>
                <a:srgbClr val="00B050"/>
              </a:solidFill>
              <a:latin typeface="TIM Sans" panose="00000500000000000000" pitchFamily="50" charset="0"/>
              <a:ea typeface="ＭＳ Ｐゴシック"/>
              <a:cs typeface="Arial"/>
            </a:endParaRPr>
          </a:p>
        </p:txBody>
      </p:sp>
      <p:sp>
        <p:nvSpPr>
          <p:cNvPr id="105" name="Rettangolo 27"/>
          <p:cNvSpPr>
            <a:spLocks noChangeArrowheads="1"/>
          </p:cNvSpPr>
          <p:nvPr/>
        </p:nvSpPr>
        <p:spPr bwMode="auto">
          <a:xfrm>
            <a:off x="4320523" y="1611287"/>
            <a:ext cx="2147054" cy="715089"/>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Processo nuovo</a:t>
            </a:r>
            <a:endParaRPr lang="en-US" sz="900" b="1" dirty="0">
              <a:solidFill>
                <a:srgbClr val="00B050"/>
              </a:solidFill>
              <a:latin typeface="TIM Sans" panose="00000500000000000000" pitchFamily="50" charset="0"/>
              <a:ea typeface="ＭＳ Ｐゴシック"/>
              <a:cs typeface="Arial"/>
            </a:endParaRPr>
          </a:p>
        </p:txBody>
      </p:sp>
      <p:sp>
        <p:nvSpPr>
          <p:cNvPr id="2" name="Titolo 1"/>
          <p:cNvSpPr>
            <a:spLocks noGrp="1"/>
          </p:cNvSpPr>
          <p:nvPr>
            <p:ph type="title"/>
          </p:nvPr>
        </p:nvSpPr>
        <p:spPr/>
        <p:txBody>
          <a:bodyPr/>
          <a:lstStyle/>
          <a:p>
            <a:pPr lvl="0"/>
            <a:r>
              <a:rPr lang="it-IT" sz="2400" dirty="0">
                <a:solidFill>
                  <a:srgbClr val="EB0028"/>
                </a:solidFill>
                <a:latin typeface="TIM Sans Medium"/>
              </a:rPr>
              <a:t>Provisioning: attivazione LA e migrazione </a:t>
            </a:r>
            <a:br>
              <a:rPr lang="it-IT" sz="2400" dirty="0">
                <a:solidFill>
                  <a:srgbClr val="EB0028"/>
                </a:solidFill>
                <a:latin typeface="TIM Sans Medium"/>
              </a:rPr>
            </a:br>
            <a:endParaRPr lang="it-IT" dirty="0"/>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Realizzazione On Field</a:t>
            </a:r>
          </a:p>
        </p:txBody>
      </p:sp>
      <p:sp>
        <p:nvSpPr>
          <p:cNvPr id="54" name="Flowchart: Off-page Connector 97"/>
          <p:cNvSpPr/>
          <p:nvPr/>
        </p:nvSpPr>
        <p:spPr bwMode="auto">
          <a:xfrm>
            <a:off x="5222559" y="68357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D</a:t>
            </a:r>
            <a:endParaRPr lang="en-US" sz="1000" b="1" dirty="0">
              <a:latin typeface="TIM Sans Medium" panose="02020503040602060503" pitchFamily="18" charset="0"/>
            </a:endParaRPr>
          </a:p>
        </p:txBody>
      </p:sp>
      <p:sp>
        <p:nvSpPr>
          <p:cNvPr id="123" name="Flowchart: Off-page Connector 97"/>
          <p:cNvSpPr/>
          <p:nvPr/>
        </p:nvSpPr>
        <p:spPr bwMode="auto">
          <a:xfrm>
            <a:off x="5222559" y="68357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en-US" sz="1000" b="1" dirty="0">
                <a:latin typeface="TIM Sans Medium" panose="02020503040602060503" pitchFamily="18" charset="0"/>
              </a:rPr>
              <a:t>D</a:t>
            </a:r>
          </a:p>
        </p:txBody>
      </p:sp>
      <p:cxnSp>
        <p:nvCxnSpPr>
          <p:cNvPr id="124" name="Straight Arrow Connector 98"/>
          <p:cNvCxnSpPr>
            <a:cxnSpLocks noChangeShapeType="1"/>
            <a:stCxn id="123" idx="2"/>
            <a:endCxn id="129" idx="0"/>
          </p:cNvCxnSpPr>
          <p:nvPr/>
        </p:nvCxnSpPr>
        <p:spPr bwMode="auto">
          <a:xfrm>
            <a:off x="5387572" y="1065031"/>
            <a:ext cx="3015" cy="599564"/>
          </a:xfrm>
          <a:prstGeom prst="straightConnector1">
            <a:avLst/>
          </a:prstGeom>
          <a:noFill/>
          <a:ln w="6350" algn="ctr">
            <a:solidFill>
              <a:srgbClr val="004691"/>
            </a:solidFill>
            <a:round/>
            <a:headEnd type="none" w="sm" len="sm"/>
            <a:tailEnd type="stealth" w="med" len="lg"/>
          </a:ln>
        </p:spPr>
      </p:cxnSp>
      <p:sp>
        <p:nvSpPr>
          <p:cNvPr id="129" name="Rettangolo 27"/>
          <p:cNvSpPr>
            <a:spLocks noChangeArrowheads="1"/>
          </p:cNvSpPr>
          <p:nvPr/>
        </p:nvSpPr>
        <p:spPr bwMode="auto">
          <a:xfrm>
            <a:off x="4467494" y="1664595"/>
            <a:ext cx="1846186"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Invio ordine all’impresa per Realizzazione On Field</a:t>
            </a:r>
            <a:endParaRPr lang="en-US" sz="900" b="1" dirty="0">
              <a:solidFill>
                <a:schemeClr val="bg1"/>
              </a:solidFill>
              <a:latin typeface="TIM Sans" panose="00000500000000000000" pitchFamily="50" charset="0"/>
              <a:ea typeface="ＭＳ Ｐゴシック"/>
              <a:cs typeface="Arial"/>
            </a:endParaRPr>
          </a:p>
        </p:txBody>
      </p:sp>
      <p:sp>
        <p:nvSpPr>
          <p:cNvPr id="130" name="Up Arrow 60"/>
          <p:cNvSpPr>
            <a:spLocks noChangeArrowheads="1"/>
          </p:cNvSpPr>
          <p:nvPr/>
        </p:nvSpPr>
        <p:spPr bwMode="auto">
          <a:xfrm rot="5400000">
            <a:off x="6424287" y="1853606"/>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cxnSp>
        <p:nvCxnSpPr>
          <p:cNvPr id="139" name="Connettore 4 97"/>
          <p:cNvCxnSpPr>
            <a:stCxn id="208" idx="2"/>
            <a:endCxn id="144" idx="0"/>
          </p:cNvCxnSpPr>
          <p:nvPr/>
        </p:nvCxnSpPr>
        <p:spPr bwMode="auto">
          <a:xfrm rot="5400000">
            <a:off x="5210753" y="2997777"/>
            <a:ext cx="353327" cy="1202"/>
          </a:xfrm>
          <a:prstGeom prst="bentConnector3">
            <a:avLst>
              <a:gd name="adj1" fmla="val 50000"/>
            </a:avLst>
          </a:prstGeom>
          <a:noFill/>
          <a:ln w="6350" algn="ctr">
            <a:solidFill>
              <a:srgbClr val="004691"/>
            </a:solidFill>
            <a:round/>
            <a:headEnd type="none" w="sm" len="sm"/>
            <a:tailEnd type="stealth" w="med" len="lg"/>
          </a:ln>
        </p:spPr>
      </p:cxnSp>
      <p:sp>
        <p:nvSpPr>
          <p:cNvPr id="142" name="AcnBodyText_ID_46"/>
          <p:cNvSpPr>
            <a:spLocks noGrp="1" noChangeArrowheads="1"/>
          </p:cNvSpPr>
          <p:nvPr>
            <p:custDataLst>
              <p:tags r:id="rId1"/>
            </p:custDataLst>
          </p:nvPr>
        </p:nvSpPr>
        <p:spPr bwMode="auto">
          <a:xfrm>
            <a:off x="5452901" y="3061764"/>
            <a:ext cx="1391275"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Tipologia di Esito dall’Impresa?</a:t>
            </a:r>
          </a:p>
        </p:txBody>
      </p:sp>
      <p:sp>
        <p:nvSpPr>
          <p:cNvPr id="143" name="AcnBodyText_ID_46"/>
          <p:cNvSpPr>
            <a:spLocks noGrp="1" noChangeArrowheads="1"/>
          </p:cNvSpPr>
          <p:nvPr>
            <p:custDataLst>
              <p:tags r:id="rId2"/>
            </p:custDataLst>
          </p:nvPr>
        </p:nvSpPr>
        <p:spPr bwMode="auto">
          <a:xfrm>
            <a:off x="5670102" y="3311449"/>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Esito OK</a:t>
            </a:r>
          </a:p>
        </p:txBody>
      </p:sp>
      <p:sp>
        <p:nvSpPr>
          <p:cNvPr id="144" name="Flowchart: Decision 32"/>
          <p:cNvSpPr/>
          <p:nvPr/>
        </p:nvSpPr>
        <p:spPr bwMode="auto">
          <a:xfrm>
            <a:off x="5278865" y="3175042"/>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145" name="Connettore 4 97"/>
          <p:cNvCxnSpPr>
            <a:stCxn id="144" idx="3"/>
            <a:endCxn id="118" idx="0"/>
          </p:cNvCxnSpPr>
          <p:nvPr/>
        </p:nvCxnSpPr>
        <p:spPr bwMode="auto">
          <a:xfrm>
            <a:off x="5494765" y="3282992"/>
            <a:ext cx="1213985" cy="476276"/>
          </a:xfrm>
          <a:prstGeom prst="bentConnector2">
            <a:avLst/>
          </a:prstGeom>
          <a:noFill/>
          <a:ln w="6350" algn="ctr">
            <a:solidFill>
              <a:srgbClr val="004691"/>
            </a:solidFill>
            <a:round/>
            <a:headEnd type="none" w="sm" len="sm"/>
            <a:tailEnd type="stealth" w="med" len="lg"/>
          </a:ln>
        </p:spPr>
      </p:cxnSp>
      <p:sp>
        <p:nvSpPr>
          <p:cNvPr id="186" name="AcnBodyText_ID_46"/>
          <p:cNvSpPr>
            <a:spLocks noGrp="1" noChangeArrowheads="1"/>
          </p:cNvSpPr>
          <p:nvPr>
            <p:custDataLst>
              <p:tags r:id="rId3"/>
            </p:custDataLst>
          </p:nvPr>
        </p:nvSpPr>
        <p:spPr bwMode="auto">
          <a:xfrm>
            <a:off x="3771468" y="5439499"/>
            <a:ext cx="1395645" cy="123111"/>
          </a:xfrm>
          <a:prstGeom prst="rect">
            <a:avLst/>
          </a:prstGeom>
          <a:noFill/>
          <a:ln w="9525">
            <a:noFill/>
            <a:miter lim="800000"/>
            <a:headEnd/>
            <a:tailEnd/>
          </a:ln>
        </p:spPr>
        <p:txBody>
          <a:bodyPr wrap="square" lIns="0" tIns="0" rIns="0" bIns="0">
            <a:spAutoFit/>
          </a:bodyPr>
          <a:lstStyle/>
          <a:p>
            <a:pPr eaLnBrk="0" hangingPunct="0">
              <a:spcBef>
                <a:spcPct val="20000"/>
              </a:spcBef>
            </a:pPr>
            <a:r>
              <a:rPr lang="it-IT" sz="800" dirty="0">
                <a:solidFill>
                  <a:srgbClr val="004691"/>
                </a:solidFill>
                <a:latin typeface="TIM Sans Light" panose="02020503040602060503" pitchFamily="18" charset="0"/>
              </a:rPr>
              <a:t>Notifica ESPLETATO KO</a:t>
            </a:r>
            <a:endParaRPr lang="it-IT" sz="800" dirty="0">
              <a:solidFill>
                <a:srgbClr val="004691"/>
              </a:solidFill>
              <a:latin typeface="TIM Sans Light" pitchFamily="50" charset="0"/>
            </a:endParaRPr>
          </a:p>
        </p:txBody>
      </p:sp>
      <p:sp>
        <p:nvSpPr>
          <p:cNvPr id="187" name="Rettangolo 27"/>
          <p:cNvSpPr>
            <a:spLocks noChangeArrowheads="1"/>
          </p:cNvSpPr>
          <p:nvPr/>
        </p:nvSpPr>
        <p:spPr bwMode="auto">
          <a:xfrm>
            <a:off x="3206000" y="4838231"/>
            <a:ext cx="968266"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Chiusura negativa OL</a:t>
            </a:r>
            <a:endParaRPr lang="en-US" sz="900" b="1" dirty="0">
              <a:solidFill>
                <a:schemeClr val="bg1"/>
              </a:solidFill>
              <a:latin typeface="TIM Sans" panose="00000500000000000000" pitchFamily="50" charset="0"/>
              <a:ea typeface="ＭＳ Ｐゴシック"/>
              <a:cs typeface="Arial"/>
            </a:endParaRPr>
          </a:p>
        </p:txBody>
      </p:sp>
      <p:sp>
        <p:nvSpPr>
          <p:cNvPr id="188" name="Up Arrow 60"/>
          <p:cNvSpPr>
            <a:spLocks noChangeArrowheads="1"/>
          </p:cNvSpPr>
          <p:nvPr/>
        </p:nvSpPr>
        <p:spPr bwMode="auto">
          <a:xfrm rot="5400000">
            <a:off x="3410882" y="5456307"/>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89" name="Flowchart: Connector 51"/>
          <p:cNvSpPr/>
          <p:nvPr/>
        </p:nvSpPr>
        <p:spPr bwMode="auto">
          <a:xfrm>
            <a:off x="3405034" y="6029670"/>
            <a:ext cx="576000" cy="396000"/>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KO</a:t>
            </a:r>
            <a:endParaRPr lang="en-US" sz="900" b="1" dirty="0">
              <a:solidFill>
                <a:srgbClr val="FFFFFF"/>
              </a:solidFill>
              <a:latin typeface="TIM Sans Medium" panose="02020503040602060503" pitchFamily="18" charset="0"/>
            </a:endParaRPr>
          </a:p>
        </p:txBody>
      </p:sp>
      <p:cxnSp>
        <p:nvCxnSpPr>
          <p:cNvPr id="190" name="Straight Arrow Connector 44"/>
          <p:cNvCxnSpPr>
            <a:cxnSpLocks noChangeShapeType="1"/>
            <a:stCxn id="187" idx="2"/>
            <a:endCxn id="189" idx="0"/>
          </p:cNvCxnSpPr>
          <p:nvPr/>
        </p:nvCxnSpPr>
        <p:spPr bwMode="auto">
          <a:xfrm>
            <a:off x="3690133" y="5246854"/>
            <a:ext cx="2901" cy="782816"/>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91" name="Flowchart: Document 90"/>
          <p:cNvSpPr>
            <a:spLocks noChangeArrowheads="1"/>
          </p:cNvSpPr>
          <p:nvPr/>
        </p:nvSpPr>
        <p:spPr bwMode="auto">
          <a:xfrm>
            <a:off x="2760614" y="4746039"/>
            <a:ext cx="649245" cy="253686"/>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latin typeface="TIM Sans" panose="02020503040602060503" pitchFamily="18" charset="0"/>
              </a:rPr>
              <a:t>ESPLETATO TECNICO KO</a:t>
            </a:r>
            <a:endParaRPr lang="en-US" sz="700" b="1" dirty="0">
              <a:latin typeface="TIM Sans" panose="02020503040602060503" pitchFamily="18" charset="0"/>
            </a:endParaRPr>
          </a:p>
        </p:txBody>
      </p:sp>
      <p:sp>
        <p:nvSpPr>
          <p:cNvPr id="193" name="AcnBodyText_ID_46"/>
          <p:cNvSpPr>
            <a:spLocks noGrp="1" noChangeArrowheads="1"/>
          </p:cNvSpPr>
          <p:nvPr>
            <p:custDataLst>
              <p:tags r:id="rId4"/>
            </p:custDataLst>
          </p:nvPr>
        </p:nvSpPr>
        <p:spPr bwMode="auto">
          <a:xfrm>
            <a:off x="4445088" y="3329386"/>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Esito KO</a:t>
            </a:r>
          </a:p>
        </p:txBody>
      </p:sp>
      <p:sp>
        <p:nvSpPr>
          <p:cNvPr id="208" name="Rettangolo 27"/>
          <p:cNvSpPr>
            <a:spLocks noChangeArrowheads="1"/>
          </p:cNvSpPr>
          <p:nvPr/>
        </p:nvSpPr>
        <p:spPr bwMode="auto">
          <a:xfrm>
            <a:off x="4467494" y="2566326"/>
            <a:ext cx="1841046" cy="255389"/>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Lavorazione a cura Impresa</a:t>
            </a:r>
          </a:p>
        </p:txBody>
      </p:sp>
      <p:sp>
        <p:nvSpPr>
          <p:cNvPr id="210" name="Up Arrow 60"/>
          <p:cNvSpPr>
            <a:spLocks noChangeArrowheads="1"/>
          </p:cNvSpPr>
          <p:nvPr/>
        </p:nvSpPr>
        <p:spPr bwMode="auto">
          <a:xfrm rot="5400000">
            <a:off x="6385324" y="2713851"/>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211" name="AcnBodyText_ID_46"/>
          <p:cNvSpPr>
            <a:spLocks noGrp="1" noChangeArrowheads="1"/>
          </p:cNvSpPr>
          <p:nvPr>
            <p:custDataLst>
              <p:tags r:id="rId5"/>
            </p:custDataLst>
          </p:nvPr>
        </p:nvSpPr>
        <p:spPr bwMode="auto">
          <a:xfrm>
            <a:off x="6717905" y="2698472"/>
            <a:ext cx="1020449"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Inizio Attività Impresa</a:t>
            </a:r>
          </a:p>
        </p:txBody>
      </p:sp>
      <p:cxnSp>
        <p:nvCxnSpPr>
          <p:cNvPr id="215" name="Straight Arrow Connector 98"/>
          <p:cNvCxnSpPr>
            <a:cxnSpLocks noChangeShapeType="1"/>
            <a:stCxn id="129" idx="2"/>
            <a:endCxn id="208" idx="0"/>
          </p:cNvCxnSpPr>
          <p:nvPr/>
        </p:nvCxnSpPr>
        <p:spPr bwMode="auto">
          <a:xfrm flipH="1">
            <a:off x="5388017" y="2073218"/>
            <a:ext cx="2570" cy="493108"/>
          </a:xfrm>
          <a:prstGeom prst="straightConnector1">
            <a:avLst/>
          </a:prstGeom>
          <a:noFill/>
          <a:ln w="6350" algn="ctr">
            <a:solidFill>
              <a:srgbClr val="004691"/>
            </a:solidFill>
            <a:round/>
            <a:headEnd type="none" w="sm" len="sm"/>
            <a:tailEnd type="stealth" w="med" len="lg"/>
          </a:ln>
        </p:spPr>
      </p:cxnSp>
      <p:sp>
        <p:nvSpPr>
          <p:cNvPr id="216" name="Rettangolo 215"/>
          <p:cNvSpPr/>
          <p:nvPr/>
        </p:nvSpPr>
        <p:spPr>
          <a:xfrm>
            <a:off x="10499389" y="1923352"/>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217" name="Ovale 216"/>
          <p:cNvSpPr/>
          <p:nvPr/>
        </p:nvSpPr>
        <p:spPr bwMode="auto">
          <a:xfrm>
            <a:off x="10480339" y="1983894"/>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218" name="Text Box 93"/>
          <p:cNvSpPr txBox="1">
            <a:spLocks noChangeArrowheads="1"/>
          </p:cNvSpPr>
          <p:nvPr/>
        </p:nvSpPr>
        <p:spPr bwMode="auto">
          <a:xfrm>
            <a:off x="8122281" y="1664595"/>
            <a:ext cx="2196469" cy="461665"/>
          </a:xfrm>
          <a:prstGeom prst="rect">
            <a:avLst/>
          </a:prstGeom>
          <a:noFill/>
          <a:ln w="9525">
            <a:noFill/>
            <a:miter lim="800000"/>
            <a:headEnd/>
            <a:tailEnd/>
          </a:ln>
        </p:spPr>
        <p:txBody>
          <a:bodyPr wrap="square" lIns="0" tIns="0" rIns="0" bIns="0">
            <a:spAutoFit/>
          </a:bodyPr>
          <a:lstStyle>
            <a:defPPr>
              <a:defRPr lang="it-IT"/>
            </a:defPPr>
            <a:lvl1pPr>
              <a:defRPr sz="1000" i="1">
                <a:solidFill>
                  <a:srgbClr val="004691"/>
                </a:solidFill>
                <a:latin typeface="TIM Sans" panose="00000500000000000000"/>
              </a:defRPr>
            </a:lvl1pPr>
          </a:lstStyle>
          <a:p>
            <a:r>
              <a:rPr lang="it-IT" dirty="0"/>
              <a:t>Notifica: TIM assegna l’OL all’Impresa e notifica l’avvenuta assegnazione all’Operatore</a:t>
            </a:r>
          </a:p>
        </p:txBody>
      </p:sp>
      <p:sp>
        <p:nvSpPr>
          <p:cNvPr id="112" name="Rettangolo 111"/>
          <p:cNvSpPr/>
          <p:nvPr/>
        </p:nvSpPr>
        <p:spPr>
          <a:xfrm>
            <a:off x="2221777" y="4702354"/>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113" name="Ovale 112"/>
          <p:cNvSpPr/>
          <p:nvPr/>
        </p:nvSpPr>
        <p:spPr bwMode="auto">
          <a:xfrm>
            <a:off x="2202727" y="4762896"/>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cxnSp>
        <p:nvCxnSpPr>
          <p:cNvPr id="115" name="Connettore 4 97"/>
          <p:cNvCxnSpPr>
            <a:stCxn id="144" idx="1"/>
            <a:endCxn id="194" idx="0"/>
          </p:cNvCxnSpPr>
          <p:nvPr/>
        </p:nvCxnSpPr>
        <p:spPr bwMode="auto">
          <a:xfrm rot="10800000" flipV="1">
            <a:off x="3690947" y="3282992"/>
            <a:ext cx="1587919" cy="471270"/>
          </a:xfrm>
          <a:prstGeom prst="bentConnector2">
            <a:avLst/>
          </a:prstGeom>
          <a:noFill/>
          <a:ln w="6350" algn="ctr">
            <a:solidFill>
              <a:srgbClr val="004691"/>
            </a:solidFill>
            <a:round/>
            <a:headEnd type="none" w="sm" len="sm"/>
            <a:tailEnd type="stealth" w="med" len="lg"/>
          </a:ln>
        </p:spPr>
      </p:cxnSp>
      <p:sp>
        <p:nvSpPr>
          <p:cNvPr id="118" name="Rettangolo 27"/>
          <p:cNvSpPr>
            <a:spLocks noChangeArrowheads="1"/>
          </p:cNvSpPr>
          <p:nvPr/>
        </p:nvSpPr>
        <p:spPr bwMode="auto">
          <a:xfrm>
            <a:off x="6053684" y="3759268"/>
            <a:ext cx="1310131"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System comunica l’esito OK</a:t>
            </a:r>
          </a:p>
        </p:txBody>
      </p:sp>
      <p:sp>
        <p:nvSpPr>
          <p:cNvPr id="119" name="AcnBodyText_ID_46"/>
          <p:cNvSpPr>
            <a:spLocks noGrp="1" noChangeArrowheads="1"/>
          </p:cNvSpPr>
          <p:nvPr>
            <p:custDataLst>
              <p:tags r:id="rId6"/>
            </p:custDataLst>
          </p:nvPr>
        </p:nvSpPr>
        <p:spPr bwMode="auto">
          <a:xfrm>
            <a:off x="6760289" y="5403439"/>
            <a:ext cx="702003" cy="246221"/>
          </a:xfrm>
          <a:prstGeom prst="rect">
            <a:avLst/>
          </a:prstGeom>
          <a:noFill/>
          <a:ln w="9525">
            <a:noFill/>
            <a:miter lim="800000"/>
            <a:headEnd/>
            <a:tailEnd/>
          </a:ln>
        </p:spPr>
        <p:txBody>
          <a:bodyPr wrap="square" lIns="0" tIns="0" rIns="0" bIns="0">
            <a:spAutoFit/>
          </a:bodyPr>
          <a:lstStyle/>
          <a:p>
            <a:pPr eaLnBrk="0" hangingPunct="0"/>
            <a:r>
              <a:rPr lang="it-IT" sz="800" dirty="0">
                <a:solidFill>
                  <a:srgbClr val="004691"/>
                </a:solidFill>
                <a:latin typeface="TIM Sans Light" pitchFamily="50" charset="0"/>
              </a:rPr>
              <a:t>Notifica ESPLETATO OK</a:t>
            </a:r>
          </a:p>
        </p:txBody>
      </p:sp>
      <p:sp>
        <p:nvSpPr>
          <p:cNvPr id="120" name="Rettangolo 27"/>
          <p:cNvSpPr>
            <a:spLocks noChangeArrowheads="1"/>
          </p:cNvSpPr>
          <p:nvPr/>
        </p:nvSpPr>
        <p:spPr bwMode="auto">
          <a:xfrm>
            <a:off x="6234209" y="4854638"/>
            <a:ext cx="957903"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Chiusura</a:t>
            </a:r>
            <a:r>
              <a:rPr lang="en-US" sz="900" b="1" dirty="0">
                <a:solidFill>
                  <a:schemeClr val="bg1"/>
                </a:solidFill>
                <a:latin typeface="TIM Sans" panose="00000500000000000000" pitchFamily="50" charset="0"/>
                <a:ea typeface="ＭＳ Ｐゴシック"/>
                <a:cs typeface="Arial"/>
              </a:rPr>
              <a:t> </a:t>
            </a:r>
          </a:p>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positiva</a:t>
            </a:r>
            <a:r>
              <a:rPr lang="en-US" sz="900" b="1" dirty="0">
                <a:solidFill>
                  <a:schemeClr val="bg1"/>
                </a:solidFill>
                <a:latin typeface="TIM Sans" panose="00000500000000000000" pitchFamily="50" charset="0"/>
                <a:ea typeface="ＭＳ Ｐゴシック"/>
                <a:cs typeface="Arial"/>
              </a:rPr>
              <a:t> OL</a:t>
            </a:r>
          </a:p>
        </p:txBody>
      </p:sp>
      <p:sp>
        <p:nvSpPr>
          <p:cNvPr id="121" name="Flowchart: Document 90"/>
          <p:cNvSpPr>
            <a:spLocks noChangeArrowheads="1"/>
          </p:cNvSpPr>
          <p:nvPr/>
        </p:nvSpPr>
        <p:spPr bwMode="auto">
          <a:xfrm>
            <a:off x="7006913" y="4801143"/>
            <a:ext cx="625330" cy="277484"/>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latin typeface="TIM Sans" panose="02020503040602060503" pitchFamily="18" charset="0"/>
              </a:rPr>
              <a:t>ESPLETATO TECNICO OK</a:t>
            </a:r>
            <a:endParaRPr lang="en-US" sz="700" b="1" dirty="0">
              <a:latin typeface="TIM Sans" panose="02020503040602060503" pitchFamily="18" charset="0"/>
            </a:endParaRPr>
          </a:p>
        </p:txBody>
      </p:sp>
      <p:cxnSp>
        <p:nvCxnSpPr>
          <p:cNvPr id="122" name="Straight Arrow Connector 44"/>
          <p:cNvCxnSpPr>
            <a:cxnSpLocks noChangeShapeType="1"/>
            <a:stCxn id="118" idx="2"/>
            <a:endCxn id="120" idx="0"/>
          </p:cNvCxnSpPr>
          <p:nvPr/>
        </p:nvCxnSpPr>
        <p:spPr bwMode="auto">
          <a:xfrm>
            <a:off x="6708750" y="4167891"/>
            <a:ext cx="4411" cy="686747"/>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cxnSp>
        <p:nvCxnSpPr>
          <p:cNvPr id="128" name="Straight Arrow Connector 109"/>
          <p:cNvCxnSpPr>
            <a:cxnSpLocks noChangeShapeType="1"/>
            <a:endCxn id="137" idx="0"/>
          </p:cNvCxnSpPr>
          <p:nvPr/>
        </p:nvCxnSpPr>
        <p:spPr bwMode="auto">
          <a:xfrm flipH="1">
            <a:off x="6711027" y="5407200"/>
            <a:ext cx="2134" cy="610573"/>
          </a:xfrm>
          <a:prstGeom prst="straightConnector1">
            <a:avLst/>
          </a:prstGeom>
          <a:noFill/>
          <a:ln w="6350" algn="ctr">
            <a:solidFill>
              <a:srgbClr val="004691"/>
            </a:solidFill>
            <a:round/>
            <a:headEnd type="none" w="sm" len="sm"/>
            <a:tailEnd type="stealth" w="med" len="lg"/>
          </a:ln>
        </p:spPr>
      </p:cxnSp>
      <p:sp>
        <p:nvSpPr>
          <p:cNvPr id="136" name="Up Arrow 60"/>
          <p:cNvSpPr>
            <a:spLocks noChangeArrowheads="1"/>
          </p:cNvSpPr>
          <p:nvPr/>
        </p:nvSpPr>
        <p:spPr bwMode="auto">
          <a:xfrm rot="5400000">
            <a:off x="6372389" y="5453304"/>
            <a:ext cx="406060" cy="215901"/>
          </a:xfrm>
          <a:prstGeom prst="upArrow">
            <a:avLst>
              <a:gd name="adj1" fmla="val 50000"/>
              <a:gd name="adj2" fmla="val 50000"/>
            </a:avLst>
          </a:prstGeom>
          <a:solidFill>
            <a:srgbClr val="FAB932"/>
          </a:solidFill>
          <a:ln w="12700" algn="ctr">
            <a:noFill/>
            <a:round/>
            <a:headEnd type="none" w="sm" len="sm"/>
            <a:tailEnd type="none" w="sm" len="sm"/>
          </a:ln>
        </p:spPr>
        <p:txBody>
          <a:bodyPr rot="10800000" vert="eaVert" lIns="0" rIns="0"/>
          <a:lstStyle/>
          <a:p>
            <a:pPr algn="ctr"/>
            <a:endParaRPr lang="it-IT" sz="700" dirty="0">
              <a:solidFill>
                <a:srgbClr val="000000"/>
              </a:solidFill>
              <a:latin typeface="TIM Sans" panose="02020503040602060503" pitchFamily="18" charset="0"/>
            </a:endParaRPr>
          </a:p>
        </p:txBody>
      </p:sp>
      <p:sp>
        <p:nvSpPr>
          <p:cNvPr id="137" name="Flowchart: Connector 51"/>
          <p:cNvSpPr/>
          <p:nvPr/>
        </p:nvSpPr>
        <p:spPr bwMode="auto">
          <a:xfrm>
            <a:off x="6423027" y="6017773"/>
            <a:ext cx="576000" cy="396000"/>
          </a:xfrm>
          <a:prstGeom prst="flowChartConnector">
            <a:avLst/>
          </a:prstGeom>
          <a:solidFill>
            <a:srgbClr val="008C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OK</a:t>
            </a:r>
            <a:endParaRPr lang="en-US" sz="900" b="1" dirty="0">
              <a:solidFill>
                <a:srgbClr val="FFFFFF"/>
              </a:solidFill>
              <a:latin typeface="TIM Sans Medium" panose="02020503040602060503" pitchFamily="18" charset="0"/>
            </a:endParaRPr>
          </a:p>
        </p:txBody>
      </p:sp>
      <p:cxnSp>
        <p:nvCxnSpPr>
          <p:cNvPr id="171" name="Straight Arrow Connector 44"/>
          <p:cNvCxnSpPr>
            <a:cxnSpLocks noChangeShapeType="1"/>
            <a:stCxn id="194" idx="2"/>
            <a:endCxn id="187" idx="0"/>
          </p:cNvCxnSpPr>
          <p:nvPr/>
        </p:nvCxnSpPr>
        <p:spPr bwMode="auto">
          <a:xfrm flipH="1">
            <a:off x="3690133" y="4162885"/>
            <a:ext cx="813" cy="675346"/>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94" name="Rettangolo 27"/>
          <p:cNvSpPr>
            <a:spLocks noChangeArrowheads="1"/>
          </p:cNvSpPr>
          <p:nvPr/>
        </p:nvSpPr>
        <p:spPr bwMode="auto">
          <a:xfrm>
            <a:off x="3085236" y="3754262"/>
            <a:ext cx="1211420"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System comunica l’esito KO</a:t>
            </a:r>
          </a:p>
        </p:txBody>
      </p:sp>
      <p:sp>
        <p:nvSpPr>
          <p:cNvPr id="99" name="Text Box 93"/>
          <p:cNvSpPr txBox="1">
            <a:spLocks noChangeArrowheads="1"/>
          </p:cNvSpPr>
          <p:nvPr/>
        </p:nvSpPr>
        <p:spPr bwMode="auto">
          <a:xfrm>
            <a:off x="8153388" y="2468454"/>
            <a:ext cx="2628071" cy="307777"/>
          </a:xfrm>
          <a:prstGeom prst="rect">
            <a:avLst/>
          </a:prstGeom>
          <a:noFill/>
          <a:ln w="9525">
            <a:noFill/>
            <a:miter lim="800000"/>
            <a:headEnd/>
            <a:tailEnd/>
          </a:ln>
        </p:spPr>
        <p:txBody>
          <a:bodyPr wrap="square" lIns="0" tIns="0" rIns="0" bIns="0">
            <a:spAutoFit/>
          </a:bodyPr>
          <a:lstStyle>
            <a:defPPr>
              <a:defRPr lang="it-IT"/>
            </a:defPPr>
            <a:lvl1pPr>
              <a:defRPr sz="1000" i="1">
                <a:solidFill>
                  <a:srgbClr val="004691"/>
                </a:solidFill>
                <a:latin typeface="TIM Sans" panose="00000500000000000000"/>
              </a:defRPr>
            </a:lvl1pPr>
          </a:lstStyle>
          <a:p>
            <a:r>
              <a:rPr lang="it-IT" dirty="0"/>
              <a:t>l’Impresa comunica a TIM l’inizio attività </a:t>
            </a:r>
          </a:p>
          <a:p>
            <a:r>
              <a:rPr lang="it-IT" dirty="0"/>
              <a:t>e TIM la comunica all’Operatore</a:t>
            </a:r>
          </a:p>
        </p:txBody>
      </p:sp>
      <p:sp>
        <p:nvSpPr>
          <p:cNvPr id="52" name="AcnBodyText_ID_46"/>
          <p:cNvSpPr>
            <a:spLocks noGrp="1" noChangeArrowheads="1"/>
          </p:cNvSpPr>
          <p:nvPr>
            <p:custDataLst>
              <p:tags r:id="rId7"/>
            </p:custDataLst>
          </p:nvPr>
        </p:nvSpPr>
        <p:spPr bwMode="auto">
          <a:xfrm>
            <a:off x="6461285" y="1791237"/>
            <a:ext cx="140971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Assegnazione all’Impresa</a:t>
            </a:r>
          </a:p>
        </p:txBody>
      </p:sp>
      <p:sp>
        <p:nvSpPr>
          <p:cNvPr id="53" name="Flowchart: Document 90"/>
          <p:cNvSpPr>
            <a:spLocks noChangeArrowheads="1"/>
          </p:cNvSpPr>
          <p:nvPr/>
        </p:nvSpPr>
        <p:spPr bwMode="auto">
          <a:xfrm>
            <a:off x="5766064" y="1417055"/>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CARICO ALL’IMPRESA PER REALIZZAZIONE</a:t>
            </a:r>
            <a:endParaRPr lang="en-US" sz="700" b="1" dirty="0">
              <a:latin typeface="TIM Sans" panose="02020503040602060503" pitchFamily="18" charset="0"/>
            </a:endParaRPr>
          </a:p>
        </p:txBody>
      </p:sp>
      <p:sp>
        <p:nvSpPr>
          <p:cNvPr id="56"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
        <p:nvSpPr>
          <p:cNvPr id="48" name="Flowchart: Document 90">
            <a:extLst>
              <a:ext uri="{FF2B5EF4-FFF2-40B4-BE49-F238E27FC236}">
                <a16:creationId xmlns:a16="http://schemas.microsoft.com/office/drawing/2014/main" id="{5F10CEE2-8226-48C3-9FCC-CA7E001DBA90}"/>
              </a:ext>
            </a:extLst>
          </p:cNvPr>
          <p:cNvSpPr>
            <a:spLocks noChangeArrowheads="1"/>
          </p:cNvSpPr>
          <p:nvPr/>
        </p:nvSpPr>
        <p:spPr bwMode="auto">
          <a:xfrm>
            <a:off x="6333356" y="2349499"/>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INIZIO ATTIVITA’ IMPRESA</a:t>
            </a:r>
            <a:endParaRPr lang="en-US" sz="700" b="1" dirty="0">
              <a:latin typeface="TIM Sans" panose="02020503040602060503" pitchFamily="18" charset="0"/>
            </a:endParaRPr>
          </a:p>
        </p:txBody>
      </p:sp>
    </p:spTree>
    <p:extLst>
      <p:ext uri="{BB962C8B-B14F-4D97-AF65-F5344CB8AC3E}">
        <p14:creationId xmlns:p14="http://schemas.microsoft.com/office/powerpoint/2010/main" val="254659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ttangolo 27"/>
          <p:cNvSpPr>
            <a:spLocks noChangeArrowheads="1"/>
          </p:cNvSpPr>
          <p:nvPr/>
        </p:nvSpPr>
        <p:spPr bwMode="auto">
          <a:xfrm>
            <a:off x="9694081" y="4015937"/>
            <a:ext cx="1349581"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cxnSp>
        <p:nvCxnSpPr>
          <p:cNvPr id="101" name="Connettore 4 97"/>
          <p:cNvCxnSpPr>
            <a:stCxn id="146" idx="3"/>
            <a:endCxn id="130" idx="1"/>
          </p:cNvCxnSpPr>
          <p:nvPr/>
        </p:nvCxnSpPr>
        <p:spPr bwMode="auto">
          <a:xfrm flipV="1">
            <a:off x="5554840" y="4317821"/>
            <a:ext cx="4295781" cy="1493746"/>
          </a:xfrm>
          <a:prstGeom prst="bentConnector3">
            <a:avLst>
              <a:gd name="adj1" fmla="val 79170"/>
            </a:avLst>
          </a:prstGeom>
          <a:noFill/>
          <a:ln w="6350" algn="ctr">
            <a:solidFill>
              <a:srgbClr val="004691"/>
            </a:solidFill>
            <a:round/>
            <a:headEnd type="none" w="sm" len="sm"/>
            <a:tailEnd type="stealth" w="med" len="lg"/>
          </a:ln>
        </p:spPr>
      </p:cxnSp>
      <p:sp>
        <p:nvSpPr>
          <p:cNvPr id="138" name="Rettangolo 27"/>
          <p:cNvSpPr>
            <a:spLocks noChangeArrowheads="1"/>
          </p:cNvSpPr>
          <p:nvPr/>
        </p:nvSpPr>
        <p:spPr bwMode="auto">
          <a:xfrm>
            <a:off x="987546" y="5681935"/>
            <a:ext cx="1362281" cy="1021556"/>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
            </a:r>
            <a:r>
              <a:rPr lang="it-IT" sz="900" b="1" dirty="0">
                <a:solidFill>
                  <a:srgbClr val="002060"/>
                </a:solidFill>
                <a:latin typeface="TIM Sans" panose="00000500000000000000" pitchFamily="50" charset="0"/>
                <a:ea typeface="ＭＳ Ｐゴシック"/>
                <a:cs typeface="Arial"/>
              </a:rPr>
              <a:t>vigente</a:t>
            </a:r>
            <a:endParaRPr lang="en-US" sz="900" b="1" dirty="0">
              <a:solidFill>
                <a:srgbClr val="002060"/>
              </a:solidFill>
              <a:latin typeface="TIM Sans" panose="00000500000000000000" pitchFamily="50" charset="0"/>
              <a:ea typeface="ＭＳ Ｐゴシック"/>
              <a:cs typeface="Arial"/>
            </a:endParaRPr>
          </a:p>
        </p:txBody>
      </p:sp>
      <p:sp>
        <p:nvSpPr>
          <p:cNvPr id="106" name="Rettangolo 27"/>
          <p:cNvSpPr>
            <a:spLocks noChangeArrowheads="1"/>
          </p:cNvSpPr>
          <p:nvPr/>
        </p:nvSpPr>
        <p:spPr bwMode="auto">
          <a:xfrm>
            <a:off x="9374306" y="5457696"/>
            <a:ext cx="1994950"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91" name="Rettangolo 27"/>
          <p:cNvSpPr>
            <a:spLocks noChangeArrowheads="1"/>
          </p:cNvSpPr>
          <p:nvPr/>
        </p:nvSpPr>
        <p:spPr bwMode="auto">
          <a:xfrm>
            <a:off x="2249957" y="2659852"/>
            <a:ext cx="1546177" cy="71508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90" name="Rettangolo 27"/>
          <p:cNvSpPr>
            <a:spLocks noChangeArrowheads="1"/>
          </p:cNvSpPr>
          <p:nvPr/>
        </p:nvSpPr>
        <p:spPr bwMode="auto">
          <a:xfrm>
            <a:off x="4436019" y="1556361"/>
            <a:ext cx="1983950" cy="401710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ea typeface="ＭＳ Ｐゴシック"/>
                <a:cs typeface="Arial"/>
              </a:rPr>
              <a:t>Processo da  modificare</a:t>
            </a:r>
          </a:p>
        </p:txBody>
      </p:sp>
      <p:sp>
        <p:nvSpPr>
          <p:cNvPr id="2" name="Titolo 1"/>
          <p:cNvSpPr>
            <a:spLocks noGrp="1"/>
          </p:cNvSpPr>
          <p:nvPr>
            <p:ph type="title"/>
          </p:nvPr>
        </p:nvSpPr>
        <p:spPr/>
        <p:txBody>
          <a:bodyPr/>
          <a:lstStyle/>
          <a:p>
            <a:pPr lvl="0"/>
            <a:r>
              <a:rPr lang="it-IT" sz="2400" dirty="0">
                <a:solidFill>
                  <a:srgbClr val="EB0028"/>
                </a:solidFill>
                <a:latin typeface="TIM Sans Medium"/>
              </a:rPr>
              <a:t>Assurance </a:t>
            </a:r>
            <a:br>
              <a:rPr lang="it-IT" sz="2400" dirty="0">
                <a:solidFill>
                  <a:srgbClr val="EB0028"/>
                </a:solidFill>
                <a:latin typeface="TIM Sans Medium"/>
              </a:rPr>
            </a:br>
            <a:endParaRPr lang="it-IT" dirty="0"/>
          </a:p>
        </p:txBody>
      </p:sp>
      <p:cxnSp>
        <p:nvCxnSpPr>
          <p:cNvPr id="8" name="Straight Arrow Connector 11"/>
          <p:cNvCxnSpPr>
            <a:cxnSpLocks noChangeShapeType="1"/>
            <a:stCxn id="20" idx="4"/>
            <a:endCxn id="21" idx="0"/>
          </p:cNvCxnSpPr>
          <p:nvPr/>
        </p:nvCxnSpPr>
        <p:spPr bwMode="auto">
          <a:xfrm flipH="1">
            <a:off x="5432647" y="1118209"/>
            <a:ext cx="1" cy="489569"/>
          </a:xfrm>
          <a:prstGeom prst="straightConnector1">
            <a:avLst/>
          </a:prstGeom>
          <a:noFill/>
          <a:ln w="6350" algn="ctr">
            <a:solidFill>
              <a:srgbClr val="004691"/>
            </a:solidFill>
            <a:round/>
            <a:headEnd type="none" w="sm" len="sm"/>
            <a:tailEnd type="stealth" w="med" len="lg"/>
          </a:ln>
        </p:spPr>
      </p:cxnSp>
      <p:sp>
        <p:nvSpPr>
          <p:cNvPr id="9" name="Up Arrow 60"/>
          <p:cNvSpPr>
            <a:spLocks noChangeArrowheads="1"/>
          </p:cNvSpPr>
          <p:nvPr/>
        </p:nvSpPr>
        <p:spPr bwMode="auto">
          <a:xfrm rot="5400000">
            <a:off x="1412160" y="3071549"/>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0" name="AcnBodyText_ID_46"/>
          <p:cNvSpPr>
            <a:spLocks noGrp="1" noChangeArrowheads="1"/>
          </p:cNvSpPr>
          <p:nvPr>
            <p:custDataLst>
              <p:tags r:id="rId1"/>
            </p:custDataLst>
          </p:nvPr>
        </p:nvSpPr>
        <p:spPr bwMode="auto">
          <a:xfrm>
            <a:off x="920608" y="3329784"/>
            <a:ext cx="112756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ACQUISITO KO</a:t>
            </a:r>
          </a:p>
        </p:txBody>
      </p:sp>
      <p:cxnSp>
        <p:nvCxnSpPr>
          <p:cNvPr id="12" name="Straight Arrow Connector 98"/>
          <p:cNvCxnSpPr>
            <a:cxnSpLocks noChangeShapeType="1"/>
            <a:stCxn id="28" idx="2"/>
          </p:cNvCxnSpPr>
          <p:nvPr/>
        </p:nvCxnSpPr>
        <p:spPr bwMode="auto">
          <a:xfrm>
            <a:off x="5434655" y="3013644"/>
            <a:ext cx="5611" cy="272202"/>
          </a:xfrm>
          <a:prstGeom prst="straightConnector1">
            <a:avLst/>
          </a:prstGeom>
          <a:noFill/>
          <a:ln w="6350" algn="ctr">
            <a:solidFill>
              <a:srgbClr val="004691"/>
            </a:solidFill>
            <a:round/>
            <a:headEnd type="none" w="sm" len="sm"/>
            <a:tailEnd type="stealth" w="med" len="lg"/>
          </a:ln>
        </p:spPr>
      </p:cxnSp>
      <p:sp>
        <p:nvSpPr>
          <p:cNvPr id="14" name="AcnBodyText_ID_46"/>
          <p:cNvSpPr>
            <a:spLocks noGrp="1" noChangeArrowheads="1"/>
          </p:cNvSpPr>
          <p:nvPr>
            <p:custDataLst>
              <p:tags r:id="rId2"/>
            </p:custDataLst>
          </p:nvPr>
        </p:nvSpPr>
        <p:spPr bwMode="auto">
          <a:xfrm>
            <a:off x="4165397" y="1324409"/>
            <a:ext cx="592137" cy="153888"/>
          </a:xfrm>
          <a:prstGeom prst="rect">
            <a:avLst/>
          </a:prstGeom>
          <a:noFill/>
          <a:ln w="9525">
            <a:noFill/>
            <a:miter lim="800000"/>
            <a:headEnd/>
            <a:tailEnd/>
          </a:ln>
        </p:spPr>
        <p:txBody>
          <a:bodyPr lIns="0" tIns="0" rIns="0" bIns="0">
            <a:spAutoFit/>
          </a:bodyPr>
          <a:lstStyle/>
          <a:p>
            <a:pPr algn="r" eaLnBrk="0" hangingPunct="0">
              <a:spcBef>
                <a:spcPct val="20000"/>
              </a:spcBef>
            </a:pPr>
            <a:r>
              <a:rPr lang="it-IT" sz="1000" i="1" dirty="0">
                <a:solidFill>
                  <a:srgbClr val="004691"/>
                </a:solidFill>
                <a:latin typeface="TIM Sans" panose="02020503040602060503" pitchFamily="18" charset="0"/>
              </a:rPr>
              <a:t>file</a:t>
            </a:r>
            <a:endParaRPr lang="it-IT" sz="1000" b="1" i="1" dirty="0">
              <a:latin typeface="TIM Sans" panose="00000500000000000000" pitchFamily="50" charset="0"/>
            </a:endParaRPr>
          </a:p>
        </p:txBody>
      </p:sp>
      <p:pic>
        <p:nvPicPr>
          <p:cNvPr id="15" name="Picture 2" descr="http://www.weebly.com/weebly/images/file_icons/rtf.png"/>
          <p:cNvPicPr>
            <a:picLocks noChangeAspect="1" noChangeArrowheads="1"/>
          </p:cNvPicPr>
          <p:nvPr/>
        </p:nvPicPr>
        <p:blipFill>
          <a:blip r:embed="rId15" cstate="print"/>
          <a:srcRect/>
          <a:stretch>
            <a:fillRect/>
          </a:stretch>
        </p:blipFill>
        <p:spPr bwMode="auto">
          <a:xfrm>
            <a:off x="4757536" y="1095689"/>
            <a:ext cx="288925" cy="370681"/>
          </a:xfrm>
          <a:prstGeom prst="rect">
            <a:avLst/>
          </a:prstGeom>
          <a:noFill/>
          <a:ln w="9525">
            <a:noFill/>
            <a:miter lim="800000"/>
            <a:headEnd/>
            <a:tailEnd/>
          </a:ln>
        </p:spPr>
      </p:pic>
      <p:sp>
        <p:nvSpPr>
          <p:cNvPr id="20" name="Flowchart: Connector 51"/>
          <p:cNvSpPr/>
          <p:nvPr/>
        </p:nvSpPr>
        <p:spPr bwMode="auto">
          <a:xfrm>
            <a:off x="4985999" y="758209"/>
            <a:ext cx="893297" cy="360000"/>
          </a:xfrm>
          <a:prstGeom prst="flowChartConnector">
            <a:avLst/>
          </a:prstGeom>
          <a:solidFill>
            <a:srgbClr val="0046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chemeClr val="lt1"/>
                </a:solidFill>
                <a:latin typeface="TIM Sans Medium" panose="02020503040602060503" pitchFamily="18" charset="0"/>
              </a:rPr>
              <a:t>START</a:t>
            </a:r>
            <a:endParaRPr lang="en-US" sz="900" b="1" dirty="0">
              <a:solidFill>
                <a:schemeClr val="lt1"/>
              </a:solidFill>
              <a:latin typeface="TIM Sans Medium" panose="02020503040602060503" pitchFamily="18" charset="0"/>
            </a:endParaRPr>
          </a:p>
        </p:txBody>
      </p:sp>
      <p:sp>
        <p:nvSpPr>
          <p:cNvPr id="21" name="Rettangolo 27"/>
          <p:cNvSpPr>
            <a:spLocks noChangeArrowheads="1"/>
          </p:cNvSpPr>
          <p:nvPr/>
        </p:nvSpPr>
        <p:spPr bwMode="auto">
          <a:xfrm>
            <a:off x="4660328" y="1607778"/>
            <a:ext cx="1544638" cy="255389"/>
          </a:xfrm>
          <a:prstGeom prst="roundRect">
            <a:avLst/>
          </a:prstGeom>
          <a:solidFill>
            <a:srgbClr val="FBD872"/>
          </a:solidFill>
          <a:ln>
            <a:noFill/>
          </a:ln>
          <a:extLst/>
        </p:spPr>
        <p:txBody>
          <a:bodyPr>
            <a:spAutoFit/>
          </a:bodyPr>
          <a:lstStyle/>
          <a:p>
            <a:pPr algn="ctr" fontAlgn="auto">
              <a:spcBef>
                <a:spcPts val="0"/>
              </a:spcBef>
              <a:spcAft>
                <a:spcPts val="0"/>
              </a:spcAft>
            </a:pPr>
            <a:r>
              <a:rPr lang="it-IT" sz="900" b="1" dirty="0">
                <a:solidFill>
                  <a:srgbClr val="000000"/>
                </a:solidFill>
                <a:latin typeface="TIM Sans" panose="00000500000000000000" pitchFamily="50" charset="0"/>
                <a:ea typeface="ＭＳ Ｐゴシック"/>
                <a:cs typeface="Arial"/>
              </a:rPr>
              <a:t>Invio Richiesta</a:t>
            </a:r>
          </a:p>
        </p:txBody>
      </p:sp>
      <p:sp>
        <p:nvSpPr>
          <p:cNvPr id="23" name="Rettangolo 27"/>
          <p:cNvSpPr>
            <a:spLocks noChangeArrowheads="1"/>
          </p:cNvSpPr>
          <p:nvPr/>
        </p:nvSpPr>
        <p:spPr bwMode="auto">
          <a:xfrm>
            <a:off x="2380182" y="2701242"/>
            <a:ext cx="1214079"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Gestione scarti/rifiuti</a:t>
            </a:r>
          </a:p>
        </p:txBody>
      </p:sp>
      <p:sp>
        <p:nvSpPr>
          <p:cNvPr id="24" name="Flowchart: Document 90"/>
          <p:cNvSpPr>
            <a:spLocks noChangeArrowheads="1"/>
          </p:cNvSpPr>
          <p:nvPr/>
        </p:nvSpPr>
        <p:spPr bwMode="auto">
          <a:xfrm>
            <a:off x="3005350" y="2539789"/>
            <a:ext cx="884301" cy="214581"/>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SCARTATO</a:t>
            </a:r>
            <a:endParaRPr lang="en-US" sz="700" b="1" dirty="0">
              <a:latin typeface="TIM Sans" panose="02020503040602060503" pitchFamily="18" charset="0"/>
            </a:endParaRPr>
          </a:p>
        </p:txBody>
      </p:sp>
      <p:sp>
        <p:nvSpPr>
          <p:cNvPr id="27" name="AcnBodyText_ID_46"/>
          <p:cNvSpPr>
            <a:spLocks noGrp="1" noChangeArrowheads="1"/>
          </p:cNvSpPr>
          <p:nvPr>
            <p:custDataLst>
              <p:tags r:id="rId3"/>
            </p:custDataLst>
          </p:nvPr>
        </p:nvSpPr>
        <p:spPr bwMode="auto">
          <a:xfrm>
            <a:off x="5542605" y="2805776"/>
            <a:ext cx="590550" cy="246221"/>
          </a:xfrm>
          <a:prstGeom prst="rect">
            <a:avLst/>
          </a:prstGeom>
          <a:noFill/>
          <a:ln w="9525">
            <a:noFill/>
            <a:miter lim="800000"/>
            <a:headEnd/>
            <a:tailEnd/>
          </a:ln>
        </p:spPr>
        <p:txBody>
          <a:bodyPr lIns="0" tIns="0" rIns="0" bIns="0">
            <a:spAutoFit/>
          </a:bodyPr>
          <a:lstStyle/>
          <a:p>
            <a:pPr algn="ctr" eaLnBrk="0" hangingPunct="0">
              <a:spcBef>
                <a:spcPct val="20000"/>
              </a:spcBef>
            </a:pPr>
            <a:r>
              <a:rPr lang="it-IT" sz="800" dirty="0">
                <a:latin typeface="TIM Sans Light" panose="02020503040602060503" pitchFamily="18" charset="0"/>
              </a:rPr>
              <a:t>Verifiche Superate?</a:t>
            </a:r>
          </a:p>
        </p:txBody>
      </p:sp>
      <p:sp>
        <p:nvSpPr>
          <p:cNvPr id="28" name="Flowchart: Decision 32"/>
          <p:cNvSpPr/>
          <p:nvPr/>
        </p:nvSpPr>
        <p:spPr bwMode="auto">
          <a:xfrm>
            <a:off x="5326705" y="2797744"/>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29" name="Straight Arrow Connector 66"/>
          <p:cNvCxnSpPr>
            <a:cxnSpLocks noChangeShapeType="1"/>
            <a:stCxn id="37" idx="2"/>
            <a:endCxn id="28" idx="0"/>
          </p:cNvCxnSpPr>
          <p:nvPr/>
        </p:nvCxnSpPr>
        <p:spPr bwMode="auto">
          <a:xfrm>
            <a:off x="5432647" y="2591434"/>
            <a:ext cx="2008" cy="206310"/>
          </a:xfrm>
          <a:prstGeom prst="straightConnector1">
            <a:avLst/>
          </a:prstGeom>
          <a:noFill/>
          <a:ln w="6350" algn="ctr">
            <a:solidFill>
              <a:srgbClr val="004691"/>
            </a:solidFill>
            <a:round/>
            <a:headEnd type="none" w="sm" len="sm"/>
            <a:tailEnd type="stealth" w="med" len="lg"/>
          </a:ln>
        </p:spPr>
      </p:cxnSp>
      <p:cxnSp>
        <p:nvCxnSpPr>
          <p:cNvPr id="30" name="Elbow Connector 85"/>
          <p:cNvCxnSpPr>
            <a:cxnSpLocks noChangeShapeType="1"/>
            <a:stCxn id="28" idx="1"/>
            <a:endCxn id="23" idx="3"/>
          </p:cNvCxnSpPr>
          <p:nvPr/>
        </p:nvCxnSpPr>
        <p:spPr bwMode="auto">
          <a:xfrm rot="10800000">
            <a:off x="3594261" y="2905554"/>
            <a:ext cx="1732444" cy="140"/>
          </a:xfrm>
          <a:prstGeom prst="bentConnector3">
            <a:avLst>
              <a:gd name="adj1" fmla="val 50000"/>
            </a:avLst>
          </a:prstGeom>
          <a:noFill/>
          <a:ln w="6350" algn="ctr">
            <a:solidFill>
              <a:srgbClr val="004691"/>
            </a:solidFill>
            <a:round/>
            <a:headEnd type="none" w="sm" len="sm"/>
            <a:tailEnd type="stealth" w="med" len="lg"/>
          </a:ln>
        </p:spPr>
      </p:cxnSp>
      <p:sp>
        <p:nvSpPr>
          <p:cNvPr id="31" name="AcnBodyText_ID_46"/>
          <p:cNvSpPr>
            <a:spLocks noGrp="1" noChangeArrowheads="1"/>
          </p:cNvSpPr>
          <p:nvPr>
            <p:custDataLst>
              <p:tags r:id="rId4"/>
            </p:custDataLst>
          </p:nvPr>
        </p:nvSpPr>
        <p:spPr bwMode="auto">
          <a:xfrm>
            <a:off x="4940509" y="2802522"/>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dirty="0">
                <a:latin typeface="TIM Sans" pitchFamily="50" charset="0"/>
              </a:rPr>
              <a:t>NO</a:t>
            </a:r>
          </a:p>
        </p:txBody>
      </p:sp>
      <p:sp>
        <p:nvSpPr>
          <p:cNvPr id="32" name="AcnBodyText_ID_46"/>
          <p:cNvSpPr>
            <a:spLocks noGrp="1" noChangeArrowheads="1"/>
          </p:cNvSpPr>
          <p:nvPr>
            <p:custDataLst>
              <p:tags r:id="rId5"/>
            </p:custDataLst>
          </p:nvPr>
        </p:nvSpPr>
        <p:spPr bwMode="auto">
          <a:xfrm>
            <a:off x="5159151" y="3055049"/>
            <a:ext cx="369545" cy="10772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SI</a:t>
            </a:r>
          </a:p>
        </p:txBody>
      </p:sp>
      <p:cxnSp>
        <p:nvCxnSpPr>
          <p:cNvPr id="33" name="Straight Arrow Connector 98"/>
          <p:cNvCxnSpPr>
            <a:cxnSpLocks noChangeShapeType="1"/>
            <a:stCxn id="23" idx="1"/>
            <a:endCxn id="57" idx="6"/>
          </p:cNvCxnSpPr>
          <p:nvPr/>
        </p:nvCxnSpPr>
        <p:spPr bwMode="auto">
          <a:xfrm flipH="1">
            <a:off x="1537427" y="2905554"/>
            <a:ext cx="842755" cy="1440"/>
          </a:xfrm>
          <a:prstGeom prst="straightConnector1">
            <a:avLst/>
          </a:prstGeom>
          <a:noFill/>
          <a:ln w="6350" algn="ctr">
            <a:solidFill>
              <a:srgbClr val="004691"/>
            </a:solidFill>
            <a:round/>
            <a:headEnd type="none" w="sm" len="sm"/>
            <a:tailEnd type="stealth" w="med" len="lg"/>
          </a:ln>
        </p:spPr>
      </p:cxnSp>
      <p:pic>
        <p:nvPicPr>
          <p:cNvPr id="34" name="Picture 2" descr="http://www.mathworks.com/products/demos/sysid/processGUI_demo/demo_files/Process_Model_GUI.JPG"/>
          <p:cNvPicPr>
            <a:picLocks noChangeAspect="1" noChangeArrowheads="1"/>
          </p:cNvPicPr>
          <p:nvPr/>
        </p:nvPicPr>
        <p:blipFill>
          <a:blip r:embed="rId16"/>
          <a:srcRect/>
          <a:stretch>
            <a:fillRect/>
          </a:stretch>
        </p:blipFill>
        <p:spPr bwMode="auto">
          <a:xfrm>
            <a:off x="5815226" y="1173078"/>
            <a:ext cx="288925" cy="215900"/>
          </a:xfrm>
          <a:prstGeom prst="rect">
            <a:avLst/>
          </a:prstGeom>
          <a:noFill/>
          <a:ln w="9525">
            <a:noFill/>
            <a:miter lim="800000"/>
            <a:headEnd/>
            <a:tailEnd/>
          </a:ln>
        </p:spPr>
      </p:pic>
      <p:sp>
        <p:nvSpPr>
          <p:cNvPr id="35" name="Text Box 93"/>
          <p:cNvSpPr txBox="1">
            <a:spLocks noChangeArrowheads="1"/>
          </p:cNvSpPr>
          <p:nvPr/>
        </p:nvSpPr>
        <p:spPr bwMode="auto">
          <a:xfrm>
            <a:off x="6115950" y="1312032"/>
            <a:ext cx="596638" cy="153888"/>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Light" panose="02020503040602060503" pitchFamily="18" charset="0"/>
              </a:rPr>
              <a:t>on-line</a:t>
            </a:r>
            <a:endParaRPr lang="en-US" dirty="0">
              <a:latin typeface="TIM Sans Light" panose="02020503040602060503" pitchFamily="18" charset="0"/>
            </a:endParaRPr>
          </a:p>
        </p:txBody>
      </p:sp>
      <p:sp>
        <p:nvSpPr>
          <p:cNvPr id="37" name="Rettangolo 27"/>
          <p:cNvSpPr>
            <a:spLocks noChangeArrowheads="1"/>
          </p:cNvSpPr>
          <p:nvPr/>
        </p:nvSpPr>
        <p:spPr bwMode="auto">
          <a:xfrm>
            <a:off x="4622647" y="2182811"/>
            <a:ext cx="1620000" cy="408623"/>
          </a:xfrm>
          <a:prstGeom prst="roundRect">
            <a:avLst/>
          </a:prstGeom>
          <a:solidFill>
            <a:srgbClr val="82B9E6"/>
          </a:solidFill>
          <a:ln>
            <a:noFill/>
          </a:ln>
          <a:extLst/>
        </p:spPr>
        <p:txBody>
          <a:bodyPr>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Verifiche Congruenza Contrattuale</a:t>
            </a:r>
          </a:p>
        </p:txBody>
      </p:sp>
      <p:sp>
        <p:nvSpPr>
          <p:cNvPr id="38" name="Text Box 93"/>
          <p:cNvSpPr txBox="1">
            <a:spLocks noChangeArrowheads="1"/>
          </p:cNvSpPr>
          <p:nvPr/>
        </p:nvSpPr>
        <p:spPr bwMode="auto">
          <a:xfrm>
            <a:off x="6712586" y="2236148"/>
            <a:ext cx="2308113"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Nuove verifiche contrattuali: congruenza tra quanto previsto nel Format e le informazioni contenute nel TT.</a:t>
            </a:r>
            <a:endParaRPr lang="en-US" dirty="0">
              <a:latin typeface="TIM Sans" panose="00000500000000000000"/>
            </a:endParaRPr>
          </a:p>
        </p:txBody>
      </p:sp>
      <p:cxnSp>
        <p:nvCxnSpPr>
          <p:cNvPr id="40" name="Straight Arrow Connector 66"/>
          <p:cNvCxnSpPr>
            <a:cxnSpLocks noChangeShapeType="1"/>
            <a:stCxn id="21" idx="2"/>
            <a:endCxn id="37" idx="0"/>
          </p:cNvCxnSpPr>
          <p:nvPr/>
        </p:nvCxnSpPr>
        <p:spPr bwMode="auto">
          <a:xfrm>
            <a:off x="5432647" y="1863167"/>
            <a:ext cx="0" cy="319644"/>
          </a:xfrm>
          <a:prstGeom prst="straightConnector1">
            <a:avLst/>
          </a:prstGeom>
          <a:noFill/>
          <a:ln w="6350" algn="ctr">
            <a:solidFill>
              <a:srgbClr val="004691"/>
            </a:solidFill>
            <a:round/>
            <a:headEnd type="none" w="sm" len="sm"/>
            <a:tailEnd type="stealth" w="med" len="lg"/>
          </a:ln>
        </p:spPr>
      </p:cxnSp>
      <p:sp>
        <p:nvSpPr>
          <p:cNvPr id="45" name="Text Box 93"/>
          <p:cNvSpPr txBox="1">
            <a:spLocks noChangeArrowheads="1"/>
          </p:cNvSpPr>
          <p:nvPr/>
        </p:nvSpPr>
        <p:spPr bwMode="auto">
          <a:xfrm>
            <a:off x="577063" y="2315834"/>
            <a:ext cx="1223705" cy="31140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Introduzione nuove causali di scarto</a:t>
            </a:r>
            <a:endParaRPr lang="en-US" dirty="0">
              <a:latin typeface="TIM Sans" panose="00000500000000000000"/>
            </a:endParaRPr>
          </a:p>
        </p:txBody>
      </p:sp>
      <p:sp>
        <p:nvSpPr>
          <p:cNvPr id="46" name="Rettangolo 45"/>
          <p:cNvSpPr/>
          <p:nvPr/>
        </p:nvSpPr>
        <p:spPr>
          <a:xfrm>
            <a:off x="9257994" y="2164414"/>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47" name="Ovale 46"/>
          <p:cNvSpPr/>
          <p:nvPr/>
        </p:nvSpPr>
        <p:spPr bwMode="auto">
          <a:xfrm>
            <a:off x="9238944" y="2224956"/>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48" name="Rettangolo 47"/>
          <p:cNvSpPr/>
          <p:nvPr/>
        </p:nvSpPr>
        <p:spPr>
          <a:xfrm>
            <a:off x="9099222" y="384655"/>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49" name="Ovale 48"/>
          <p:cNvSpPr/>
          <p:nvPr/>
        </p:nvSpPr>
        <p:spPr bwMode="auto">
          <a:xfrm>
            <a:off x="9080172" y="445197"/>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0" name="Rettangolo 49"/>
          <p:cNvSpPr/>
          <p:nvPr/>
        </p:nvSpPr>
        <p:spPr>
          <a:xfrm>
            <a:off x="1758442" y="2128633"/>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51" name="Ovale 50"/>
          <p:cNvSpPr/>
          <p:nvPr/>
        </p:nvSpPr>
        <p:spPr bwMode="auto">
          <a:xfrm>
            <a:off x="1739392" y="2189175"/>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Processo ULL/SLU</a:t>
            </a:r>
          </a:p>
        </p:txBody>
      </p:sp>
      <p:sp>
        <p:nvSpPr>
          <p:cNvPr id="57" name="Flowchart: Connector 51"/>
          <p:cNvSpPr/>
          <p:nvPr/>
        </p:nvSpPr>
        <p:spPr bwMode="auto">
          <a:xfrm>
            <a:off x="961427" y="2708994"/>
            <a:ext cx="576000" cy="396000"/>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KO</a:t>
            </a:r>
            <a:endParaRPr lang="en-US" sz="900" b="1" dirty="0">
              <a:solidFill>
                <a:srgbClr val="FFFFFF"/>
              </a:solidFill>
              <a:latin typeface="TIM Sans Medium" panose="02020503040602060503" pitchFamily="18" charset="0"/>
            </a:endParaRPr>
          </a:p>
        </p:txBody>
      </p:sp>
      <p:sp>
        <p:nvSpPr>
          <p:cNvPr id="121" name="Rettangolo 27"/>
          <p:cNvSpPr>
            <a:spLocks noChangeArrowheads="1"/>
          </p:cNvSpPr>
          <p:nvPr/>
        </p:nvSpPr>
        <p:spPr bwMode="auto">
          <a:xfrm>
            <a:off x="4550041" y="3142406"/>
            <a:ext cx="1780449" cy="408623"/>
          </a:xfrm>
          <a:prstGeom prst="roundRect">
            <a:avLst/>
          </a:prstGeom>
          <a:solidFill>
            <a:srgbClr val="82B9E6"/>
          </a:solidFill>
          <a:ln>
            <a:noFill/>
          </a:ln>
          <a:extLst/>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Verifica Presenza TT Master </a:t>
            </a:r>
          </a:p>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o  TT relativo alla NP</a:t>
            </a:r>
          </a:p>
        </p:txBody>
      </p:sp>
      <p:sp>
        <p:nvSpPr>
          <p:cNvPr id="122" name="AcnBodyText_ID_46"/>
          <p:cNvSpPr>
            <a:spLocks noGrp="1" noChangeArrowheads="1"/>
          </p:cNvSpPr>
          <p:nvPr/>
        </p:nvSpPr>
        <p:spPr bwMode="auto">
          <a:xfrm>
            <a:off x="5586555" y="5668365"/>
            <a:ext cx="1452009" cy="123111"/>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800" dirty="0">
                <a:latin typeface="TIM Sans Light" panose="02020503040602060503" pitchFamily="18" charset="0"/>
              </a:rPr>
              <a:t>Impresa riscontra guasto cavo?</a:t>
            </a:r>
          </a:p>
        </p:txBody>
      </p:sp>
      <p:sp>
        <p:nvSpPr>
          <p:cNvPr id="123" name="AcnBodyText_ID_46"/>
          <p:cNvSpPr>
            <a:spLocks noGrp="1" noChangeArrowheads="1"/>
          </p:cNvSpPr>
          <p:nvPr/>
        </p:nvSpPr>
        <p:spPr bwMode="auto">
          <a:xfrm>
            <a:off x="5122765" y="3929518"/>
            <a:ext cx="327025" cy="107722"/>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NO</a:t>
            </a:r>
          </a:p>
        </p:txBody>
      </p:sp>
      <p:sp>
        <p:nvSpPr>
          <p:cNvPr id="124" name="AcnBodyText_ID_46"/>
          <p:cNvSpPr>
            <a:spLocks noGrp="1" noChangeArrowheads="1"/>
          </p:cNvSpPr>
          <p:nvPr/>
        </p:nvSpPr>
        <p:spPr bwMode="auto">
          <a:xfrm>
            <a:off x="5690186" y="3678945"/>
            <a:ext cx="327025" cy="107722"/>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SI</a:t>
            </a:r>
          </a:p>
        </p:txBody>
      </p:sp>
      <p:sp>
        <p:nvSpPr>
          <p:cNvPr id="125" name="Flowchart: Decision 42"/>
          <p:cNvSpPr/>
          <p:nvPr/>
        </p:nvSpPr>
        <p:spPr bwMode="auto">
          <a:xfrm>
            <a:off x="5334395" y="3703524"/>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1000" b="1">
              <a:solidFill>
                <a:srgbClr val="000000"/>
              </a:solidFill>
              <a:latin typeface="TIM Sans Medium" panose="02020503040602060503" pitchFamily="18" charset="0"/>
            </a:endParaRPr>
          </a:p>
        </p:txBody>
      </p:sp>
      <p:cxnSp>
        <p:nvCxnSpPr>
          <p:cNvPr id="126" name="Straight Arrow Connector 66"/>
          <p:cNvCxnSpPr>
            <a:cxnSpLocks noChangeShapeType="1"/>
            <a:stCxn id="121" idx="2"/>
            <a:endCxn id="125" idx="0"/>
          </p:cNvCxnSpPr>
          <p:nvPr/>
        </p:nvCxnSpPr>
        <p:spPr bwMode="auto">
          <a:xfrm>
            <a:off x="5440266" y="3551029"/>
            <a:ext cx="2079" cy="152495"/>
          </a:xfrm>
          <a:prstGeom prst="straightConnector1">
            <a:avLst/>
          </a:prstGeom>
          <a:noFill/>
          <a:ln w="6350" algn="ctr">
            <a:solidFill>
              <a:srgbClr val="004691"/>
            </a:solidFill>
            <a:round/>
            <a:headEnd type="none" w="sm" len="sm"/>
            <a:tailEnd type="stealth" w="med" len="lg"/>
          </a:ln>
        </p:spPr>
      </p:cxnSp>
      <p:cxnSp>
        <p:nvCxnSpPr>
          <p:cNvPr id="127" name="Straight Arrow Connector 66"/>
          <p:cNvCxnSpPr>
            <a:cxnSpLocks noChangeShapeType="1"/>
            <a:stCxn id="125" idx="2"/>
            <a:endCxn id="131" idx="0"/>
          </p:cNvCxnSpPr>
          <p:nvPr/>
        </p:nvCxnSpPr>
        <p:spPr bwMode="auto">
          <a:xfrm flipH="1">
            <a:off x="5441646" y="3919424"/>
            <a:ext cx="699" cy="174901"/>
          </a:xfrm>
          <a:prstGeom prst="straightConnector1">
            <a:avLst/>
          </a:prstGeom>
          <a:noFill/>
          <a:ln w="6350" algn="ctr">
            <a:solidFill>
              <a:srgbClr val="004691"/>
            </a:solidFill>
            <a:round/>
            <a:headEnd type="none" w="sm" len="sm"/>
            <a:tailEnd type="stealth" w="med" len="lg"/>
          </a:ln>
        </p:spPr>
      </p:cxnSp>
      <p:sp>
        <p:nvSpPr>
          <p:cNvPr id="129" name="Rectangle 53"/>
          <p:cNvSpPr/>
          <p:nvPr/>
        </p:nvSpPr>
        <p:spPr>
          <a:xfrm>
            <a:off x="8488361" y="3116311"/>
            <a:ext cx="3154171" cy="461665"/>
          </a:xfrm>
          <a:prstGeom prst="rect">
            <a:avLst/>
          </a:prstGeom>
          <a:noFill/>
          <a:ln w="9525">
            <a:noFill/>
            <a:miter lim="800000"/>
            <a:headEnd/>
            <a:tailEnd/>
          </a:ln>
        </p:spPr>
        <p:txBody>
          <a:bodyPr wrap="square" lIns="0" tIns="0" rIns="0" bIns="0">
            <a:spAutoFit/>
          </a:bodyPr>
          <a:lstStyle/>
          <a:p>
            <a:r>
              <a:rPr lang="it-IT" sz="1000" i="1" dirty="0">
                <a:solidFill>
                  <a:srgbClr val="004691"/>
                </a:solidFill>
                <a:latin typeface="TIM Sans" panose="02020503040602060503" pitchFamily="18" charset="0"/>
              </a:rPr>
              <a:t>Il TT viene lavorato da TIM nei seguenti casi: </a:t>
            </a:r>
          </a:p>
          <a:p>
            <a:pPr marL="228600" indent="-228600">
              <a:buFont typeface="+mj-lt"/>
              <a:buAutoNum type="arabicPeriod"/>
            </a:pPr>
            <a:r>
              <a:rPr lang="it-IT" sz="1000" i="1" dirty="0">
                <a:solidFill>
                  <a:srgbClr val="004691"/>
                </a:solidFill>
                <a:latin typeface="TIM Sans" panose="02020503040602060503" pitchFamily="18" charset="0"/>
              </a:rPr>
              <a:t>Viene individuato un TT Master (di tipo Cavo) </a:t>
            </a:r>
          </a:p>
          <a:p>
            <a:pPr marL="228600" indent="-228600">
              <a:buFont typeface="+mj-lt"/>
              <a:buAutoNum type="arabicPeriod"/>
            </a:pPr>
            <a:r>
              <a:rPr lang="it-IT" sz="1000" i="1" dirty="0">
                <a:solidFill>
                  <a:srgbClr val="004691"/>
                </a:solidFill>
                <a:latin typeface="TIM Sans" panose="02020503040602060503" pitchFamily="18" charset="0"/>
              </a:rPr>
              <a:t>TT relativo alla </a:t>
            </a:r>
            <a:r>
              <a:rPr lang="it-IT" sz="1000" i="1" dirty="0" err="1">
                <a:solidFill>
                  <a:srgbClr val="004691"/>
                </a:solidFill>
                <a:latin typeface="TIM Sans" panose="02020503040602060503" pitchFamily="18" charset="0"/>
              </a:rPr>
              <a:t>Number</a:t>
            </a:r>
            <a:r>
              <a:rPr lang="it-IT" sz="1000" i="1" dirty="0">
                <a:solidFill>
                  <a:srgbClr val="004691"/>
                </a:solidFill>
                <a:latin typeface="TIM Sans" panose="02020503040602060503" pitchFamily="18" charset="0"/>
              </a:rPr>
              <a:t> </a:t>
            </a:r>
            <a:r>
              <a:rPr lang="it-IT" sz="1000" i="1" dirty="0" err="1">
                <a:solidFill>
                  <a:srgbClr val="004691"/>
                </a:solidFill>
                <a:latin typeface="TIM Sans" panose="02020503040602060503" pitchFamily="18" charset="0"/>
              </a:rPr>
              <a:t>Portability</a:t>
            </a:r>
            <a:endParaRPr lang="it-IT" sz="1000" i="1" dirty="0">
              <a:solidFill>
                <a:srgbClr val="004691"/>
              </a:solidFill>
              <a:latin typeface="TIM Sans" panose="02020503040602060503" pitchFamily="18" charset="0"/>
            </a:endParaRPr>
          </a:p>
        </p:txBody>
      </p:sp>
      <p:sp>
        <p:nvSpPr>
          <p:cNvPr id="130" name="Rettangolo 27"/>
          <p:cNvSpPr>
            <a:spLocks noChangeArrowheads="1"/>
          </p:cNvSpPr>
          <p:nvPr/>
        </p:nvSpPr>
        <p:spPr bwMode="auto">
          <a:xfrm>
            <a:off x="9850621" y="4113509"/>
            <a:ext cx="1039192"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Lavorazione TT a cura TIM</a:t>
            </a:r>
            <a:endParaRPr lang="en-US" sz="900" b="1" dirty="0">
              <a:solidFill>
                <a:schemeClr val="bg1"/>
              </a:solidFill>
              <a:latin typeface="TIM Sans" panose="00000500000000000000" pitchFamily="50" charset="0"/>
              <a:ea typeface="ＭＳ Ｐゴシック"/>
              <a:cs typeface="Arial"/>
            </a:endParaRPr>
          </a:p>
        </p:txBody>
      </p:sp>
      <p:sp>
        <p:nvSpPr>
          <p:cNvPr id="131" name="Rettangolo 27"/>
          <p:cNvSpPr>
            <a:spLocks noChangeArrowheads="1"/>
          </p:cNvSpPr>
          <p:nvPr/>
        </p:nvSpPr>
        <p:spPr bwMode="auto">
          <a:xfrm>
            <a:off x="4518553" y="4094325"/>
            <a:ext cx="1846186" cy="561856"/>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Invio TT all’Impresa per Risoluzione malfunzionamento</a:t>
            </a:r>
            <a:endParaRPr lang="en-US" sz="900" b="1" dirty="0">
              <a:solidFill>
                <a:schemeClr val="bg1"/>
              </a:solidFill>
              <a:latin typeface="TIM Sans" panose="00000500000000000000" pitchFamily="50" charset="0"/>
              <a:ea typeface="ＭＳ Ｐゴシック"/>
              <a:cs typeface="Arial"/>
            </a:endParaRPr>
          </a:p>
        </p:txBody>
      </p:sp>
      <p:cxnSp>
        <p:nvCxnSpPr>
          <p:cNvPr id="142" name="Straight Arrow Connector 66"/>
          <p:cNvCxnSpPr>
            <a:cxnSpLocks noChangeShapeType="1"/>
            <a:stCxn id="131" idx="2"/>
            <a:endCxn id="143" idx="0"/>
          </p:cNvCxnSpPr>
          <p:nvPr/>
        </p:nvCxnSpPr>
        <p:spPr bwMode="auto">
          <a:xfrm>
            <a:off x="5441646" y="4656181"/>
            <a:ext cx="48" cy="244211"/>
          </a:xfrm>
          <a:prstGeom prst="straightConnector1">
            <a:avLst/>
          </a:prstGeom>
          <a:noFill/>
          <a:ln w="6350" algn="ctr">
            <a:solidFill>
              <a:srgbClr val="004691"/>
            </a:solidFill>
            <a:round/>
            <a:headEnd type="none" w="sm" len="sm"/>
            <a:tailEnd type="stealth" w="med" len="lg"/>
          </a:ln>
        </p:spPr>
      </p:cxnSp>
      <p:sp>
        <p:nvSpPr>
          <p:cNvPr id="143" name="Rettangolo 27"/>
          <p:cNvSpPr>
            <a:spLocks noChangeArrowheads="1"/>
          </p:cNvSpPr>
          <p:nvPr/>
        </p:nvSpPr>
        <p:spPr bwMode="auto">
          <a:xfrm>
            <a:off x="4518648" y="4900392"/>
            <a:ext cx="1846091" cy="255389"/>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Lavorazione TT a cura Impresa</a:t>
            </a:r>
          </a:p>
        </p:txBody>
      </p:sp>
      <p:sp>
        <p:nvSpPr>
          <p:cNvPr id="144" name="Flowchart: Document 90"/>
          <p:cNvSpPr>
            <a:spLocks noChangeArrowheads="1"/>
          </p:cNvSpPr>
          <p:nvPr/>
        </p:nvSpPr>
        <p:spPr bwMode="auto">
          <a:xfrm>
            <a:off x="5940007" y="4805568"/>
            <a:ext cx="1154213" cy="164662"/>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CARICO ALL’IMPRESA</a:t>
            </a:r>
            <a:endParaRPr lang="en-US" sz="700" b="1" dirty="0">
              <a:latin typeface="TIM Sans" panose="02020503040602060503" pitchFamily="18" charset="0"/>
            </a:endParaRPr>
          </a:p>
        </p:txBody>
      </p:sp>
      <p:sp>
        <p:nvSpPr>
          <p:cNvPr id="145" name="AcnBodyText_ID_46"/>
          <p:cNvSpPr>
            <a:spLocks noGrp="1" noChangeArrowheads="1"/>
          </p:cNvSpPr>
          <p:nvPr/>
        </p:nvSpPr>
        <p:spPr bwMode="auto">
          <a:xfrm>
            <a:off x="5286874" y="5955787"/>
            <a:ext cx="1549045" cy="246221"/>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800" dirty="0">
                <a:latin typeface="TIM Sans Light" panose="02020503040602060503" pitchFamily="18" charset="0"/>
              </a:rPr>
              <a:t>Tipologia esito inviato dall’Impresa?</a:t>
            </a:r>
          </a:p>
        </p:txBody>
      </p:sp>
      <p:sp>
        <p:nvSpPr>
          <p:cNvPr id="146" name="Flowchart: Decision 80"/>
          <p:cNvSpPr/>
          <p:nvPr/>
        </p:nvSpPr>
        <p:spPr bwMode="auto">
          <a:xfrm>
            <a:off x="5338940" y="5703617"/>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1000" b="1">
              <a:solidFill>
                <a:srgbClr val="000000"/>
              </a:solidFill>
              <a:latin typeface="TIM Sans Medium" panose="02020503040602060503" pitchFamily="18" charset="0"/>
            </a:endParaRPr>
          </a:p>
        </p:txBody>
      </p:sp>
      <p:cxnSp>
        <p:nvCxnSpPr>
          <p:cNvPr id="147" name="Straight Arrow Connector 66"/>
          <p:cNvCxnSpPr>
            <a:cxnSpLocks noChangeShapeType="1"/>
            <a:stCxn id="143" idx="2"/>
            <a:endCxn id="146" idx="0"/>
          </p:cNvCxnSpPr>
          <p:nvPr/>
        </p:nvCxnSpPr>
        <p:spPr bwMode="auto">
          <a:xfrm>
            <a:off x="5441694" y="5155781"/>
            <a:ext cx="5196" cy="547836"/>
          </a:xfrm>
          <a:prstGeom prst="straightConnector1">
            <a:avLst/>
          </a:prstGeom>
          <a:noFill/>
          <a:ln w="6350" algn="ctr">
            <a:solidFill>
              <a:srgbClr val="004691"/>
            </a:solidFill>
            <a:round/>
            <a:headEnd type="none" w="sm" len="sm"/>
            <a:tailEnd type="stealth" w="med" len="lg"/>
          </a:ln>
        </p:spPr>
      </p:cxnSp>
      <p:cxnSp>
        <p:nvCxnSpPr>
          <p:cNvPr id="151" name="Connettore 4 97"/>
          <p:cNvCxnSpPr>
            <a:stCxn id="112" idx="3"/>
            <a:endCxn id="159" idx="1"/>
          </p:cNvCxnSpPr>
          <p:nvPr/>
        </p:nvCxnSpPr>
        <p:spPr bwMode="auto">
          <a:xfrm flipV="1">
            <a:off x="5561326" y="5751571"/>
            <a:ext cx="3970165" cy="432201"/>
          </a:xfrm>
          <a:prstGeom prst="bentConnector3">
            <a:avLst>
              <a:gd name="adj1" fmla="val 91745"/>
            </a:avLst>
          </a:prstGeom>
          <a:noFill/>
          <a:ln w="6350" algn="ctr">
            <a:solidFill>
              <a:srgbClr val="004691"/>
            </a:solidFill>
            <a:round/>
            <a:headEnd type="none" w="sm" len="sm"/>
            <a:tailEnd type="stealth" w="med" len="lg"/>
          </a:ln>
        </p:spPr>
      </p:cxnSp>
      <p:sp>
        <p:nvSpPr>
          <p:cNvPr id="152" name="AcnBodyText_ID_46"/>
          <p:cNvSpPr>
            <a:spLocks noGrp="1" noChangeArrowheads="1"/>
          </p:cNvSpPr>
          <p:nvPr>
            <p:custDataLst>
              <p:tags r:id="rId6"/>
            </p:custDataLst>
          </p:nvPr>
        </p:nvSpPr>
        <p:spPr bwMode="auto">
          <a:xfrm>
            <a:off x="8343852" y="6044454"/>
            <a:ext cx="779670"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Chiusura TT</a:t>
            </a:r>
          </a:p>
        </p:txBody>
      </p:sp>
      <p:sp>
        <p:nvSpPr>
          <p:cNvPr id="156" name="AcnBodyText_ID_46"/>
          <p:cNvSpPr>
            <a:spLocks noGrp="1" noChangeArrowheads="1"/>
          </p:cNvSpPr>
          <p:nvPr>
            <p:custDataLst>
              <p:tags r:id="rId7"/>
            </p:custDataLst>
          </p:nvPr>
        </p:nvSpPr>
        <p:spPr bwMode="auto">
          <a:xfrm>
            <a:off x="4755954" y="6346104"/>
            <a:ext cx="663254" cy="10772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b="1" dirty="0">
                <a:latin typeface="TIM Sans Light" panose="02020503040602060503" pitchFamily="18" charset="0"/>
              </a:rPr>
              <a:t>Sospensione</a:t>
            </a:r>
          </a:p>
        </p:txBody>
      </p:sp>
      <p:sp>
        <p:nvSpPr>
          <p:cNvPr id="159" name="Rettangolo 27"/>
          <p:cNvSpPr>
            <a:spLocks noChangeArrowheads="1"/>
          </p:cNvSpPr>
          <p:nvPr/>
        </p:nvSpPr>
        <p:spPr bwMode="auto">
          <a:xfrm>
            <a:off x="9531491" y="5547259"/>
            <a:ext cx="1676483"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Lavorazione</a:t>
            </a:r>
            <a:r>
              <a:rPr lang="en-US" sz="900" b="1" dirty="0">
                <a:solidFill>
                  <a:schemeClr val="bg1"/>
                </a:solidFill>
                <a:latin typeface="TIM Sans" panose="00000500000000000000" pitchFamily="50" charset="0"/>
                <a:ea typeface="ＭＳ Ｐゴシック"/>
                <a:cs typeface="Arial"/>
              </a:rPr>
              <a:t> TT (</a:t>
            </a:r>
            <a:r>
              <a:rPr lang="en-US" sz="900" b="1" dirty="0" err="1">
                <a:solidFill>
                  <a:schemeClr val="bg1"/>
                </a:solidFill>
                <a:latin typeface="TIM Sans" panose="00000500000000000000" pitchFamily="50" charset="0"/>
                <a:ea typeface="ＭＳ Ｐゴシック"/>
                <a:cs typeface="Arial"/>
              </a:rPr>
              <a:t>Collaudo</a:t>
            </a:r>
            <a:r>
              <a:rPr lang="en-US" sz="900" b="1" dirty="0">
                <a:solidFill>
                  <a:schemeClr val="bg1"/>
                </a:solidFill>
                <a:latin typeface="TIM Sans" panose="00000500000000000000" pitchFamily="50" charset="0"/>
                <a:ea typeface="ＭＳ Ｐゴシック"/>
                <a:cs typeface="Arial"/>
              </a:rPr>
              <a:t>) </a:t>
            </a:r>
          </a:p>
          <a:p>
            <a:pPr algn="ctr" fontAlgn="auto">
              <a:spcBef>
                <a:spcPts val="0"/>
              </a:spcBef>
              <a:spcAft>
                <a:spcPts val="0"/>
              </a:spcAft>
            </a:pPr>
            <a:r>
              <a:rPr lang="en-US" sz="900" b="1" dirty="0">
                <a:solidFill>
                  <a:schemeClr val="bg1"/>
                </a:solidFill>
                <a:latin typeface="TIM Sans" panose="00000500000000000000" pitchFamily="50" charset="0"/>
                <a:ea typeface="ＭＳ Ｐゴシック"/>
                <a:cs typeface="Arial"/>
              </a:rPr>
              <a:t>in </a:t>
            </a:r>
            <a:r>
              <a:rPr lang="en-US" sz="900" b="1" dirty="0" err="1">
                <a:solidFill>
                  <a:schemeClr val="bg1"/>
                </a:solidFill>
                <a:latin typeface="TIM Sans" panose="00000500000000000000" pitchFamily="50" charset="0"/>
                <a:ea typeface="ＭＳ Ｐゴシック"/>
                <a:cs typeface="Arial"/>
              </a:rPr>
              <a:t>carico</a:t>
            </a:r>
            <a:r>
              <a:rPr lang="en-US" sz="900" b="1" dirty="0">
                <a:solidFill>
                  <a:schemeClr val="bg1"/>
                </a:solidFill>
                <a:latin typeface="TIM Sans" panose="00000500000000000000" pitchFamily="50" charset="0"/>
                <a:ea typeface="ＭＳ Ｐゴシック"/>
                <a:cs typeface="Arial"/>
              </a:rPr>
              <a:t> a OAO</a:t>
            </a:r>
          </a:p>
        </p:txBody>
      </p:sp>
      <p:sp>
        <p:nvSpPr>
          <p:cNvPr id="160" name="Flowchart: Document 90"/>
          <p:cNvSpPr>
            <a:spLocks noChangeArrowheads="1"/>
          </p:cNvSpPr>
          <p:nvPr/>
        </p:nvSpPr>
        <p:spPr bwMode="auto">
          <a:xfrm>
            <a:off x="10445488" y="5329965"/>
            <a:ext cx="959097" cy="216414"/>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ATTESA COLLAUDO</a:t>
            </a:r>
            <a:endParaRPr lang="en-US" sz="700" b="1" dirty="0">
              <a:latin typeface="TIM Sans" panose="02020503040602060503" pitchFamily="18" charset="0"/>
            </a:endParaRPr>
          </a:p>
        </p:txBody>
      </p:sp>
      <p:cxnSp>
        <p:nvCxnSpPr>
          <p:cNvPr id="201" name="Connettore 4 97"/>
          <p:cNvCxnSpPr>
            <a:stCxn id="112" idx="2"/>
            <a:endCxn id="110" idx="3"/>
          </p:cNvCxnSpPr>
          <p:nvPr/>
        </p:nvCxnSpPr>
        <p:spPr bwMode="auto">
          <a:xfrm rot="5400000" flipH="1">
            <a:off x="3736841" y="4575187"/>
            <a:ext cx="217952" cy="3215118"/>
          </a:xfrm>
          <a:prstGeom prst="bentConnector4">
            <a:avLst>
              <a:gd name="adj1" fmla="val -72837"/>
              <a:gd name="adj2" fmla="val 85057"/>
            </a:avLst>
          </a:prstGeom>
          <a:noFill/>
          <a:ln w="6350" algn="ctr">
            <a:solidFill>
              <a:srgbClr val="004691"/>
            </a:solidFill>
            <a:round/>
            <a:headEnd type="none" w="sm" len="sm"/>
            <a:tailEnd type="stealth" w="med" len="lg"/>
          </a:ln>
        </p:spPr>
      </p:cxnSp>
      <p:cxnSp>
        <p:nvCxnSpPr>
          <p:cNvPr id="216" name="Connettore 4 97"/>
          <p:cNvCxnSpPr>
            <a:stCxn id="110" idx="2"/>
            <a:endCxn id="106" idx="2"/>
          </p:cNvCxnSpPr>
          <p:nvPr/>
        </p:nvCxnSpPr>
        <p:spPr bwMode="auto">
          <a:xfrm rot="5400000" flipH="1" flipV="1">
            <a:off x="5929608" y="1912526"/>
            <a:ext cx="181913" cy="8702432"/>
          </a:xfrm>
          <a:prstGeom prst="bentConnector3">
            <a:avLst>
              <a:gd name="adj1" fmla="val -125664"/>
            </a:avLst>
          </a:prstGeom>
          <a:noFill/>
          <a:ln w="6350" algn="ctr">
            <a:solidFill>
              <a:srgbClr val="004691"/>
            </a:solidFill>
            <a:round/>
            <a:headEnd type="none" w="sm" len="sm"/>
            <a:tailEnd type="stealth" w="med" len="lg"/>
          </a:ln>
        </p:spPr>
      </p:cxnSp>
      <p:sp>
        <p:nvSpPr>
          <p:cNvPr id="230" name="Up Arrow 60"/>
          <p:cNvSpPr>
            <a:spLocks noChangeArrowheads="1"/>
          </p:cNvSpPr>
          <p:nvPr/>
        </p:nvSpPr>
        <p:spPr bwMode="auto">
          <a:xfrm rot="5400000">
            <a:off x="6567622" y="4336081"/>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233" name="Rettangolo 232"/>
          <p:cNvSpPr/>
          <p:nvPr/>
        </p:nvSpPr>
        <p:spPr>
          <a:xfrm>
            <a:off x="7976126" y="3986876"/>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234" name="Ovale 233"/>
          <p:cNvSpPr/>
          <p:nvPr/>
        </p:nvSpPr>
        <p:spPr bwMode="auto">
          <a:xfrm>
            <a:off x="7957076" y="4047418"/>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235" name="Rettangolo 234"/>
          <p:cNvSpPr/>
          <p:nvPr/>
        </p:nvSpPr>
        <p:spPr>
          <a:xfrm>
            <a:off x="7944872" y="4765975"/>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236" name="Ovale 235"/>
          <p:cNvSpPr/>
          <p:nvPr/>
        </p:nvSpPr>
        <p:spPr bwMode="auto">
          <a:xfrm>
            <a:off x="7925822" y="4826517"/>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237" name="Up Arrow 60"/>
          <p:cNvSpPr>
            <a:spLocks noChangeArrowheads="1"/>
          </p:cNvSpPr>
          <p:nvPr/>
        </p:nvSpPr>
        <p:spPr bwMode="auto">
          <a:xfrm rot="5400000">
            <a:off x="6598244" y="5052736"/>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238" name="AcnBodyText_ID_46"/>
          <p:cNvSpPr>
            <a:spLocks noGrp="1" noChangeArrowheads="1"/>
          </p:cNvSpPr>
          <p:nvPr>
            <p:custDataLst>
              <p:tags r:id="rId8"/>
            </p:custDataLst>
          </p:nvPr>
        </p:nvSpPr>
        <p:spPr bwMode="auto">
          <a:xfrm>
            <a:off x="6871556" y="5037357"/>
            <a:ext cx="1020449"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Inizio Attività Impresa</a:t>
            </a:r>
          </a:p>
        </p:txBody>
      </p:sp>
      <p:sp>
        <p:nvSpPr>
          <p:cNvPr id="83" name="Rettangolo 82"/>
          <p:cNvSpPr/>
          <p:nvPr/>
        </p:nvSpPr>
        <p:spPr>
          <a:xfrm>
            <a:off x="363345" y="1344428"/>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84" name="Ovale 83"/>
          <p:cNvSpPr/>
          <p:nvPr/>
        </p:nvSpPr>
        <p:spPr bwMode="auto">
          <a:xfrm>
            <a:off x="329055" y="1404970"/>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88" name="Up Arrow 60"/>
          <p:cNvSpPr>
            <a:spLocks noChangeArrowheads="1"/>
          </p:cNvSpPr>
          <p:nvPr/>
        </p:nvSpPr>
        <p:spPr bwMode="auto">
          <a:xfrm rot="5400000">
            <a:off x="6567816" y="3292957"/>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89" name="AcnBodyText_ID_46"/>
          <p:cNvSpPr>
            <a:spLocks noGrp="1" noChangeArrowheads="1"/>
          </p:cNvSpPr>
          <p:nvPr>
            <p:custDataLst>
              <p:tags r:id="rId9"/>
            </p:custDataLst>
          </p:nvPr>
        </p:nvSpPr>
        <p:spPr bwMode="auto">
          <a:xfrm>
            <a:off x="6893623" y="3277433"/>
            <a:ext cx="1007050"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correlazione con guasto </a:t>
            </a:r>
            <a:r>
              <a:rPr lang="it-IT" sz="800" dirty="0">
                <a:solidFill>
                  <a:srgbClr val="002060"/>
                </a:solidFill>
                <a:latin typeface="TIM Sans Light" panose="00000400000000000000" pitchFamily="50" charset="0"/>
              </a:rPr>
              <a:t>cavo/ NP</a:t>
            </a:r>
          </a:p>
        </p:txBody>
      </p:sp>
      <p:cxnSp>
        <p:nvCxnSpPr>
          <p:cNvPr id="94" name="Straight Arrow Connector 66"/>
          <p:cNvCxnSpPr>
            <a:cxnSpLocks noChangeShapeType="1"/>
            <a:stCxn id="146" idx="2"/>
            <a:endCxn id="112" idx="0"/>
          </p:cNvCxnSpPr>
          <p:nvPr/>
        </p:nvCxnSpPr>
        <p:spPr bwMode="auto">
          <a:xfrm>
            <a:off x="5446890" y="5919517"/>
            <a:ext cx="6486" cy="156305"/>
          </a:xfrm>
          <a:prstGeom prst="straightConnector1">
            <a:avLst/>
          </a:prstGeom>
          <a:noFill/>
          <a:ln w="6350" algn="ctr">
            <a:solidFill>
              <a:srgbClr val="004691"/>
            </a:solidFill>
            <a:round/>
            <a:headEnd type="none" w="sm" len="sm"/>
            <a:tailEnd type="stealth" w="med" len="lg"/>
          </a:ln>
        </p:spPr>
      </p:cxnSp>
      <p:sp>
        <p:nvSpPr>
          <p:cNvPr id="96" name="AcnBodyText_ID_46"/>
          <p:cNvSpPr>
            <a:spLocks noGrp="1" noChangeArrowheads="1"/>
          </p:cNvSpPr>
          <p:nvPr/>
        </p:nvSpPr>
        <p:spPr bwMode="auto">
          <a:xfrm>
            <a:off x="4183829" y="3633232"/>
            <a:ext cx="1244165" cy="246221"/>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800" dirty="0">
                <a:latin typeface="TIM Sans Light" panose="02020503040602060503" pitchFamily="18" charset="0"/>
              </a:rPr>
              <a:t>Esiste TT Master o il TT è relativo alla NP?</a:t>
            </a:r>
          </a:p>
        </p:txBody>
      </p:sp>
      <p:cxnSp>
        <p:nvCxnSpPr>
          <p:cNvPr id="105" name="Connettore 4 97"/>
          <p:cNvCxnSpPr>
            <a:stCxn id="125" idx="3"/>
            <a:endCxn id="92" idx="0"/>
          </p:cNvCxnSpPr>
          <p:nvPr/>
        </p:nvCxnSpPr>
        <p:spPr bwMode="auto">
          <a:xfrm>
            <a:off x="5550295" y="3811474"/>
            <a:ext cx="4818577" cy="204463"/>
          </a:xfrm>
          <a:prstGeom prst="bentConnector2">
            <a:avLst/>
          </a:prstGeom>
          <a:noFill/>
          <a:ln w="6350" algn="ctr">
            <a:solidFill>
              <a:srgbClr val="004691"/>
            </a:solidFill>
            <a:round/>
            <a:headEnd type="none" w="sm" len="sm"/>
            <a:tailEnd type="stealth" w="med" len="lg"/>
          </a:ln>
        </p:spPr>
      </p:cxnSp>
      <p:sp>
        <p:nvSpPr>
          <p:cNvPr id="114" name="AcnBodyText_ID_46"/>
          <p:cNvSpPr>
            <a:spLocks noGrp="1" noChangeArrowheads="1"/>
          </p:cNvSpPr>
          <p:nvPr/>
        </p:nvSpPr>
        <p:spPr bwMode="auto">
          <a:xfrm>
            <a:off x="5046450" y="5857962"/>
            <a:ext cx="327025" cy="107722"/>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NO</a:t>
            </a:r>
          </a:p>
        </p:txBody>
      </p:sp>
      <p:sp>
        <p:nvSpPr>
          <p:cNvPr id="115" name="AcnBodyText_ID_46"/>
          <p:cNvSpPr>
            <a:spLocks noGrp="1" noChangeArrowheads="1"/>
          </p:cNvSpPr>
          <p:nvPr/>
        </p:nvSpPr>
        <p:spPr bwMode="auto">
          <a:xfrm>
            <a:off x="5560615" y="5840256"/>
            <a:ext cx="327025" cy="107722"/>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SI</a:t>
            </a:r>
          </a:p>
        </p:txBody>
      </p:sp>
      <p:sp>
        <p:nvSpPr>
          <p:cNvPr id="133" name="Rettangolo 132"/>
          <p:cNvSpPr/>
          <p:nvPr/>
        </p:nvSpPr>
        <p:spPr>
          <a:xfrm>
            <a:off x="7968281" y="3108461"/>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134" name="Ovale 133"/>
          <p:cNvSpPr/>
          <p:nvPr/>
        </p:nvSpPr>
        <p:spPr bwMode="auto">
          <a:xfrm>
            <a:off x="7949231" y="3169003"/>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35" name="Up Arrow 60"/>
          <p:cNvSpPr>
            <a:spLocks noChangeArrowheads="1"/>
          </p:cNvSpPr>
          <p:nvPr/>
        </p:nvSpPr>
        <p:spPr bwMode="auto">
          <a:xfrm rot="5400000">
            <a:off x="6944336" y="5543574"/>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36" name="AcnBodyText_ID_46"/>
          <p:cNvSpPr>
            <a:spLocks noGrp="1" noChangeArrowheads="1"/>
          </p:cNvSpPr>
          <p:nvPr>
            <p:custDataLst>
              <p:tags r:id="rId10"/>
            </p:custDataLst>
          </p:nvPr>
        </p:nvSpPr>
        <p:spPr bwMode="auto">
          <a:xfrm>
            <a:off x="7270143" y="5528050"/>
            <a:ext cx="1007050"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correlazione con guasto cavo</a:t>
            </a:r>
          </a:p>
        </p:txBody>
      </p:sp>
      <p:sp>
        <p:nvSpPr>
          <p:cNvPr id="153" name="Rettangolo 152"/>
          <p:cNvSpPr/>
          <p:nvPr/>
        </p:nvSpPr>
        <p:spPr>
          <a:xfrm>
            <a:off x="8337613" y="5275063"/>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154" name="Ovale 153"/>
          <p:cNvSpPr/>
          <p:nvPr/>
        </p:nvSpPr>
        <p:spPr bwMode="auto">
          <a:xfrm>
            <a:off x="8318563" y="5335605"/>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57" name="Up Arrow 60"/>
          <p:cNvSpPr>
            <a:spLocks noChangeArrowheads="1"/>
          </p:cNvSpPr>
          <p:nvPr/>
        </p:nvSpPr>
        <p:spPr bwMode="auto">
          <a:xfrm rot="5400000">
            <a:off x="9133330" y="5287077"/>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61" name="AcnBodyText_ID_46"/>
          <p:cNvSpPr>
            <a:spLocks noGrp="1" noChangeArrowheads="1"/>
          </p:cNvSpPr>
          <p:nvPr>
            <p:custDataLst>
              <p:tags r:id="rId11"/>
            </p:custDataLst>
          </p:nvPr>
        </p:nvSpPr>
        <p:spPr bwMode="auto">
          <a:xfrm>
            <a:off x="9174568" y="5334275"/>
            <a:ext cx="1414786" cy="12311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In attesa collaudo</a:t>
            </a:r>
          </a:p>
        </p:txBody>
      </p:sp>
      <p:sp>
        <p:nvSpPr>
          <p:cNvPr id="110" name="Rettangolo 27"/>
          <p:cNvSpPr>
            <a:spLocks noChangeArrowheads="1"/>
          </p:cNvSpPr>
          <p:nvPr/>
        </p:nvSpPr>
        <p:spPr bwMode="auto">
          <a:xfrm>
            <a:off x="1100440" y="5792842"/>
            <a:ext cx="1137818" cy="561856"/>
          </a:xfrm>
          <a:prstGeom prst="roundRect">
            <a:avLst/>
          </a:prstGeom>
          <a:solidFill>
            <a:srgbClr val="FFFF66"/>
          </a:solidFill>
          <a:ln>
            <a:noFill/>
          </a:ln>
          <a:extLst/>
        </p:spPr>
        <p:txBody>
          <a:bodyPr wrap="square">
            <a:spAutoFit/>
          </a:bodyPr>
          <a:lstStyle/>
          <a:p>
            <a:pPr algn="ctr"/>
            <a:r>
              <a:rPr lang="it-IT" sz="900" b="1" dirty="0">
                <a:latin typeface="TIM Sans" panose="00000500000000000000" pitchFamily="50" charset="0"/>
                <a:ea typeface="ＭＳ Ｐゴシック"/>
                <a:cs typeface="Arial"/>
              </a:rPr>
              <a:t>Gestione </a:t>
            </a:r>
            <a:r>
              <a:rPr lang="it-IT" sz="900" b="1" dirty="0">
                <a:solidFill>
                  <a:srgbClr val="002060"/>
                </a:solidFill>
                <a:latin typeface="TIM Sans" panose="00000500000000000000" pitchFamily="50" charset="0"/>
                <a:ea typeface="ＭＳ Ｐゴシック"/>
                <a:cs typeface="Arial"/>
              </a:rPr>
              <a:t>Appuntamento</a:t>
            </a:r>
            <a:r>
              <a:rPr lang="it-IT" sz="900" b="1" dirty="0">
                <a:solidFill>
                  <a:srgbClr val="FF0000"/>
                </a:solidFill>
                <a:latin typeface="TIM Sans" panose="00000500000000000000" pitchFamily="50" charset="0"/>
                <a:ea typeface="ＭＳ Ｐゴシック"/>
                <a:cs typeface="Arial"/>
              </a:rPr>
              <a:t> </a:t>
            </a:r>
            <a:r>
              <a:rPr lang="it-IT" sz="900" b="1" dirty="0">
                <a:latin typeface="TIM Sans" panose="00000500000000000000" pitchFamily="50" charset="0"/>
                <a:ea typeface="ＭＳ Ｐゴシック"/>
                <a:cs typeface="Arial"/>
              </a:rPr>
              <a:t>Cliente</a:t>
            </a:r>
          </a:p>
        </p:txBody>
      </p:sp>
      <p:sp>
        <p:nvSpPr>
          <p:cNvPr id="169" name="Flowchart: Document 90"/>
          <p:cNvSpPr>
            <a:spLocks noChangeArrowheads="1"/>
          </p:cNvSpPr>
          <p:nvPr/>
        </p:nvSpPr>
        <p:spPr bwMode="auto">
          <a:xfrm>
            <a:off x="10427093" y="3857433"/>
            <a:ext cx="959097" cy="216414"/>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LAVORAZIONE</a:t>
            </a:r>
            <a:endParaRPr lang="en-US" sz="700" b="1" dirty="0">
              <a:latin typeface="TIM Sans" panose="02020503040602060503" pitchFamily="18" charset="0"/>
            </a:endParaRPr>
          </a:p>
        </p:txBody>
      </p:sp>
      <p:sp>
        <p:nvSpPr>
          <p:cNvPr id="118" name="Flowchart: Decision 80"/>
          <p:cNvSpPr/>
          <p:nvPr/>
        </p:nvSpPr>
        <p:spPr bwMode="auto">
          <a:xfrm>
            <a:off x="11335388" y="2659852"/>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1000" b="1">
              <a:solidFill>
                <a:srgbClr val="000000"/>
              </a:solidFill>
              <a:latin typeface="TIM Sans Medium" panose="02020503040602060503" pitchFamily="18" charset="0"/>
            </a:endParaRPr>
          </a:p>
        </p:txBody>
      </p:sp>
      <p:sp>
        <p:nvSpPr>
          <p:cNvPr id="119" name="AcnBodyText_ID_46"/>
          <p:cNvSpPr>
            <a:spLocks noGrp="1" noChangeArrowheads="1"/>
          </p:cNvSpPr>
          <p:nvPr/>
        </p:nvSpPr>
        <p:spPr bwMode="auto">
          <a:xfrm>
            <a:off x="11572611" y="2683230"/>
            <a:ext cx="515502" cy="246221"/>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800" dirty="0">
                <a:latin typeface="TIM Sans Light" panose="02020503040602060503" pitchFamily="18" charset="0"/>
              </a:rPr>
              <a:t>Conferma chiusura?</a:t>
            </a:r>
          </a:p>
        </p:txBody>
      </p:sp>
      <p:sp>
        <p:nvSpPr>
          <p:cNvPr id="120" name="AcnBodyText_ID_46"/>
          <p:cNvSpPr>
            <a:spLocks noGrp="1" noChangeArrowheads="1"/>
          </p:cNvSpPr>
          <p:nvPr/>
        </p:nvSpPr>
        <p:spPr bwMode="auto">
          <a:xfrm>
            <a:off x="10955162" y="2802522"/>
            <a:ext cx="327025" cy="107722"/>
          </a:xfrm>
          <a:prstGeom prst="rect">
            <a:avLst/>
          </a:prstGeom>
          <a:noFill/>
          <a:ln w="9525">
            <a:noFill/>
            <a:miter lim="800000"/>
            <a:headEnd/>
            <a:tailEnd/>
          </a:ln>
        </p:spPr>
        <p:txBody>
          <a:bodyPr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NO</a:t>
            </a:r>
          </a:p>
        </p:txBody>
      </p:sp>
      <p:sp>
        <p:nvSpPr>
          <p:cNvPr id="128" name="AcnBodyText_ID_46"/>
          <p:cNvSpPr>
            <a:spLocks noGrp="1" noChangeArrowheads="1"/>
          </p:cNvSpPr>
          <p:nvPr/>
        </p:nvSpPr>
        <p:spPr bwMode="auto">
          <a:xfrm rot="10800000" flipV="1">
            <a:off x="11071699" y="2535196"/>
            <a:ext cx="570833" cy="107722"/>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pitchFamily="50" charset="0"/>
              </a:rPr>
              <a:t>SI</a:t>
            </a:r>
          </a:p>
        </p:txBody>
      </p:sp>
      <p:sp>
        <p:nvSpPr>
          <p:cNvPr id="137" name="Rettangolo 27"/>
          <p:cNvSpPr>
            <a:spLocks noChangeArrowheads="1"/>
          </p:cNvSpPr>
          <p:nvPr/>
        </p:nvSpPr>
        <p:spPr bwMode="auto">
          <a:xfrm>
            <a:off x="10864411" y="1354139"/>
            <a:ext cx="1128483" cy="1021556"/>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139" name="Rettangolo 27"/>
          <p:cNvSpPr>
            <a:spLocks noChangeArrowheads="1"/>
          </p:cNvSpPr>
          <p:nvPr/>
        </p:nvSpPr>
        <p:spPr bwMode="auto">
          <a:xfrm>
            <a:off x="11004346" y="1506761"/>
            <a:ext cx="882586"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Gestione</a:t>
            </a:r>
            <a:r>
              <a:rPr lang="en-US" sz="900" b="1" dirty="0">
                <a:solidFill>
                  <a:schemeClr val="bg1"/>
                </a:solidFill>
                <a:latin typeface="TIM Sans" panose="00000500000000000000" pitchFamily="50" charset="0"/>
                <a:ea typeface="ＭＳ Ｐゴシック"/>
                <a:cs typeface="Arial"/>
              </a:rPr>
              <a:t> </a:t>
            </a:r>
            <a:r>
              <a:rPr lang="en-US" sz="900" b="1" dirty="0" err="1">
                <a:solidFill>
                  <a:schemeClr val="bg1"/>
                </a:solidFill>
                <a:latin typeface="TIM Sans" panose="00000500000000000000" pitchFamily="50" charset="0"/>
                <a:ea typeface="ＭＳ Ｐゴシック"/>
                <a:cs typeface="Arial"/>
              </a:rPr>
              <a:t>chiusura</a:t>
            </a:r>
            <a:r>
              <a:rPr lang="en-US" sz="900" b="1" dirty="0">
                <a:solidFill>
                  <a:schemeClr val="bg1"/>
                </a:solidFill>
                <a:latin typeface="TIM Sans" panose="00000500000000000000" pitchFamily="50" charset="0"/>
                <a:ea typeface="ＭＳ Ｐゴシック"/>
                <a:cs typeface="Arial"/>
              </a:rPr>
              <a:t> TT</a:t>
            </a:r>
          </a:p>
        </p:txBody>
      </p:sp>
      <p:cxnSp>
        <p:nvCxnSpPr>
          <p:cNvPr id="26" name="Connettore 2 25"/>
          <p:cNvCxnSpPr>
            <a:stCxn id="118" idx="0"/>
            <a:endCxn id="139" idx="2"/>
          </p:cNvCxnSpPr>
          <p:nvPr/>
        </p:nvCxnSpPr>
        <p:spPr>
          <a:xfrm flipV="1">
            <a:off x="11443338" y="1915384"/>
            <a:ext cx="2301" cy="744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6" name="Connettore 4 225"/>
          <p:cNvCxnSpPr>
            <a:stCxn id="159" idx="3"/>
            <a:endCxn id="118" idx="2"/>
          </p:cNvCxnSpPr>
          <p:nvPr/>
        </p:nvCxnSpPr>
        <p:spPr>
          <a:xfrm flipV="1">
            <a:off x="11207974" y="2875752"/>
            <a:ext cx="235364" cy="287581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4 10"/>
          <p:cNvCxnSpPr>
            <a:stCxn id="118" idx="1"/>
            <a:endCxn id="37" idx="3"/>
          </p:cNvCxnSpPr>
          <p:nvPr/>
        </p:nvCxnSpPr>
        <p:spPr>
          <a:xfrm rot="10800000">
            <a:off x="6242648" y="2387124"/>
            <a:ext cx="5092741" cy="380679"/>
          </a:xfrm>
          <a:prstGeom prst="bentConnector3">
            <a:avLst>
              <a:gd name="adj1" fmla="val 9339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Connettore 4 97"/>
          <p:cNvCxnSpPr>
            <a:stCxn id="130" idx="2"/>
            <a:endCxn id="159" idx="0"/>
          </p:cNvCxnSpPr>
          <p:nvPr/>
        </p:nvCxnSpPr>
        <p:spPr bwMode="auto">
          <a:xfrm rot="5400000">
            <a:off x="9857412" y="5034453"/>
            <a:ext cx="1025127" cy="484"/>
          </a:xfrm>
          <a:prstGeom prst="bentConnector3">
            <a:avLst>
              <a:gd name="adj1" fmla="val 50000"/>
            </a:avLst>
          </a:prstGeom>
          <a:noFill/>
          <a:ln w="6350" algn="ctr">
            <a:solidFill>
              <a:srgbClr val="004691"/>
            </a:solidFill>
            <a:round/>
            <a:headEnd type="none" w="sm" len="sm"/>
            <a:tailEnd type="stealth" w="med" len="lg"/>
          </a:ln>
        </p:spPr>
      </p:cxnSp>
      <p:sp>
        <p:nvSpPr>
          <p:cNvPr id="141" name="Text Box 93"/>
          <p:cNvSpPr txBox="1">
            <a:spLocks noChangeArrowheads="1"/>
          </p:cNvSpPr>
          <p:nvPr/>
        </p:nvSpPr>
        <p:spPr bwMode="auto">
          <a:xfrm>
            <a:off x="924108" y="1314655"/>
            <a:ext cx="2651700"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Vengono preventivamente caricate sui sistemi TIM le informazioni contenute nel Format</a:t>
            </a:r>
          </a:p>
          <a:p>
            <a:r>
              <a:rPr lang="it-IT" dirty="0">
                <a:latin typeface="TIM Sans" panose="00000500000000000000"/>
              </a:rPr>
              <a:t> (per Operatore e </a:t>
            </a:r>
            <a:r>
              <a:rPr lang="it-IT" dirty="0" err="1">
                <a:latin typeface="TIM Sans" panose="00000500000000000000"/>
              </a:rPr>
              <a:t>AdC</a:t>
            </a:r>
            <a:r>
              <a:rPr lang="it-IT" dirty="0">
                <a:latin typeface="TIM Sans" panose="00000500000000000000"/>
              </a:rPr>
              <a:t>: Imprese)</a:t>
            </a:r>
          </a:p>
        </p:txBody>
      </p:sp>
      <p:sp>
        <p:nvSpPr>
          <p:cNvPr id="164" name="Text Box 93"/>
          <p:cNvSpPr txBox="1">
            <a:spLocks noChangeArrowheads="1"/>
          </p:cNvSpPr>
          <p:nvPr/>
        </p:nvSpPr>
        <p:spPr bwMode="auto">
          <a:xfrm>
            <a:off x="6429783" y="508601"/>
            <a:ext cx="2612704" cy="615553"/>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L’Operatore per ciascun TT indica:</a:t>
            </a:r>
          </a:p>
          <a:p>
            <a:pPr marL="171450" indent="-171450">
              <a:buFont typeface="Arial" panose="020B0604020202020204" pitchFamily="34" charset="0"/>
              <a:buChar char="•"/>
            </a:pPr>
            <a:r>
              <a:rPr lang="it-IT" dirty="0">
                <a:latin typeface="TIM Sans" panose="00000500000000000000"/>
              </a:rPr>
              <a:t>l’Impresa a cui affidare la disaggregazione</a:t>
            </a:r>
          </a:p>
          <a:p>
            <a:pPr marL="171450" indent="-171450">
              <a:buFont typeface="Arial" panose="020B0604020202020204" pitchFamily="34" charset="0"/>
              <a:buChar char="•"/>
            </a:pPr>
            <a:r>
              <a:rPr lang="it-IT" dirty="0">
                <a:latin typeface="TIM Sans" panose="00000500000000000000"/>
              </a:rPr>
              <a:t>le prestazioni aggiuntive </a:t>
            </a:r>
          </a:p>
          <a:p>
            <a:pPr marL="171450" indent="-171450">
              <a:buFont typeface="Arial" panose="020B0604020202020204" pitchFamily="34" charset="0"/>
              <a:buChar char="•"/>
            </a:pPr>
            <a:r>
              <a:rPr lang="it-IT" dirty="0">
                <a:latin typeface="TIM Sans" panose="00000500000000000000"/>
              </a:rPr>
              <a:t>l’eventuale SLA PLUS SU</a:t>
            </a:r>
          </a:p>
        </p:txBody>
      </p:sp>
      <p:sp>
        <p:nvSpPr>
          <p:cNvPr id="108" name="AcnBodyText_ID_46"/>
          <p:cNvSpPr>
            <a:spLocks noGrp="1" noChangeArrowheads="1"/>
          </p:cNvSpPr>
          <p:nvPr>
            <p:custDataLst>
              <p:tags r:id="rId12"/>
            </p:custDataLst>
          </p:nvPr>
        </p:nvSpPr>
        <p:spPr bwMode="auto">
          <a:xfrm>
            <a:off x="6653010" y="4309879"/>
            <a:ext cx="140971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Assegnazione all’Impresa SYSTEM</a:t>
            </a:r>
          </a:p>
        </p:txBody>
      </p:sp>
      <p:sp>
        <p:nvSpPr>
          <p:cNvPr id="109" name="Flowchart: Document 90"/>
          <p:cNvSpPr>
            <a:spLocks noChangeArrowheads="1"/>
          </p:cNvSpPr>
          <p:nvPr/>
        </p:nvSpPr>
        <p:spPr bwMode="auto">
          <a:xfrm>
            <a:off x="5887640" y="3871501"/>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ASSEGNAZIONE ALL’IMPRESA SYSTEM</a:t>
            </a:r>
            <a:endParaRPr lang="en-US" sz="700" b="1" dirty="0">
              <a:latin typeface="TIM Sans" panose="02020503040602060503" pitchFamily="18" charset="0"/>
            </a:endParaRPr>
          </a:p>
        </p:txBody>
      </p:sp>
      <p:sp>
        <p:nvSpPr>
          <p:cNvPr id="111"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
        <p:nvSpPr>
          <p:cNvPr id="112" name="Flowchart: Decision 80"/>
          <p:cNvSpPr/>
          <p:nvPr/>
        </p:nvSpPr>
        <p:spPr bwMode="auto">
          <a:xfrm>
            <a:off x="5345426" y="6075822"/>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1000" b="1">
              <a:solidFill>
                <a:srgbClr val="000000"/>
              </a:solidFill>
              <a:latin typeface="TIM Sans Medium" panose="02020503040602060503" pitchFamily="18" charset="0"/>
            </a:endParaRPr>
          </a:p>
        </p:txBody>
      </p:sp>
      <p:sp>
        <p:nvSpPr>
          <p:cNvPr id="116" name="AcnBodyText_ID_46"/>
          <p:cNvSpPr>
            <a:spLocks noGrp="1" noChangeArrowheads="1"/>
          </p:cNvSpPr>
          <p:nvPr/>
        </p:nvSpPr>
        <p:spPr bwMode="auto">
          <a:xfrm>
            <a:off x="6246347" y="6069492"/>
            <a:ext cx="1549045" cy="107722"/>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0" hangingPunct="0">
              <a:spcBef>
                <a:spcPct val="20000"/>
              </a:spcBef>
            </a:pPr>
            <a:r>
              <a:rPr lang="it-IT" sz="700" b="1" dirty="0">
                <a:latin typeface="TIM Sans Light" panose="02020503040602060503" pitchFamily="18" charset="0"/>
              </a:rPr>
              <a:t>Esito positivo</a:t>
            </a:r>
          </a:p>
        </p:txBody>
      </p:sp>
      <p:cxnSp>
        <p:nvCxnSpPr>
          <p:cNvPr id="117" name="Connettore 4 97"/>
          <p:cNvCxnSpPr>
            <a:cxnSpLocks/>
            <a:endCxn id="23" idx="2"/>
          </p:cNvCxnSpPr>
          <p:nvPr/>
        </p:nvCxnSpPr>
        <p:spPr bwMode="auto">
          <a:xfrm rot="10800000">
            <a:off x="2987223" y="3109865"/>
            <a:ext cx="2357493" cy="3065660"/>
          </a:xfrm>
          <a:prstGeom prst="bentConnector2">
            <a:avLst/>
          </a:prstGeom>
          <a:noFill/>
          <a:ln w="6350" algn="ctr">
            <a:solidFill>
              <a:srgbClr val="004691"/>
            </a:solidFill>
            <a:round/>
            <a:headEnd type="none" w="sm" len="sm"/>
            <a:tailEnd type="stealth" w="med" len="lg"/>
          </a:ln>
        </p:spPr>
      </p:cxnSp>
      <p:sp>
        <p:nvSpPr>
          <p:cNvPr id="132" name="AcnBodyText_ID_46"/>
          <p:cNvSpPr>
            <a:spLocks noGrp="1" noChangeArrowheads="1"/>
          </p:cNvSpPr>
          <p:nvPr>
            <p:custDataLst>
              <p:tags r:id="rId13"/>
            </p:custDataLst>
          </p:nvPr>
        </p:nvSpPr>
        <p:spPr bwMode="auto">
          <a:xfrm>
            <a:off x="4111793" y="6068355"/>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b="1" dirty="0">
                <a:latin typeface="TIM Sans" pitchFamily="50" charset="0"/>
              </a:rPr>
              <a:t>Esito</a:t>
            </a:r>
            <a:r>
              <a:rPr lang="it-IT" sz="800" dirty="0">
                <a:latin typeface="TIM Sans Light" panose="02020503040602060503" pitchFamily="18" charset="0"/>
              </a:rPr>
              <a:t> </a:t>
            </a:r>
            <a:r>
              <a:rPr lang="it-IT" sz="700" b="1" dirty="0">
                <a:latin typeface="TIM Sans Light" panose="02020503040602060503" pitchFamily="18" charset="0"/>
              </a:rPr>
              <a:t>negativo</a:t>
            </a:r>
          </a:p>
        </p:txBody>
      </p:sp>
    </p:spTree>
    <p:extLst>
      <p:ext uri="{BB962C8B-B14F-4D97-AF65-F5344CB8AC3E}">
        <p14:creationId xmlns:p14="http://schemas.microsoft.com/office/powerpoint/2010/main" val="105917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7991" y="362947"/>
            <a:ext cx="11279717" cy="355600"/>
          </a:xfrm>
        </p:spPr>
        <p:txBody>
          <a:bodyPr/>
          <a:lstStyle/>
          <a:p>
            <a:pPr lvl="0"/>
            <a:r>
              <a:rPr lang="it-IT" sz="2400" dirty="0"/>
              <a:t>Provisioning e Assurance: l</a:t>
            </a:r>
            <a:r>
              <a:rPr lang="it-IT" sz="2400" dirty="0">
                <a:solidFill>
                  <a:srgbClr val="EB0028"/>
                </a:solidFill>
                <a:latin typeface="TIM Sans Medium"/>
              </a:rPr>
              <a:t>egenda dei flussi di processo</a:t>
            </a:r>
            <a:br>
              <a:rPr lang="it-IT" sz="2400" dirty="0">
                <a:solidFill>
                  <a:srgbClr val="EB0028"/>
                </a:solidFill>
                <a:latin typeface="TIM Sans Medium"/>
              </a:rPr>
            </a:br>
            <a:endParaRPr lang="it-IT" dirty="0"/>
          </a:p>
        </p:txBody>
      </p:sp>
      <p:pic>
        <p:nvPicPr>
          <p:cNvPr id="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580" y="723900"/>
            <a:ext cx="4164809" cy="56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27"/>
          <p:cNvSpPr>
            <a:spLocks noChangeArrowheads="1"/>
          </p:cNvSpPr>
          <p:nvPr/>
        </p:nvSpPr>
        <p:spPr bwMode="auto">
          <a:xfrm>
            <a:off x="8435782" y="1434352"/>
            <a:ext cx="1631578" cy="408623"/>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nchor="ctr">
            <a:spAutoFit/>
          </a:bodyPr>
          <a:lstStyle/>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Processo nuovo</a:t>
            </a:r>
            <a:endParaRPr lang="en-US" sz="900" b="1" dirty="0">
              <a:solidFill>
                <a:srgbClr val="00B050"/>
              </a:solidFill>
              <a:latin typeface="TIM Sans" panose="00000500000000000000" pitchFamily="50" charset="0"/>
              <a:ea typeface="ＭＳ Ｐゴシック"/>
              <a:cs typeface="Arial"/>
            </a:endParaRPr>
          </a:p>
        </p:txBody>
      </p:sp>
      <p:sp>
        <p:nvSpPr>
          <p:cNvPr id="8" name="Rettangolo 27"/>
          <p:cNvSpPr>
            <a:spLocks noChangeArrowheads="1"/>
          </p:cNvSpPr>
          <p:nvPr/>
        </p:nvSpPr>
        <p:spPr bwMode="auto">
          <a:xfrm>
            <a:off x="8435782" y="2017075"/>
            <a:ext cx="1631578" cy="408623"/>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a:endParaRPr lang="it-IT" sz="900" b="1" dirty="0">
              <a:solidFill>
                <a:schemeClr val="bg1"/>
              </a:solidFill>
              <a:latin typeface="TIM Sans" panose="00000500000000000000" pitchFamily="50" charset="0"/>
              <a:ea typeface="ＭＳ Ｐゴシック"/>
              <a:cs typeface="Arial"/>
            </a:endParaRPr>
          </a:p>
          <a:p>
            <a:pPr algn="ctr"/>
            <a:r>
              <a:rPr lang="it-IT" sz="900" b="1" dirty="0">
                <a:solidFill>
                  <a:srgbClr val="DC8200"/>
                </a:solidFill>
                <a:latin typeface="TIM Sans" panose="00000500000000000000" pitchFamily="50" charset="0"/>
                <a:ea typeface="ＭＳ Ｐゴシック"/>
                <a:cs typeface="Arial"/>
              </a:rPr>
              <a:t>Processo da modificare</a:t>
            </a:r>
            <a:endParaRPr lang="en-US" sz="900" b="1" dirty="0">
              <a:solidFill>
                <a:srgbClr val="DC8200"/>
              </a:solidFill>
              <a:latin typeface="TIM Sans" panose="00000500000000000000" pitchFamily="50" charset="0"/>
              <a:ea typeface="ＭＳ Ｐゴシック"/>
              <a:cs typeface="Arial"/>
            </a:endParaRPr>
          </a:p>
        </p:txBody>
      </p:sp>
      <p:sp>
        <p:nvSpPr>
          <p:cNvPr id="9" name="Rettangolo 27"/>
          <p:cNvSpPr>
            <a:spLocks noChangeArrowheads="1"/>
          </p:cNvSpPr>
          <p:nvPr/>
        </p:nvSpPr>
        <p:spPr bwMode="auto">
          <a:xfrm>
            <a:off x="8435782" y="2599799"/>
            <a:ext cx="1631578" cy="408623"/>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a:endParaRPr lang="it-IT" sz="900" b="1" dirty="0">
              <a:solidFill>
                <a:schemeClr val="bg1"/>
              </a:solidFill>
              <a:latin typeface="TIM Sans" panose="00000500000000000000" pitchFamily="50" charset="0"/>
              <a:ea typeface="ＭＳ Ｐゴシック"/>
              <a:cs typeface="Arial"/>
            </a:endParaRPr>
          </a:p>
          <a:p>
            <a:pPr algn="ctr"/>
            <a:r>
              <a:rPr lang="it-IT" sz="900" b="1" dirty="0">
                <a:solidFill>
                  <a:srgbClr val="004691"/>
                </a:solidFill>
                <a:latin typeface="TIM Sans" panose="00000500000000000000" pitchFamily="50" charset="0"/>
                <a:ea typeface="ＭＳ Ｐゴシック"/>
                <a:cs typeface="Arial"/>
              </a:rPr>
              <a:t>Processo attuale</a:t>
            </a:r>
            <a:endParaRPr lang="en-US" sz="900" b="1" dirty="0">
              <a:solidFill>
                <a:srgbClr val="004691"/>
              </a:solidFill>
              <a:latin typeface="TIM Sans" panose="00000500000000000000" pitchFamily="50" charset="0"/>
              <a:ea typeface="ＭＳ Ｐゴシック"/>
              <a:cs typeface="Arial"/>
            </a:endParaRPr>
          </a:p>
        </p:txBody>
      </p:sp>
      <p:graphicFrame>
        <p:nvGraphicFramePr>
          <p:cNvPr id="3" name="Tabella 2"/>
          <p:cNvGraphicFramePr>
            <a:graphicFrameLocks noGrp="1"/>
          </p:cNvGraphicFramePr>
          <p:nvPr>
            <p:extLst>
              <p:ext uri="{D42A27DB-BD31-4B8C-83A1-F6EECF244321}">
                <p14:modId xmlns:p14="http://schemas.microsoft.com/office/powerpoint/2010/main" val="884464121"/>
              </p:ext>
            </p:extLst>
          </p:nvPr>
        </p:nvGraphicFramePr>
        <p:xfrm>
          <a:off x="8095129" y="962126"/>
          <a:ext cx="2294964" cy="2126279"/>
        </p:xfrm>
        <a:graphic>
          <a:graphicData uri="http://schemas.openxmlformats.org/drawingml/2006/table">
            <a:tbl>
              <a:tblPr firstRow="1" bandRow="1">
                <a:tableStyleId>{69012ECD-51FC-41F1-AA8D-1B2483CD663E}</a:tableStyleId>
              </a:tblPr>
              <a:tblGrid>
                <a:gridCol w="2294964">
                  <a:extLst>
                    <a:ext uri="{9D8B030D-6E8A-4147-A177-3AD203B41FA5}">
                      <a16:colId xmlns:a16="http://schemas.microsoft.com/office/drawing/2014/main" val="20000"/>
                    </a:ext>
                  </a:extLst>
                </a:gridCol>
              </a:tblGrid>
              <a:tr h="427403">
                <a:tc>
                  <a:txBody>
                    <a:bodyPr/>
                    <a:lstStyle/>
                    <a:p>
                      <a:pPr algn="ctr"/>
                      <a:r>
                        <a:rPr lang="it-IT" dirty="0"/>
                        <a:t>Processi</a:t>
                      </a:r>
                    </a:p>
                  </a:txBody>
                  <a:tcPr anchor="ctr"/>
                </a:tc>
                <a:extLst>
                  <a:ext uri="{0D108BD9-81ED-4DB2-BD59-A6C34878D82A}">
                    <a16:rowId xmlns:a16="http://schemas.microsoft.com/office/drawing/2014/main" val="10000"/>
                  </a:ext>
                </a:extLst>
              </a:tr>
              <a:tr h="566292">
                <a:tc>
                  <a:txBody>
                    <a:bodyPr/>
                    <a:lstStyle/>
                    <a:p>
                      <a:endParaRPr lang="it-IT"/>
                    </a:p>
                  </a:txBody>
                  <a:tcPr/>
                </a:tc>
                <a:extLst>
                  <a:ext uri="{0D108BD9-81ED-4DB2-BD59-A6C34878D82A}">
                    <a16:rowId xmlns:a16="http://schemas.microsoft.com/office/drawing/2014/main" val="10001"/>
                  </a:ext>
                </a:extLst>
              </a:tr>
              <a:tr h="566292">
                <a:tc>
                  <a:txBody>
                    <a:bodyPr/>
                    <a:lstStyle/>
                    <a:p>
                      <a:endParaRPr lang="it-IT" dirty="0"/>
                    </a:p>
                  </a:txBody>
                  <a:tcPr/>
                </a:tc>
                <a:extLst>
                  <a:ext uri="{0D108BD9-81ED-4DB2-BD59-A6C34878D82A}">
                    <a16:rowId xmlns:a16="http://schemas.microsoft.com/office/drawing/2014/main" val="10002"/>
                  </a:ext>
                </a:extLst>
              </a:tr>
              <a:tr h="566292">
                <a:tc>
                  <a:txBody>
                    <a:bodyPr/>
                    <a:lstStyle/>
                    <a:p>
                      <a:endParaRPr lang="it-IT" dirty="0"/>
                    </a:p>
                  </a:txBody>
                  <a:tcPr/>
                </a:tc>
                <a:extLst>
                  <a:ext uri="{0D108BD9-81ED-4DB2-BD59-A6C34878D82A}">
                    <a16:rowId xmlns:a16="http://schemas.microsoft.com/office/drawing/2014/main" val="10003"/>
                  </a:ext>
                </a:extLst>
              </a:tr>
            </a:tbl>
          </a:graphicData>
        </a:graphic>
      </p:graphicFrame>
      <p:sp>
        <p:nvSpPr>
          <p:cNvPr id="11"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363243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it-IT" sz="2400" b="1" dirty="0">
                <a:solidFill>
                  <a:srgbClr val="FF0000"/>
                </a:solidFill>
              </a:rPr>
              <a:t>Provisioning  (LNA e LA):</a:t>
            </a:r>
            <a:r>
              <a:rPr lang="it-IT" sz="2400" dirty="0">
                <a:solidFill>
                  <a:srgbClr val="EB0028"/>
                </a:solidFill>
                <a:latin typeface="TIM Sans Medium"/>
              </a:rPr>
              <a:t> Precisazioni</a:t>
            </a:r>
            <a:br>
              <a:rPr lang="it-IT" sz="2400" b="1" dirty="0">
                <a:solidFill>
                  <a:srgbClr val="FF0000"/>
                </a:solidFill>
              </a:rPr>
            </a:br>
            <a:endParaRPr lang="it-IT" sz="2400" dirty="0">
              <a:solidFill>
                <a:srgbClr val="EB0028"/>
              </a:solidFill>
              <a:latin typeface="TIM Sans Medium"/>
            </a:endParaRPr>
          </a:p>
        </p:txBody>
      </p:sp>
      <p:sp>
        <p:nvSpPr>
          <p:cNvPr id="5" name="Segnaposto testo 2"/>
          <p:cNvSpPr>
            <a:spLocks noGrp="1"/>
          </p:cNvSpPr>
          <p:nvPr>
            <p:ph type="body" sz="quarter" idx="13"/>
          </p:nvPr>
        </p:nvSpPr>
        <p:spPr>
          <a:xfrm>
            <a:off x="412751" y="803442"/>
            <a:ext cx="11575620" cy="5583361"/>
          </a:xfrm>
        </p:spPr>
        <p:txBody>
          <a:bodyPr/>
          <a:lstStyle/>
          <a:p>
            <a:pPr>
              <a:lnSpc>
                <a:spcPct val="100000"/>
              </a:lnSpc>
              <a:spcBef>
                <a:spcPts val="1200"/>
              </a:spcBef>
              <a:buSzPct val="100000"/>
              <a:buFont typeface="+mj-lt"/>
              <a:buAutoNum type="arabicPeriod"/>
            </a:pPr>
            <a:r>
              <a:rPr lang="it-IT" sz="1400" dirty="0">
                <a:solidFill>
                  <a:schemeClr val="tx1"/>
                </a:solidFill>
              </a:rPr>
              <a:t>Il format contrattuale riporta per ogni </a:t>
            </a:r>
            <a:r>
              <a:rPr lang="it-IT" sz="1400" dirty="0" err="1">
                <a:solidFill>
                  <a:schemeClr val="tx1"/>
                </a:solidFill>
              </a:rPr>
              <a:t>AdC</a:t>
            </a:r>
            <a:r>
              <a:rPr lang="it-IT" sz="1400" dirty="0">
                <a:solidFill>
                  <a:schemeClr val="tx1"/>
                </a:solidFill>
              </a:rPr>
              <a:t> le Imprese a cui l’Operatore affida le attività di realizzazione on </a:t>
            </a:r>
            <a:r>
              <a:rPr lang="it-IT" sz="1400" dirty="0" err="1">
                <a:solidFill>
                  <a:schemeClr val="tx1"/>
                </a:solidFill>
              </a:rPr>
              <a:t>field</a:t>
            </a:r>
            <a:r>
              <a:rPr lang="it-IT" sz="1400" dirty="0">
                <a:solidFill>
                  <a:schemeClr val="tx1"/>
                </a:solidFill>
              </a:rPr>
              <a:t> e la PA.</a:t>
            </a:r>
          </a:p>
          <a:p>
            <a:pPr>
              <a:lnSpc>
                <a:spcPct val="100000"/>
              </a:lnSpc>
              <a:spcBef>
                <a:spcPts val="600"/>
              </a:spcBef>
              <a:buSzPct val="100000"/>
              <a:buFont typeface="+mj-lt"/>
              <a:buAutoNum type="arabicPeriod"/>
            </a:pPr>
            <a:r>
              <a:rPr lang="it-IT" sz="1400" dirty="0">
                <a:solidFill>
                  <a:schemeClr val="tx1"/>
                </a:solidFill>
              </a:rPr>
              <a:t>Le prestazioni aggiuntive a casa cliente, se previste per l’OL, devono essere comunicate nel TR. Per le prestazioni aggiuntive nel TR sarà previsto una codifica ad hoc la cui sintassi sarà definito nell’ambito del Tavolo Tecnico tra TIM e gli OAO, mentre la semantica sarà definita nei contratti tra gli Operatori e le Imprese.</a:t>
            </a:r>
          </a:p>
          <a:p>
            <a:pPr>
              <a:lnSpc>
                <a:spcPct val="100000"/>
              </a:lnSpc>
              <a:spcBef>
                <a:spcPts val="600"/>
              </a:spcBef>
              <a:buSzPct val="100000"/>
              <a:buFont typeface="+mj-lt"/>
              <a:buAutoNum type="arabicPeriod"/>
            </a:pPr>
            <a:r>
              <a:rPr lang="it-IT" sz="1400" dirty="0">
                <a:solidFill>
                  <a:schemeClr val="tx1"/>
                </a:solidFill>
              </a:rPr>
              <a:t>Lo SLA Plus SU, se previsto per l’OL, deve essere comunicato nel TR. </a:t>
            </a:r>
          </a:p>
          <a:p>
            <a:pPr>
              <a:lnSpc>
                <a:spcPct val="100000"/>
              </a:lnSpc>
              <a:spcBef>
                <a:spcPts val="600"/>
              </a:spcBef>
              <a:buSzPct val="100000"/>
              <a:buFont typeface="+mj-lt"/>
              <a:buAutoNum type="arabicPeriod"/>
            </a:pPr>
            <a:r>
              <a:rPr lang="it-IT" sz="1400" dirty="0">
                <a:solidFill>
                  <a:schemeClr val="tx1"/>
                </a:solidFill>
              </a:rPr>
              <a:t>TIM trasmette all’Impresa l’OL contenente le informazioni inserite dall’Operatore nell’OL stesso. Non è previsto alcun controllo da parte di TIM di congruenza tra  la richiesta presente dell’OL di affidamento all’Impresa di prestazioni aggiuntive e/o SLA Plus SU e la loro effettiva contrattualizzazione tra l’Operatore e le Imprese. Eventuali reclami sulle Prestazioni Aggiuntive e/o SLU PLUS SU o eventuali richieste di chiarimenti dalle Imprese verso TIM saranno </a:t>
            </a:r>
            <a:r>
              <a:rPr lang="it-IT" sz="1400" dirty="0" err="1">
                <a:solidFill>
                  <a:schemeClr val="tx1"/>
                </a:solidFill>
              </a:rPr>
              <a:t>reinoltrati</a:t>
            </a:r>
            <a:r>
              <a:rPr lang="it-IT" sz="1400" dirty="0">
                <a:solidFill>
                  <a:schemeClr val="tx1"/>
                </a:solidFill>
              </a:rPr>
              <a:t> da TIM all’Operatore senza alcuna responsabilità da parte TIM.</a:t>
            </a:r>
          </a:p>
          <a:p>
            <a:pPr>
              <a:lnSpc>
                <a:spcPct val="100000"/>
              </a:lnSpc>
              <a:spcBef>
                <a:spcPts val="600"/>
              </a:spcBef>
              <a:buSzPct val="100000"/>
              <a:buFont typeface="+mj-lt"/>
              <a:buAutoNum type="arabicPeriod"/>
            </a:pPr>
            <a:r>
              <a:rPr lang="it-IT" sz="1400" dirty="0">
                <a:solidFill>
                  <a:schemeClr val="tx1"/>
                </a:solidFill>
              </a:rPr>
              <a:t>In caso di disaggregazione, se il campo del TR « Impresa System» non è valorizzato, l’OL viene scartato. </a:t>
            </a:r>
          </a:p>
          <a:p>
            <a:pPr>
              <a:lnSpc>
                <a:spcPct val="100000"/>
              </a:lnSpc>
              <a:spcBef>
                <a:spcPts val="600"/>
              </a:spcBef>
              <a:buSzPct val="100000"/>
              <a:buFont typeface="+mj-lt"/>
              <a:buAutoNum type="arabicPeriod"/>
            </a:pPr>
            <a:r>
              <a:rPr lang="it-IT" sz="1400" dirty="0">
                <a:solidFill>
                  <a:schemeClr val="tx1"/>
                </a:solidFill>
              </a:rPr>
              <a:t>In caso di cessazione per qualsiasi motivo dell’Accordo tra L’Operatore e l’Impresa e solo qualora l’Operatore lo richieda, TIM dovrà modificare l’associazione tra </a:t>
            </a:r>
            <a:r>
              <a:rPr lang="it-IT" sz="1400" dirty="0" err="1">
                <a:solidFill>
                  <a:schemeClr val="tx1"/>
                </a:solidFill>
              </a:rPr>
              <a:t>AdC</a:t>
            </a:r>
            <a:r>
              <a:rPr lang="it-IT" sz="1400" dirty="0">
                <a:solidFill>
                  <a:schemeClr val="tx1"/>
                </a:solidFill>
              </a:rPr>
              <a:t> e Impresa in modo da prevedere la realizzazione dell’ordine da parte di TIM e non più dell’Impresa riportata sul Format. Il tempo di tale modifica a cura TIM sarà definito nell’ambito del Tavolo Tecnico.</a:t>
            </a:r>
          </a:p>
          <a:p>
            <a:pPr>
              <a:lnSpc>
                <a:spcPct val="100000"/>
              </a:lnSpc>
              <a:spcBef>
                <a:spcPts val="600"/>
              </a:spcBef>
              <a:buSzPct val="100000"/>
              <a:buFont typeface="+mj-lt"/>
              <a:buAutoNum type="arabicPeriod"/>
            </a:pPr>
            <a:r>
              <a:rPr lang="it-IT" sz="1400" dirty="0">
                <a:solidFill>
                  <a:schemeClr val="tx1"/>
                </a:solidFill>
              </a:rPr>
              <a:t>L’attività di PA per LA non è gestita. </a:t>
            </a:r>
          </a:p>
          <a:p>
            <a:pPr>
              <a:lnSpc>
                <a:spcPct val="100000"/>
              </a:lnSpc>
              <a:spcBef>
                <a:spcPts val="600"/>
              </a:spcBef>
              <a:buSzPct val="100000"/>
              <a:buFont typeface="+mj-lt"/>
              <a:buAutoNum type="arabicPeriod"/>
            </a:pPr>
            <a:r>
              <a:rPr lang="it-IT" sz="1400" dirty="0">
                <a:solidFill>
                  <a:schemeClr val="tx1"/>
                </a:solidFill>
              </a:rPr>
              <a:t>Qualora il campo 4°referente sia valorizzato, la prestazione di 4°referente viene effettuata da chi ha in carico l’attività on </a:t>
            </a:r>
            <a:r>
              <a:rPr lang="it-IT" sz="1400" dirty="0" err="1">
                <a:solidFill>
                  <a:schemeClr val="tx1"/>
                </a:solidFill>
              </a:rPr>
              <a:t>field</a:t>
            </a:r>
            <a:r>
              <a:rPr lang="it-IT" sz="1400" dirty="0">
                <a:solidFill>
                  <a:schemeClr val="tx1"/>
                </a:solidFill>
              </a:rPr>
              <a:t>. </a:t>
            </a:r>
            <a:endParaRPr lang="it-IT" sz="1400" dirty="0">
              <a:solidFill>
                <a:srgbClr val="00B050"/>
              </a:solidFill>
            </a:endParaRPr>
          </a:p>
          <a:p>
            <a:pPr>
              <a:lnSpc>
                <a:spcPct val="100000"/>
              </a:lnSpc>
              <a:spcBef>
                <a:spcPts val="600"/>
              </a:spcBef>
              <a:buSzPct val="100000"/>
              <a:buFont typeface="+mj-lt"/>
              <a:buAutoNum type="arabicPeriod"/>
            </a:pPr>
            <a:r>
              <a:rPr lang="it-IT" sz="1400" dirty="0">
                <a:solidFill>
                  <a:schemeClr val="tx1"/>
                </a:solidFill>
              </a:rPr>
              <a:t>L’Operatore può inviare a TIM una richiesta di annullamento, secondo le modalità in essere, anche mentre l’OL è assegnato all’Impresa per l’effettuazione della PA.</a:t>
            </a:r>
          </a:p>
          <a:p>
            <a:pPr>
              <a:lnSpc>
                <a:spcPct val="100000"/>
              </a:lnSpc>
              <a:spcBef>
                <a:spcPts val="600"/>
              </a:spcBef>
              <a:buSzPct val="100000"/>
              <a:buFont typeface="+mj-lt"/>
              <a:buAutoNum type="arabicPeriod"/>
            </a:pPr>
            <a:r>
              <a:rPr lang="it-IT" sz="1400" dirty="0">
                <a:solidFill>
                  <a:schemeClr val="tx1"/>
                </a:solidFill>
              </a:rPr>
              <a:t>Se l’impresa non comunica l’esito della realizzazione on- </a:t>
            </a:r>
            <a:r>
              <a:rPr lang="it-IT" sz="1400" dirty="0" err="1">
                <a:solidFill>
                  <a:schemeClr val="tx1"/>
                </a:solidFill>
              </a:rPr>
              <a:t>field</a:t>
            </a:r>
            <a:r>
              <a:rPr lang="it-IT" sz="1400" dirty="0">
                <a:solidFill>
                  <a:schemeClr val="tx1"/>
                </a:solidFill>
              </a:rPr>
              <a:t> non è previsto time-out.</a:t>
            </a:r>
          </a:p>
          <a:p>
            <a:pPr>
              <a:lnSpc>
                <a:spcPct val="100000"/>
              </a:lnSpc>
              <a:spcBef>
                <a:spcPts val="600"/>
              </a:spcBef>
              <a:buSzPct val="100000"/>
              <a:buFont typeface="+mj-lt"/>
              <a:buAutoNum type="arabicPeriod"/>
            </a:pPr>
            <a:r>
              <a:rPr lang="it-IT" sz="1400" dirty="0">
                <a:solidFill>
                  <a:schemeClr val="tx1"/>
                </a:solidFill>
              </a:rPr>
              <a:t>Per LA in fase di realizzazione on </a:t>
            </a:r>
            <a:r>
              <a:rPr lang="it-IT" sz="1400" dirty="0" err="1">
                <a:solidFill>
                  <a:schemeClr val="tx1"/>
                </a:solidFill>
              </a:rPr>
              <a:t>field</a:t>
            </a:r>
            <a:r>
              <a:rPr lang="it-IT" sz="1400" dirty="0">
                <a:solidFill>
                  <a:schemeClr val="tx1"/>
                </a:solidFill>
              </a:rPr>
              <a:t> verranno introdotte due causali di rimodulazione DAC (Causa Cliente e Causa System) utilizzabili dal System entro DAC-3gg.</a:t>
            </a:r>
          </a:p>
          <a:p>
            <a:pPr>
              <a:lnSpc>
                <a:spcPct val="100000"/>
              </a:lnSpc>
              <a:spcBef>
                <a:spcPts val="600"/>
              </a:spcBef>
              <a:buSzPct val="100000"/>
              <a:buFont typeface="+mj-lt"/>
              <a:buAutoNum type="arabicPeriod"/>
            </a:pPr>
            <a:endParaRPr lang="it-IT" sz="1400" dirty="0">
              <a:solidFill>
                <a:schemeClr val="tx1"/>
              </a:solidFill>
            </a:endParaRPr>
          </a:p>
          <a:p>
            <a:pPr>
              <a:lnSpc>
                <a:spcPct val="100000"/>
              </a:lnSpc>
              <a:spcBef>
                <a:spcPts val="600"/>
              </a:spcBef>
              <a:buSzPct val="100000"/>
              <a:buFont typeface="+mj-lt"/>
              <a:buAutoNum type="arabicPeriod"/>
            </a:pPr>
            <a:endParaRPr lang="it-IT" sz="1400" dirty="0">
              <a:solidFill>
                <a:schemeClr val="tx1"/>
              </a:solidFill>
            </a:endParaRPr>
          </a:p>
          <a:p>
            <a:pPr>
              <a:lnSpc>
                <a:spcPct val="100000"/>
              </a:lnSpc>
              <a:spcBef>
                <a:spcPts val="1200"/>
              </a:spcBef>
              <a:buSzPct val="100000"/>
              <a:buFont typeface="+mj-lt"/>
              <a:buAutoNum type="arabicPeriod"/>
            </a:pPr>
            <a:endParaRPr lang="it-IT" sz="1400" dirty="0">
              <a:solidFill>
                <a:schemeClr val="tx1"/>
              </a:solidFill>
            </a:endParaRPr>
          </a:p>
          <a:p>
            <a:pPr>
              <a:lnSpc>
                <a:spcPct val="100000"/>
              </a:lnSpc>
              <a:spcBef>
                <a:spcPts val="1200"/>
              </a:spcBef>
              <a:buSzPct val="100000"/>
              <a:buFont typeface="+mj-lt"/>
              <a:buAutoNum type="arabicPeriod"/>
            </a:pPr>
            <a:endParaRPr lang="it-IT" sz="1200" dirty="0">
              <a:solidFill>
                <a:schemeClr val="tx1"/>
              </a:solidFill>
            </a:endParaRPr>
          </a:p>
          <a:p>
            <a:pPr>
              <a:lnSpc>
                <a:spcPct val="100000"/>
              </a:lnSpc>
              <a:spcBef>
                <a:spcPts val="1200"/>
              </a:spcBef>
              <a:buSzPct val="100000"/>
              <a:buFont typeface="+mj-lt"/>
              <a:buAutoNum type="arabicPeriod"/>
            </a:pPr>
            <a:endParaRPr lang="it-IT" sz="1200" dirty="0">
              <a:solidFill>
                <a:schemeClr val="tx1"/>
              </a:solidFill>
            </a:endParaRPr>
          </a:p>
          <a:p>
            <a:pPr>
              <a:lnSpc>
                <a:spcPct val="100000"/>
              </a:lnSpc>
              <a:spcBef>
                <a:spcPts val="1200"/>
              </a:spcBef>
              <a:buSzPct val="100000"/>
              <a:buFont typeface="+mj-lt"/>
              <a:buAutoNum type="arabicPeriod"/>
            </a:pPr>
            <a:endParaRPr lang="it-IT" sz="1200" dirty="0">
              <a:solidFill>
                <a:schemeClr val="tx1"/>
              </a:solidFill>
            </a:endParaRPr>
          </a:p>
          <a:p>
            <a:pPr>
              <a:lnSpc>
                <a:spcPct val="100000"/>
              </a:lnSpc>
              <a:spcBef>
                <a:spcPts val="1200"/>
              </a:spcBef>
              <a:buSzPct val="100000"/>
              <a:buFont typeface="+mj-lt"/>
              <a:buAutoNum type="arabicPeriod"/>
            </a:pPr>
            <a:endParaRPr lang="it-IT" sz="1200" dirty="0">
              <a:solidFill>
                <a:schemeClr val="tx1"/>
              </a:solidFill>
            </a:endParaRPr>
          </a:p>
          <a:p>
            <a:pPr marL="0" indent="0">
              <a:lnSpc>
                <a:spcPct val="100000"/>
              </a:lnSpc>
              <a:spcBef>
                <a:spcPts val="1200"/>
              </a:spcBef>
              <a:buSzPct val="100000"/>
              <a:buNone/>
            </a:pPr>
            <a:endParaRPr lang="it-IT" sz="1200" dirty="0">
              <a:solidFill>
                <a:schemeClr val="tx1"/>
              </a:solidFill>
            </a:endParaRPr>
          </a:p>
          <a:p>
            <a:pPr marL="0" indent="0">
              <a:lnSpc>
                <a:spcPct val="100000"/>
              </a:lnSpc>
              <a:spcBef>
                <a:spcPts val="1200"/>
              </a:spcBef>
              <a:buSzPct val="100000"/>
              <a:buNone/>
            </a:pPr>
            <a:endParaRPr lang="it-IT" sz="1200" dirty="0">
              <a:solidFill>
                <a:schemeClr val="tx1"/>
              </a:solidFill>
            </a:endParaRPr>
          </a:p>
        </p:txBody>
      </p:sp>
      <p:sp>
        <p:nvSpPr>
          <p:cNvPr id="9"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354587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it-IT" sz="2400" b="1" dirty="0">
                <a:solidFill>
                  <a:srgbClr val="FF0000"/>
                </a:solidFill>
              </a:rPr>
              <a:t>Provisioning  (LNA e LA):</a:t>
            </a:r>
            <a:r>
              <a:rPr lang="it-IT" sz="2400" dirty="0">
                <a:solidFill>
                  <a:srgbClr val="EB0028"/>
                </a:solidFill>
                <a:latin typeface="TIM Sans Medium"/>
              </a:rPr>
              <a:t> Precisazioni</a:t>
            </a:r>
            <a:br>
              <a:rPr lang="it-IT" sz="2400" b="1" dirty="0">
                <a:solidFill>
                  <a:srgbClr val="FF0000"/>
                </a:solidFill>
              </a:rPr>
            </a:br>
            <a:endParaRPr lang="it-IT" sz="2400" dirty="0">
              <a:solidFill>
                <a:srgbClr val="EB0028"/>
              </a:solidFill>
              <a:latin typeface="TIM Sans Medium"/>
            </a:endParaRPr>
          </a:p>
        </p:txBody>
      </p:sp>
      <p:sp>
        <p:nvSpPr>
          <p:cNvPr id="5" name="Segnaposto testo 2"/>
          <p:cNvSpPr>
            <a:spLocks noGrp="1"/>
          </p:cNvSpPr>
          <p:nvPr>
            <p:ph type="body" sz="quarter" idx="13"/>
          </p:nvPr>
        </p:nvSpPr>
        <p:spPr>
          <a:xfrm>
            <a:off x="412751" y="973560"/>
            <a:ext cx="11575620" cy="5583361"/>
          </a:xfrm>
        </p:spPr>
        <p:txBody>
          <a:bodyPr/>
          <a:lstStyle/>
          <a:p>
            <a:pPr>
              <a:lnSpc>
                <a:spcPct val="100000"/>
              </a:lnSpc>
              <a:spcBef>
                <a:spcPts val="600"/>
              </a:spcBef>
              <a:buSzPct val="100000"/>
              <a:buFont typeface="+mj-lt"/>
              <a:buAutoNum type="arabicPeriod" startAt="12"/>
            </a:pPr>
            <a:r>
              <a:rPr lang="it-IT" sz="1400" dirty="0">
                <a:solidFill>
                  <a:schemeClr val="tx1"/>
                </a:solidFill>
              </a:rPr>
              <a:t>I progetti speciali devono continuare ad essere gestiti </a:t>
            </a:r>
            <a:r>
              <a:rPr lang="it-IT" sz="1400" dirty="0" err="1">
                <a:solidFill>
                  <a:schemeClr val="tx1"/>
                </a:solidFill>
              </a:rPr>
              <a:t>informaticamente</a:t>
            </a:r>
            <a:r>
              <a:rPr lang="it-IT" sz="1400" dirty="0">
                <a:solidFill>
                  <a:schemeClr val="tx1"/>
                </a:solidFill>
              </a:rPr>
              <a:t> da TIM secondo le attuali modalità e regole anche con la disaggregazione. Nel caso in cui l’Operatore, per una o più </a:t>
            </a:r>
            <a:r>
              <a:rPr lang="it-IT" sz="1400" dirty="0" err="1">
                <a:solidFill>
                  <a:schemeClr val="tx1"/>
                </a:solidFill>
              </a:rPr>
              <a:t>AdC</a:t>
            </a:r>
            <a:r>
              <a:rPr lang="it-IT" sz="1400" dirty="0">
                <a:solidFill>
                  <a:schemeClr val="tx1"/>
                </a:solidFill>
              </a:rPr>
              <a:t>, abbia affidato le attività di realizzazione </a:t>
            </a:r>
            <a:r>
              <a:rPr lang="it-IT" sz="1400" i="1" dirty="0">
                <a:solidFill>
                  <a:schemeClr val="tx1"/>
                </a:solidFill>
              </a:rPr>
              <a:t>on </a:t>
            </a:r>
            <a:r>
              <a:rPr lang="it-IT" sz="1400" i="1" dirty="0" err="1">
                <a:solidFill>
                  <a:schemeClr val="tx1"/>
                </a:solidFill>
              </a:rPr>
              <a:t>field</a:t>
            </a:r>
            <a:r>
              <a:rPr lang="it-IT" sz="1400" i="1" dirty="0">
                <a:solidFill>
                  <a:schemeClr val="tx1"/>
                </a:solidFill>
              </a:rPr>
              <a:t> </a:t>
            </a:r>
            <a:r>
              <a:rPr lang="it-IT" sz="1400" dirty="0">
                <a:solidFill>
                  <a:schemeClr val="tx1"/>
                </a:solidFill>
              </a:rPr>
              <a:t>ad una o più Imprese, può attraverso l’utilizzo del Codice progetto speciale decidere di far gestire i relativi OL secondo le modalità definite da Progetto Speciale (in modalità non disaggregata).</a:t>
            </a:r>
          </a:p>
          <a:p>
            <a:pPr>
              <a:lnSpc>
                <a:spcPct val="100000"/>
              </a:lnSpc>
              <a:spcBef>
                <a:spcPts val="600"/>
              </a:spcBef>
              <a:buSzPct val="100000"/>
              <a:buFont typeface="+mj-lt"/>
              <a:buAutoNum type="arabicPeriod" startAt="12"/>
            </a:pPr>
            <a:r>
              <a:rPr lang="it-IT" sz="1400" dirty="0">
                <a:solidFill>
                  <a:schemeClr val="tx1"/>
                </a:solidFill>
              </a:rPr>
              <a:t>I tracciati record, gli NR e gli stati saranno definiti dal Tavolo Tecnico di Implementazione della delibera.</a:t>
            </a:r>
          </a:p>
          <a:p>
            <a:pPr>
              <a:lnSpc>
                <a:spcPct val="100000"/>
              </a:lnSpc>
              <a:spcBef>
                <a:spcPts val="600"/>
              </a:spcBef>
              <a:buSzPct val="100000"/>
              <a:buFont typeface="+mj-lt"/>
              <a:buAutoNum type="arabicPeriod" startAt="12"/>
            </a:pPr>
            <a:r>
              <a:rPr lang="it-IT" sz="1400" dirty="0">
                <a:solidFill>
                  <a:schemeClr val="tx1"/>
                </a:solidFill>
              </a:rPr>
              <a:t>Per le richieste da GUI, TIM predispone un menù a tendina che elenca le imprese scelte da OAO per ciascuna </a:t>
            </a:r>
            <a:r>
              <a:rPr lang="it-IT" sz="1400" dirty="0" err="1">
                <a:solidFill>
                  <a:schemeClr val="tx1"/>
                </a:solidFill>
              </a:rPr>
              <a:t>AdC</a:t>
            </a:r>
            <a:r>
              <a:rPr lang="it-IT" sz="1400" dirty="0">
                <a:solidFill>
                  <a:schemeClr val="tx1"/>
                </a:solidFill>
              </a:rPr>
              <a:t>.</a:t>
            </a:r>
          </a:p>
          <a:p>
            <a:pPr>
              <a:lnSpc>
                <a:spcPct val="100000"/>
              </a:lnSpc>
              <a:spcBef>
                <a:spcPts val="600"/>
              </a:spcBef>
              <a:buSzPct val="100000"/>
              <a:buFont typeface="+mj-lt"/>
              <a:buAutoNum type="arabicPeriod" startAt="12"/>
            </a:pPr>
            <a:r>
              <a:rPr lang="it-IT" sz="1400" dirty="0">
                <a:solidFill>
                  <a:schemeClr val="tx1"/>
                </a:solidFill>
              </a:rPr>
              <a:t>La «Notifica di inizio attività a cura Impresa» sarà prevista anche nel caso in  cui sia TIM ad effettuare le attività di realizzazione on-</a:t>
            </a:r>
            <a:r>
              <a:rPr lang="it-IT" sz="1400" dirty="0" err="1">
                <a:solidFill>
                  <a:schemeClr val="tx1"/>
                </a:solidFill>
              </a:rPr>
              <a:t>field</a:t>
            </a:r>
            <a:r>
              <a:rPr lang="it-IT" sz="1400" dirty="0">
                <a:solidFill>
                  <a:schemeClr val="tx1"/>
                </a:solidFill>
              </a:rPr>
              <a:t>.</a:t>
            </a:r>
          </a:p>
          <a:p>
            <a:pPr>
              <a:lnSpc>
                <a:spcPct val="100000"/>
              </a:lnSpc>
              <a:spcBef>
                <a:spcPts val="600"/>
              </a:spcBef>
              <a:buSzPct val="100000"/>
              <a:buFont typeface="+mj-lt"/>
              <a:buAutoNum type="arabicPeriod" startAt="12"/>
            </a:pPr>
            <a:r>
              <a:rPr lang="it-IT" sz="1400" dirty="0">
                <a:solidFill>
                  <a:schemeClr val="tx1"/>
                </a:solidFill>
              </a:rPr>
              <a:t>La «Notifica di inizio attività a cura Impresa» corrisponde al momento in cui l’Impresa inizia la realizzazione </a:t>
            </a:r>
            <a:r>
              <a:rPr lang="it-IT" sz="1400" dirty="0" err="1">
                <a:solidFill>
                  <a:schemeClr val="tx1"/>
                </a:solidFill>
              </a:rPr>
              <a:t>on_field</a:t>
            </a:r>
            <a:r>
              <a:rPr lang="it-IT" sz="1400" dirty="0">
                <a:solidFill>
                  <a:schemeClr val="tx1"/>
                </a:solidFill>
              </a:rPr>
              <a:t> dell’ordine.</a:t>
            </a:r>
          </a:p>
          <a:p>
            <a:pPr>
              <a:lnSpc>
                <a:spcPct val="100000"/>
              </a:lnSpc>
              <a:spcBef>
                <a:spcPts val="600"/>
              </a:spcBef>
              <a:buSzPct val="100000"/>
              <a:buFont typeface="+mj-lt"/>
              <a:buAutoNum type="arabicPeriod" startAt="12"/>
            </a:pPr>
            <a:r>
              <a:rPr lang="it-IT" sz="1400" dirty="0">
                <a:solidFill>
                  <a:schemeClr val="tx1"/>
                </a:solidFill>
              </a:rPr>
              <a:t>La «Notifica di assegnazione ad Impresa» deve contenere l’Impresa alla quale TIM assegna l’OL. </a:t>
            </a:r>
          </a:p>
          <a:p>
            <a:pPr>
              <a:lnSpc>
                <a:spcPct val="100000"/>
              </a:lnSpc>
              <a:spcBef>
                <a:spcPts val="600"/>
              </a:spcBef>
              <a:buSzPct val="100000"/>
              <a:buFont typeface="+mj-lt"/>
              <a:buAutoNum type="arabicPeriod" startAt="12"/>
            </a:pPr>
            <a:r>
              <a:rPr lang="it-IT" sz="1400" dirty="0">
                <a:solidFill>
                  <a:schemeClr val="tx1"/>
                </a:solidFill>
              </a:rPr>
              <a:t>Indipendentemente da eventuali prestazioni aggiuntive indicate nell’OL, nel caso in cui in fase di realizzazione on </a:t>
            </a:r>
            <a:r>
              <a:rPr lang="it-IT" sz="1400" dirty="0" err="1">
                <a:solidFill>
                  <a:schemeClr val="tx1"/>
                </a:solidFill>
              </a:rPr>
              <a:t>field</a:t>
            </a:r>
            <a:r>
              <a:rPr lang="it-IT" sz="1400" dirty="0">
                <a:solidFill>
                  <a:schemeClr val="tx1"/>
                </a:solidFill>
              </a:rPr>
              <a:t> l’Impresa ravvisi che il completamento della lavorazione deve essere a cura TIM (casi: Opere Speciali, Impedimenti Causa Ostativa, Mancanza Permessi, Negativo Rete), l’Impresa riassegna la lavorazione dell’OL a TIM.  Rimossa la causa ed eseguita l’attività ,TIM espleta l’OL. Sarà cura dell’Operatore inviare direttamente all’Impresa le istruzioni per l’effettuazione delle eventuali prestazioni aggiuntive.</a:t>
            </a:r>
          </a:p>
          <a:p>
            <a:pPr>
              <a:lnSpc>
                <a:spcPct val="100000"/>
              </a:lnSpc>
              <a:spcBef>
                <a:spcPts val="600"/>
              </a:spcBef>
              <a:buSzPct val="100000"/>
              <a:buFont typeface="+mj-lt"/>
              <a:buAutoNum type="arabicPeriod" startAt="12"/>
            </a:pPr>
            <a:endParaRPr lang="it-IT" sz="1200" dirty="0">
              <a:solidFill>
                <a:schemeClr val="tx1"/>
              </a:solidFill>
            </a:endParaRPr>
          </a:p>
          <a:p>
            <a:pPr>
              <a:lnSpc>
                <a:spcPct val="100000"/>
              </a:lnSpc>
              <a:spcBef>
                <a:spcPts val="600"/>
              </a:spcBef>
              <a:buSzPct val="100000"/>
              <a:buFont typeface="+mj-lt"/>
              <a:buAutoNum type="arabicPeriod" startAt="12"/>
            </a:pPr>
            <a:endParaRPr lang="it-IT" sz="1200" dirty="0">
              <a:solidFill>
                <a:schemeClr val="tx1"/>
              </a:solidFill>
            </a:endParaRPr>
          </a:p>
          <a:p>
            <a:pPr>
              <a:lnSpc>
                <a:spcPct val="100000"/>
              </a:lnSpc>
              <a:spcBef>
                <a:spcPts val="1200"/>
              </a:spcBef>
              <a:buSzPct val="100000"/>
              <a:buFont typeface="+mj-lt"/>
              <a:buAutoNum type="arabicPeriod" startAt="12"/>
            </a:pPr>
            <a:endParaRPr lang="it-IT" sz="1200" dirty="0">
              <a:solidFill>
                <a:schemeClr val="tx1"/>
              </a:solidFill>
            </a:endParaRPr>
          </a:p>
          <a:p>
            <a:pPr>
              <a:lnSpc>
                <a:spcPct val="100000"/>
              </a:lnSpc>
              <a:spcBef>
                <a:spcPts val="1200"/>
              </a:spcBef>
              <a:buSzPct val="100000"/>
              <a:buFont typeface="+mj-lt"/>
              <a:buAutoNum type="arabicPeriod" startAt="12"/>
            </a:pPr>
            <a:endParaRPr lang="it-IT" sz="1200" dirty="0">
              <a:solidFill>
                <a:schemeClr val="tx1"/>
              </a:solidFill>
            </a:endParaRPr>
          </a:p>
          <a:p>
            <a:pPr>
              <a:lnSpc>
                <a:spcPct val="100000"/>
              </a:lnSpc>
              <a:spcBef>
                <a:spcPts val="1200"/>
              </a:spcBef>
              <a:buSzPct val="100000"/>
              <a:buFont typeface="+mj-lt"/>
              <a:buAutoNum type="arabicPeriod" startAt="12"/>
            </a:pPr>
            <a:endParaRPr lang="it-IT" sz="1200" dirty="0">
              <a:solidFill>
                <a:schemeClr val="tx1"/>
              </a:solidFill>
            </a:endParaRPr>
          </a:p>
          <a:p>
            <a:pPr>
              <a:lnSpc>
                <a:spcPct val="100000"/>
              </a:lnSpc>
              <a:spcBef>
                <a:spcPts val="1200"/>
              </a:spcBef>
              <a:buSzPct val="100000"/>
              <a:buFont typeface="+mj-lt"/>
              <a:buAutoNum type="arabicPeriod" startAt="12"/>
            </a:pPr>
            <a:endParaRPr lang="it-IT" sz="1200" dirty="0">
              <a:solidFill>
                <a:schemeClr val="tx1"/>
              </a:solidFill>
            </a:endParaRPr>
          </a:p>
          <a:p>
            <a:pPr>
              <a:lnSpc>
                <a:spcPct val="100000"/>
              </a:lnSpc>
              <a:spcBef>
                <a:spcPts val="1200"/>
              </a:spcBef>
              <a:buSzPct val="100000"/>
              <a:buFont typeface="+mj-lt"/>
              <a:buAutoNum type="arabicPeriod" startAt="12"/>
            </a:pPr>
            <a:endParaRPr lang="it-IT" sz="1200" dirty="0">
              <a:solidFill>
                <a:schemeClr val="tx1"/>
              </a:solidFill>
            </a:endParaRPr>
          </a:p>
          <a:p>
            <a:pPr marL="0" indent="0">
              <a:lnSpc>
                <a:spcPct val="100000"/>
              </a:lnSpc>
              <a:spcBef>
                <a:spcPts val="1200"/>
              </a:spcBef>
              <a:buSzPct val="100000"/>
              <a:buNone/>
            </a:pPr>
            <a:endParaRPr lang="it-IT" sz="1200" dirty="0">
              <a:solidFill>
                <a:schemeClr val="tx1"/>
              </a:solidFill>
            </a:endParaRPr>
          </a:p>
          <a:p>
            <a:pPr marL="0" indent="0">
              <a:lnSpc>
                <a:spcPct val="100000"/>
              </a:lnSpc>
              <a:spcBef>
                <a:spcPts val="1200"/>
              </a:spcBef>
              <a:buSzPct val="100000"/>
              <a:buNone/>
            </a:pPr>
            <a:endParaRPr lang="it-IT" sz="1200" dirty="0">
              <a:solidFill>
                <a:schemeClr val="tx1"/>
              </a:solidFill>
            </a:endParaRPr>
          </a:p>
        </p:txBody>
      </p:sp>
      <p:sp>
        <p:nvSpPr>
          <p:cNvPr id="9"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8700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1" y="360363"/>
            <a:ext cx="11279717" cy="355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it-IT" sz="2400" b="1" dirty="0">
                <a:solidFill>
                  <a:srgbClr val="FF0000"/>
                </a:solidFill>
              </a:rPr>
              <a:t>Assurance: </a:t>
            </a:r>
            <a:r>
              <a:rPr lang="it-IT" sz="2400" dirty="0">
                <a:solidFill>
                  <a:srgbClr val="EB0028"/>
                </a:solidFill>
                <a:latin typeface="TIM Sans Medium"/>
              </a:rPr>
              <a:t>Precisazioni </a:t>
            </a:r>
            <a:br>
              <a:rPr lang="it-IT" sz="2400" b="1" dirty="0">
                <a:solidFill>
                  <a:srgbClr val="FF0000"/>
                </a:solidFill>
              </a:rPr>
            </a:br>
            <a:br>
              <a:rPr lang="it-IT" sz="2400" dirty="0">
                <a:solidFill>
                  <a:srgbClr val="EB0028"/>
                </a:solidFill>
                <a:latin typeface="TIM Sans Medium"/>
              </a:rPr>
            </a:br>
            <a:endParaRPr lang="it-IT" sz="2400" dirty="0">
              <a:solidFill>
                <a:srgbClr val="EB0028"/>
              </a:solidFill>
              <a:latin typeface="TIM Sans Medium"/>
            </a:endParaRPr>
          </a:p>
        </p:txBody>
      </p:sp>
      <p:sp>
        <p:nvSpPr>
          <p:cNvPr id="5" name="Segnaposto testo 2"/>
          <p:cNvSpPr>
            <a:spLocks noGrp="1"/>
          </p:cNvSpPr>
          <p:nvPr>
            <p:ph type="body" sz="quarter" idx="13"/>
          </p:nvPr>
        </p:nvSpPr>
        <p:spPr>
          <a:xfrm>
            <a:off x="398207" y="843203"/>
            <a:ext cx="11575620" cy="4313591"/>
          </a:xfrm>
        </p:spPr>
        <p:txBody>
          <a:bodyPr/>
          <a:lstStyle/>
          <a:p>
            <a:pPr>
              <a:lnSpc>
                <a:spcPct val="100000"/>
              </a:lnSpc>
              <a:spcBef>
                <a:spcPts val="1200"/>
              </a:spcBef>
              <a:buSzPct val="100000"/>
              <a:buFont typeface="+mj-lt"/>
              <a:buAutoNum type="arabicPeriod"/>
            </a:pPr>
            <a:r>
              <a:rPr lang="it-IT" sz="1400" dirty="0">
                <a:solidFill>
                  <a:schemeClr val="tx1"/>
                </a:solidFill>
              </a:rPr>
              <a:t>Il format contrattuale riporta per ogni </a:t>
            </a:r>
            <a:r>
              <a:rPr lang="it-IT" sz="1400" dirty="0" err="1">
                <a:solidFill>
                  <a:schemeClr val="tx1"/>
                </a:solidFill>
              </a:rPr>
              <a:t>AdC</a:t>
            </a:r>
            <a:r>
              <a:rPr lang="it-IT" sz="1400" dirty="0">
                <a:solidFill>
                  <a:schemeClr val="tx1"/>
                </a:solidFill>
              </a:rPr>
              <a:t> le Imprese a cui l’Operatore affida le attività di realizzazione on </a:t>
            </a:r>
            <a:r>
              <a:rPr lang="it-IT" sz="1400" dirty="0" err="1">
                <a:solidFill>
                  <a:schemeClr val="tx1"/>
                </a:solidFill>
              </a:rPr>
              <a:t>field</a:t>
            </a:r>
            <a:r>
              <a:rPr lang="it-IT" sz="1400" dirty="0">
                <a:solidFill>
                  <a:schemeClr val="tx1"/>
                </a:solidFill>
              </a:rPr>
              <a:t>.</a:t>
            </a:r>
          </a:p>
          <a:p>
            <a:pPr>
              <a:lnSpc>
                <a:spcPct val="100000"/>
              </a:lnSpc>
              <a:spcBef>
                <a:spcPts val="1200"/>
              </a:spcBef>
              <a:buSzPct val="100000"/>
              <a:buFont typeface="+mj-lt"/>
              <a:buAutoNum type="arabicPeriod"/>
            </a:pPr>
            <a:r>
              <a:rPr lang="it-IT" sz="1400" dirty="0">
                <a:solidFill>
                  <a:schemeClr val="tx1"/>
                </a:solidFill>
              </a:rPr>
              <a:t>La presenza di prestazioni aggiuntive a casa cliente, se prevista, deve essere comunicata dall’Operatore nel TT. In assenza di prestazione aggiuntive valorizzate l’impresa deve provvedere a chiudere il TT e non può effettuare alcuna attività i</a:t>
            </a:r>
            <a:r>
              <a:rPr lang="it-IT" sz="1400" dirty="0">
                <a:solidFill>
                  <a:schemeClr val="tx1"/>
                </a:solidFill>
                <a:latin typeface="TIM Sans" panose="00000500000000000000"/>
              </a:rPr>
              <a:t>n sede cliente prima di effettuare tale chiusura.</a:t>
            </a:r>
            <a:endParaRPr lang="it-IT" sz="1400" dirty="0">
              <a:solidFill>
                <a:schemeClr val="tx1"/>
              </a:solidFill>
            </a:endParaRPr>
          </a:p>
          <a:p>
            <a:pPr>
              <a:lnSpc>
                <a:spcPct val="100000"/>
              </a:lnSpc>
              <a:spcBef>
                <a:spcPts val="600"/>
              </a:spcBef>
              <a:buSzPct val="100000"/>
              <a:buFont typeface="+mj-lt"/>
              <a:buAutoNum type="arabicPeriod"/>
            </a:pPr>
            <a:r>
              <a:rPr lang="it-IT" sz="1400" dirty="0">
                <a:solidFill>
                  <a:schemeClr val="tx1"/>
                </a:solidFill>
              </a:rPr>
              <a:t>Per le prestazioni aggiuntive nel TT sarà previsto una codifica ad hoc la cui sintassi sarà definito nell’ambito del Tavolo Tecnico tra TIM e gli OAO, mentre la semantica sarà definita nei contratti tra gli Operatori e le Imprese.</a:t>
            </a:r>
          </a:p>
          <a:p>
            <a:pPr>
              <a:lnSpc>
                <a:spcPct val="100000"/>
              </a:lnSpc>
              <a:spcBef>
                <a:spcPts val="1200"/>
              </a:spcBef>
              <a:buSzPct val="100000"/>
              <a:buFont typeface="+mj-lt"/>
              <a:buAutoNum type="arabicPeriod"/>
            </a:pPr>
            <a:r>
              <a:rPr lang="it-IT" sz="1400" dirty="0">
                <a:solidFill>
                  <a:schemeClr val="tx1"/>
                </a:solidFill>
              </a:rPr>
              <a:t>Lo SLA Plus SU se previsto per il TT, deve essere comunicato nel TR. </a:t>
            </a:r>
          </a:p>
          <a:p>
            <a:pPr>
              <a:lnSpc>
                <a:spcPct val="100000"/>
              </a:lnSpc>
              <a:spcBef>
                <a:spcPts val="600"/>
              </a:spcBef>
              <a:buSzPct val="100000"/>
              <a:buFont typeface="+mj-lt"/>
              <a:buAutoNum type="arabicPeriod"/>
            </a:pPr>
            <a:r>
              <a:rPr lang="it-IT" sz="1400" dirty="0">
                <a:solidFill>
                  <a:schemeClr val="tx1"/>
                </a:solidFill>
              </a:rPr>
              <a:t>TIM trasmette all’Impresa il TT contenente le informazioni inserite dall’Operatore nel TT stesso. Non è previsto alcun controllo da parte di TIM di congruenza tra  la richiesta presente nel TT di affidamento all’Impresa di prestazioni aggiuntive e/o SLA Plus SU e la loro effettiva contrattualizzazione tra l’Operatore e le Imprese. Eventuali reclami sulle Prestazioni Aggiuntive e/o SLU PLUS SU o eventuali richieste di chiarimenti dalle Imprese verso TIM saranno </a:t>
            </a:r>
            <a:r>
              <a:rPr lang="it-IT" sz="1400" dirty="0" err="1">
                <a:solidFill>
                  <a:schemeClr val="tx1"/>
                </a:solidFill>
              </a:rPr>
              <a:t>reinoltrati</a:t>
            </a:r>
            <a:r>
              <a:rPr lang="it-IT" sz="1400" dirty="0">
                <a:solidFill>
                  <a:schemeClr val="tx1"/>
                </a:solidFill>
              </a:rPr>
              <a:t> da TIM all’Operatore senza alcuna responsabilità da parte TIM.</a:t>
            </a:r>
          </a:p>
          <a:p>
            <a:pPr>
              <a:lnSpc>
                <a:spcPct val="100000"/>
              </a:lnSpc>
              <a:spcBef>
                <a:spcPts val="1200"/>
              </a:spcBef>
              <a:buSzPct val="100000"/>
              <a:buFont typeface="+mj-lt"/>
              <a:buAutoNum type="arabicPeriod"/>
            </a:pPr>
            <a:r>
              <a:rPr lang="it-IT" sz="1400" dirty="0">
                <a:solidFill>
                  <a:schemeClr val="tx1"/>
                </a:solidFill>
              </a:rPr>
              <a:t>In caso di disaggregazione, se il campo del TR « Impresa System» non è valorizzato, il TT viene scartato. </a:t>
            </a:r>
          </a:p>
          <a:p>
            <a:pPr>
              <a:lnSpc>
                <a:spcPct val="100000"/>
              </a:lnSpc>
              <a:spcBef>
                <a:spcPts val="1200"/>
              </a:spcBef>
              <a:buSzPct val="100000"/>
              <a:buFont typeface="+mj-lt"/>
              <a:buAutoNum type="arabicPeriod"/>
            </a:pPr>
            <a:r>
              <a:rPr lang="it-IT" sz="1400" dirty="0">
                <a:solidFill>
                  <a:schemeClr val="tx1"/>
                </a:solidFill>
              </a:rPr>
              <a:t>Per le richieste da GUI, TIM predispone un menù a tendina che elenca le imprese scelte da OAO per ciascuna </a:t>
            </a:r>
            <a:r>
              <a:rPr lang="it-IT" sz="1400" dirty="0" err="1">
                <a:solidFill>
                  <a:schemeClr val="tx1"/>
                </a:solidFill>
              </a:rPr>
              <a:t>AdC</a:t>
            </a:r>
            <a:r>
              <a:rPr lang="it-IT" sz="1400" dirty="0">
                <a:solidFill>
                  <a:schemeClr val="tx1"/>
                </a:solidFill>
              </a:rPr>
              <a:t>.</a:t>
            </a:r>
          </a:p>
          <a:p>
            <a:pPr>
              <a:lnSpc>
                <a:spcPct val="100000"/>
              </a:lnSpc>
              <a:spcBef>
                <a:spcPts val="1200"/>
              </a:spcBef>
              <a:buSzPct val="100000"/>
              <a:buFont typeface="+mj-lt"/>
              <a:buAutoNum type="arabicPeriod"/>
            </a:pPr>
            <a:r>
              <a:rPr lang="it-IT" sz="1400" dirty="0">
                <a:solidFill>
                  <a:schemeClr val="tx1"/>
                </a:solidFill>
              </a:rPr>
              <a:t>Per B2B lo strumento è a carico dell’OAO in quanto è l’OAO che sui suoi sistemi effettua la scelta dell’Impresa. </a:t>
            </a:r>
          </a:p>
          <a:p>
            <a:pPr>
              <a:lnSpc>
                <a:spcPct val="100000"/>
              </a:lnSpc>
              <a:spcBef>
                <a:spcPts val="1200"/>
              </a:spcBef>
              <a:buSzPct val="100000"/>
              <a:buFont typeface="+mj-lt"/>
              <a:buAutoNum type="arabicPeriod"/>
            </a:pPr>
            <a:endParaRPr lang="it-IT" sz="1400" dirty="0">
              <a:solidFill>
                <a:schemeClr val="tx1"/>
              </a:solidFill>
            </a:endParaRPr>
          </a:p>
          <a:p>
            <a:pPr>
              <a:lnSpc>
                <a:spcPct val="100000"/>
              </a:lnSpc>
              <a:spcBef>
                <a:spcPts val="1200"/>
              </a:spcBef>
              <a:buSzPct val="100000"/>
              <a:buFont typeface="+mj-lt"/>
              <a:buAutoNum type="arabicPeriod"/>
            </a:pPr>
            <a:endParaRPr lang="it-IT" sz="1200" dirty="0">
              <a:solidFill>
                <a:schemeClr val="tx1"/>
              </a:solidFill>
            </a:endParaRPr>
          </a:p>
          <a:p>
            <a:pPr marL="0" indent="0">
              <a:lnSpc>
                <a:spcPct val="150000"/>
              </a:lnSpc>
              <a:spcBef>
                <a:spcPts val="1200"/>
              </a:spcBef>
              <a:buSzPct val="100000"/>
              <a:buNone/>
            </a:pPr>
            <a:endParaRPr lang="it-IT" sz="1200" dirty="0">
              <a:solidFill>
                <a:schemeClr val="tx1"/>
              </a:solidFill>
            </a:endParaRPr>
          </a:p>
          <a:p>
            <a:pPr marL="0" indent="0">
              <a:lnSpc>
                <a:spcPct val="150000"/>
              </a:lnSpc>
              <a:spcBef>
                <a:spcPts val="1200"/>
              </a:spcBef>
              <a:buNone/>
            </a:pPr>
            <a:endParaRPr lang="it-IT" sz="1600" b="1" dirty="0">
              <a:solidFill>
                <a:srgbClr val="FF0000"/>
              </a:solidFill>
            </a:endParaRPr>
          </a:p>
          <a:p>
            <a:pPr marL="0" lvl="0" indent="0">
              <a:lnSpc>
                <a:spcPct val="150000"/>
              </a:lnSpc>
              <a:spcBef>
                <a:spcPts val="1200"/>
              </a:spcBef>
              <a:buNone/>
            </a:pPr>
            <a:endParaRPr lang="it-IT" sz="1600" dirty="0">
              <a:solidFill>
                <a:schemeClr val="tx1"/>
              </a:solidFill>
            </a:endParaRPr>
          </a:p>
          <a:p>
            <a:pPr>
              <a:lnSpc>
                <a:spcPct val="150000"/>
              </a:lnSpc>
              <a:spcBef>
                <a:spcPts val="1200"/>
              </a:spcBef>
            </a:pPr>
            <a:endParaRPr lang="it-IT" sz="1600" dirty="0">
              <a:solidFill>
                <a:schemeClr val="tx1"/>
              </a:solidFill>
            </a:endParaRPr>
          </a:p>
          <a:p>
            <a:pPr marL="0" lvl="0" indent="0">
              <a:lnSpc>
                <a:spcPct val="150000"/>
              </a:lnSpc>
              <a:spcBef>
                <a:spcPts val="1200"/>
              </a:spcBef>
              <a:buNone/>
            </a:pPr>
            <a:endParaRPr lang="it-IT" sz="1600" dirty="0">
              <a:solidFill>
                <a:schemeClr val="tx1"/>
              </a:solidFill>
            </a:endParaRPr>
          </a:p>
        </p:txBody>
      </p:sp>
      <p:sp>
        <p:nvSpPr>
          <p:cNvPr id="9"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68411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p>
        </p:txBody>
      </p:sp>
      <p:sp>
        <p:nvSpPr>
          <p:cNvPr id="3" name="Segnaposto contenuto 2"/>
          <p:cNvSpPr>
            <a:spLocks noGrp="1"/>
          </p:cNvSpPr>
          <p:nvPr>
            <p:ph idx="1"/>
          </p:nvPr>
        </p:nvSpPr>
        <p:spPr/>
        <p:txBody>
          <a:bodyPr/>
          <a:lstStyle/>
          <a:p>
            <a:r>
              <a:rPr lang="it-IT" dirty="0"/>
              <a:t>Premessa </a:t>
            </a:r>
          </a:p>
          <a:p>
            <a:r>
              <a:rPr lang="it-IT" dirty="0"/>
              <a:t>Provisioning e assurance: principali modifiche</a:t>
            </a:r>
          </a:p>
          <a:p>
            <a:pPr marL="285750" lvl="1" defTabSz="914400" fontAlgn="base">
              <a:lnSpc>
                <a:spcPct val="120000"/>
              </a:lnSpc>
              <a:spcBef>
                <a:spcPct val="0"/>
              </a:spcBef>
              <a:spcAft>
                <a:spcPct val="40000"/>
              </a:spcAft>
              <a:buClr>
                <a:srgbClr val="EB0028"/>
              </a:buClr>
              <a:buSzPct val="50000"/>
              <a:buBlip>
                <a:blip r:embed="rId2"/>
              </a:buBlip>
            </a:pPr>
            <a:r>
              <a:rPr lang="it-IT" sz="1800" dirty="0">
                <a:solidFill>
                  <a:schemeClr val="accent5"/>
                </a:solidFill>
              </a:rPr>
              <a:t>Provisioning: attivazione LNA</a:t>
            </a:r>
          </a:p>
          <a:p>
            <a:pPr marL="285750" lvl="1" defTabSz="914400" fontAlgn="base">
              <a:lnSpc>
                <a:spcPct val="120000"/>
              </a:lnSpc>
              <a:spcBef>
                <a:spcPct val="0"/>
              </a:spcBef>
              <a:spcAft>
                <a:spcPct val="40000"/>
              </a:spcAft>
              <a:buClr>
                <a:srgbClr val="EB0028"/>
              </a:buClr>
              <a:buSzPct val="50000"/>
              <a:buBlip>
                <a:blip r:embed="rId2"/>
              </a:buBlip>
            </a:pPr>
            <a:r>
              <a:rPr lang="it-IT" sz="1800" dirty="0">
                <a:solidFill>
                  <a:schemeClr val="accent5"/>
                </a:solidFill>
              </a:rPr>
              <a:t>Provisioning: attivazione LA</a:t>
            </a:r>
          </a:p>
          <a:p>
            <a:pPr marL="285750" lvl="1" defTabSz="914400" fontAlgn="base">
              <a:lnSpc>
                <a:spcPct val="120000"/>
              </a:lnSpc>
              <a:spcBef>
                <a:spcPct val="0"/>
              </a:spcBef>
              <a:spcAft>
                <a:spcPct val="40000"/>
              </a:spcAft>
              <a:buClr>
                <a:srgbClr val="EB0028"/>
              </a:buClr>
              <a:buSzPct val="50000"/>
              <a:buBlip>
                <a:blip r:embed="rId2"/>
              </a:buBlip>
            </a:pPr>
            <a:r>
              <a:rPr lang="it-IT" sz="1800" dirty="0">
                <a:solidFill>
                  <a:schemeClr val="accent5"/>
                </a:solidFill>
              </a:rPr>
              <a:t>Assurance</a:t>
            </a:r>
          </a:p>
          <a:p>
            <a:pPr marL="285750" lvl="1" defTabSz="914400" fontAlgn="base">
              <a:lnSpc>
                <a:spcPct val="120000"/>
              </a:lnSpc>
              <a:spcBef>
                <a:spcPct val="0"/>
              </a:spcBef>
              <a:spcAft>
                <a:spcPct val="40000"/>
              </a:spcAft>
              <a:buClr>
                <a:srgbClr val="EB0028"/>
              </a:buClr>
              <a:buSzPct val="50000"/>
              <a:buBlip>
                <a:blip r:embed="rId2"/>
              </a:buBlip>
            </a:pPr>
            <a:r>
              <a:rPr lang="it-IT" sz="1800" dirty="0">
                <a:solidFill>
                  <a:schemeClr val="accent5"/>
                </a:solidFill>
              </a:rPr>
              <a:t>Provisioning: precisazioni</a:t>
            </a:r>
          </a:p>
          <a:p>
            <a:pPr marL="285750" lvl="1" defTabSz="914400" fontAlgn="base">
              <a:lnSpc>
                <a:spcPct val="120000"/>
              </a:lnSpc>
              <a:spcBef>
                <a:spcPct val="0"/>
              </a:spcBef>
              <a:spcAft>
                <a:spcPct val="40000"/>
              </a:spcAft>
              <a:buClr>
                <a:srgbClr val="EB0028"/>
              </a:buClr>
              <a:buSzPct val="50000"/>
              <a:buBlip>
                <a:blip r:embed="rId2"/>
              </a:buBlip>
            </a:pPr>
            <a:r>
              <a:rPr lang="it-IT" sz="1800" dirty="0">
                <a:solidFill>
                  <a:schemeClr val="accent5"/>
                </a:solidFill>
              </a:rPr>
              <a:t>Assurance: precisazioni</a:t>
            </a:r>
            <a:endParaRPr lang="it-IT" dirty="0"/>
          </a:p>
          <a:p>
            <a:pPr marL="0" indent="0">
              <a:buNone/>
            </a:pPr>
            <a:endParaRPr lang="it-IT" dirty="0"/>
          </a:p>
          <a:p>
            <a:endParaRPr lang="it-IT" dirty="0"/>
          </a:p>
          <a:p>
            <a:endParaRPr lang="it-IT" dirty="0"/>
          </a:p>
        </p:txBody>
      </p:sp>
      <p:sp>
        <p:nvSpPr>
          <p:cNvPr id="7"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57196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a:solidFill>
                  <a:srgbClr val="E0001A"/>
                </a:solidFill>
              </a:rPr>
              <a:t>Premessa 														</a:t>
            </a:r>
            <a:r>
              <a:rPr lang="it-IT" b="1" dirty="0"/>
              <a:t>(1/2)</a:t>
            </a:r>
            <a:r>
              <a:rPr lang="it-IT" dirty="0">
                <a:solidFill>
                  <a:srgbClr val="E0001A"/>
                </a:solidFill>
              </a:rPr>
              <a:t>  </a:t>
            </a:r>
            <a:endParaRPr lang="it-IT" b="1" dirty="0"/>
          </a:p>
        </p:txBody>
      </p:sp>
      <p:sp>
        <p:nvSpPr>
          <p:cNvPr id="5" name="Segnaposto testo 2"/>
          <p:cNvSpPr>
            <a:spLocks noGrp="1"/>
          </p:cNvSpPr>
          <p:nvPr>
            <p:ph type="body" sz="quarter" idx="13"/>
          </p:nvPr>
        </p:nvSpPr>
        <p:spPr>
          <a:xfrm>
            <a:off x="512507" y="775122"/>
            <a:ext cx="11355643" cy="5476822"/>
          </a:xfrm>
        </p:spPr>
        <p:txBody>
          <a:bodyPr/>
          <a:lstStyle/>
          <a:p>
            <a:pPr marL="342900" indent="-342900">
              <a:lnSpc>
                <a:spcPct val="100000"/>
              </a:lnSpc>
              <a:spcBef>
                <a:spcPts val="1200"/>
              </a:spcBef>
              <a:spcAft>
                <a:spcPts val="600"/>
              </a:spcAft>
              <a:buSzPct val="100000"/>
              <a:buFont typeface="+mj-lt"/>
              <a:buAutoNum type="arabicPeriod"/>
            </a:pPr>
            <a:r>
              <a:rPr lang="it-IT" sz="1200" dirty="0">
                <a:solidFill>
                  <a:schemeClr val="tx1"/>
                </a:solidFill>
              </a:rPr>
              <a:t>Perimetro di applicazione: </a:t>
            </a:r>
          </a:p>
          <a:p>
            <a:pPr marL="649287" lvl="4">
              <a:lnSpc>
                <a:spcPct val="100000"/>
              </a:lnSpc>
              <a:spcBef>
                <a:spcPts val="750"/>
              </a:spcBef>
              <a:spcAft>
                <a:spcPts val="600"/>
              </a:spcAft>
              <a:buClr>
                <a:srgbClr val="FF0000"/>
              </a:buClr>
              <a:buSzPct val="150000"/>
            </a:pPr>
            <a:r>
              <a:rPr lang="it-IT" sz="1200" dirty="0">
                <a:solidFill>
                  <a:schemeClr val="tx1"/>
                </a:solidFill>
              </a:rPr>
              <a:t>Servizi: </a:t>
            </a:r>
            <a:r>
              <a:rPr lang="it-IT" sz="1200" b="1" dirty="0">
                <a:solidFill>
                  <a:schemeClr val="tx1"/>
                </a:solidFill>
              </a:rPr>
              <a:t>ULL, SLU, ULL Dati e VULL</a:t>
            </a:r>
          </a:p>
          <a:p>
            <a:pPr marL="649287" lvl="4">
              <a:lnSpc>
                <a:spcPct val="100000"/>
              </a:lnSpc>
              <a:spcBef>
                <a:spcPts val="750"/>
              </a:spcBef>
              <a:spcAft>
                <a:spcPts val="600"/>
              </a:spcAft>
              <a:buClr>
                <a:srgbClr val="FF0000"/>
              </a:buClr>
              <a:buSzPct val="150000"/>
            </a:pPr>
            <a:r>
              <a:rPr lang="it-IT" sz="1200" dirty="0"/>
              <a:t>Provisioning: </a:t>
            </a:r>
            <a:r>
              <a:rPr lang="it-IT" sz="1200" b="1" dirty="0"/>
              <a:t>attivazioni e migrazioni </a:t>
            </a:r>
          </a:p>
          <a:p>
            <a:pPr marL="649287" lvl="4">
              <a:lnSpc>
                <a:spcPct val="100000"/>
              </a:lnSpc>
              <a:spcBef>
                <a:spcPts val="750"/>
              </a:spcBef>
              <a:spcAft>
                <a:spcPts val="600"/>
              </a:spcAft>
              <a:buClr>
                <a:srgbClr val="FF0000"/>
              </a:buClr>
              <a:buSzPct val="150000"/>
            </a:pPr>
            <a:r>
              <a:rPr lang="it-IT" sz="1200" dirty="0"/>
              <a:t>Assurance: </a:t>
            </a:r>
            <a:r>
              <a:rPr lang="it-IT" sz="1200" b="1" dirty="0"/>
              <a:t>bonifica impulsiva</a:t>
            </a:r>
            <a:r>
              <a:rPr lang="it-IT" sz="1200" dirty="0"/>
              <a:t>.</a:t>
            </a:r>
          </a:p>
          <a:p>
            <a:pPr marL="342900" indent="-342900">
              <a:lnSpc>
                <a:spcPct val="100000"/>
              </a:lnSpc>
              <a:spcBef>
                <a:spcPts val="1200"/>
              </a:spcBef>
              <a:spcAft>
                <a:spcPts val="600"/>
              </a:spcAft>
              <a:buSzPct val="100000"/>
              <a:buFont typeface="+mj-lt"/>
              <a:buAutoNum type="arabicPeriod"/>
            </a:pPr>
            <a:r>
              <a:rPr lang="it-IT" sz="1200" dirty="0">
                <a:solidFill>
                  <a:schemeClr val="tx1"/>
                </a:solidFill>
              </a:rPr>
              <a:t>L’Operatore può affidare </a:t>
            </a:r>
            <a:r>
              <a:rPr lang="it-IT" sz="1200" b="1" dirty="0">
                <a:solidFill>
                  <a:schemeClr val="tx1"/>
                </a:solidFill>
              </a:rPr>
              <a:t>a TIM o all’Impresa System (di seguito Impresa) </a:t>
            </a:r>
            <a:r>
              <a:rPr lang="it-IT" sz="1200" dirty="0">
                <a:solidFill>
                  <a:schemeClr val="tx1"/>
                </a:solidFill>
              </a:rPr>
              <a:t>le seguenti attività: </a:t>
            </a:r>
          </a:p>
          <a:p>
            <a:pPr lvl="1">
              <a:lnSpc>
                <a:spcPct val="100000"/>
              </a:lnSpc>
              <a:spcAft>
                <a:spcPts val="600"/>
              </a:spcAft>
              <a:buFont typeface="Wingdings" panose="05000000000000000000" pitchFamily="2" charset="2"/>
              <a:buChar char="Ø"/>
            </a:pPr>
            <a:r>
              <a:rPr lang="it-IT" sz="1200" b="1" i="1" dirty="0" err="1">
                <a:solidFill>
                  <a:schemeClr val="tx1"/>
                </a:solidFill>
              </a:rPr>
              <a:t>Provisioning</a:t>
            </a:r>
            <a:endParaRPr lang="it-IT" sz="1200" b="1" dirty="0">
              <a:solidFill>
                <a:schemeClr val="tx1"/>
              </a:solidFill>
            </a:endParaRPr>
          </a:p>
          <a:p>
            <a:pPr lvl="2">
              <a:buFont typeface="Arial" panose="020B0604020202020204" pitchFamily="34" charset="0"/>
              <a:buChar char="•"/>
            </a:pPr>
            <a:r>
              <a:rPr lang="it-IT" sz="1200" b="1" dirty="0">
                <a:solidFill>
                  <a:schemeClr val="tx1"/>
                </a:solidFill>
              </a:rPr>
              <a:t>Realizzazione on </a:t>
            </a:r>
            <a:r>
              <a:rPr lang="it-IT" sz="1200" b="1" dirty="0" err="1">
                <a:solidFill>
                  <a:schemeClr val="tx1"/>
                </a:solidFill>
              </a:rPr>
              <a:t>field</a:t>
            </a:r>
            <a:r>
              <a:rPr lang="it-IT" sz="1200" b="1" dirty="0">
                <a:solidFill>
                  <a:schemeClr val="tx1"/>
                </a:solidFill>
              </a:rPr>
              <a:t> comprensiva del collaudo e della chiusura tecnica dell’ordine</a:t>
            </a:r>
            <a:endParaRPr lang="it-IT" sz="1200" b="1" strike="sngStrike" dirty="0">
              <a:solidFill>
                <a:schemeClr val="tx1"/>
              </a:solidFill>
            </a:endParaRPr>
          </a:p>
          <a:p>
            <a:pPr lvl="2">
              <a:buFont typeface="Arial" panose="020B0604020202020204" pitchFamily="34" charset="0"/>
              <a:buChar char="•"/>
            </a:pPr>
            <a:r>
              <a:rPr lang="it-IT" sz="1200" b="1" dirty="0">
                <a:solidFill>
                  <a:schemeClr val="tx1"/>
                </a:solidFill>
              </a:rPr>
              <a:t>Prestazioni aggiuntive:</a:t>
            </a:r>
          </a:p>
          <a:p>
            <a:pPr marL="1600200" lvl="4" indent="-228600">
              <a:buFont typeface="+mj-lt"/>
              <a:buAutoNum type="arabicPeriod"/>
            </a:pPr>
            <a:r>
              <a:rPr lang="it-IT" sz="1200" b="1" dirty="0"/>
              <a:t>Presa appuntamento</a:t>
            </a:r>
            <a:endParaRPr lang="it-IT" sz="1200" b="1" dirty="0">
              <a:solidFill>
                <a:schemeClr val="tx1"/>
              </a:solidFill>
            </a:endParaRPr>
          </a:p>
          <a:p>
            <a:pPr marL="1600200" lvl="4" indent="-228600">
              <a:buFont typeface="+mj-lt"/>
              <a:buAutoNum type="arabicPeriod"/>
            </a:pPr>
            <a:r>
              <a:rPr lang="it-IT" sz="1200" b="1" dirty="0">
                <a:solidFill>
                  <a:schemeClr val="tx1"/>
                </a:solidFill>
              </a:rPr>
              <a:t>Attività a casa del cliente finale</a:t>
            </a:r>
          </a:p>
          <a:p>
            <a:pPr marL="1600200" lvl="4" indent="-228600">
              <a:buFont typeface="+mj-lt"/>
              <a:buAutoNum type="arabicPeriod"/>
            </a:pPr>
            <a:r>
              <a:rPr lang="it-IT" sz="1200" b="1" dirty="0"/>
              <a:t>eventuali prestazioni ulteriori rispetto a quelle standard regolate nel contratto tra Telecom Italia e l’OAO su rete dell’Operatore di cui all’art 7 comma 2 lettera d) della Delibera.</a:t>
            </a:r>
          </a:p>
          <a:p>
            <a:pPr marL="1600200" lvl="4" indent="-228600">
              <a:buFont typeface="+mj-lt"/>
              <a:buAutoNum type="arabicPeriod"/>
            </a:pPr>
            <a:r>
              <a:rPr lang="it-IT" sz="1200" b="1" dirty="0">
                <a:solidFill>
                  <a:schemeClr val="tx1"/>
                </a:solidFill>
              </a:rPr>
              <a:t>SLA PLUS SU</a:t>
            </a:r>
            <a:r>
              <a:rPr lang="it-IT" sz="1200" dirty="0">
                <a:solidFill>
                  <a:schemeClr val="tx1"/>
                </a:solidFill>
              </a:rPr>
              <a:t>: SLA concordati tra Operatore e Impresa;</a:t>
            </a:r>
          </a:p>
          <a:p>
            <a:pPr marL="1600200" lvl="4" indent="-228600">
              <a:buFont typeface="+mj-lt"/>
              <a:buAutoNum type="arabicPeriod"/>
            </a:pPr>
            <a:r>
              <a:rPr lang="it-IT" sz="1200" b="1" dirty="0">
                <a:solidFill>
                  <a:schemeClr val="tx1"/>
                </a:solidFill>
              </a:rPr>
              <a:t>4°Referente.</a:t>
            </a:r>
            <a:endParaRPr lang="it-IT" sz="1200" dirty="0">
              <a:solidFill>
                <a:schemeClr val="tx1"/>
              </a:solidFill>
            </a:endParaRPr>
          </a:p>
          <a:p>
            <a:pPr lvl="1">
              <a:lnSpc>
                <a:spcPct val="100000"/>
              </a:lnSpc>
              <a:spcAft>
                <a:spcPts val="600"/>
              </a:spcAft>
              <a:buFont typeface="Wingdings" panose="05000000000000000000" pitchFamily="2" charset="2"/>
              <a:buChar char="Ø"/>
            </a:pPr>
            <a:r>
              <a:rPr lang="it-IT" sz="1200" b="1" i="1" dirty="0">
                <a:solidFill>
                  <a:schemeClr val="tx1"/>
                </a:solidFill>
              </a:rPr>
              <a:t>Assurance  </a:t>
            </a:r>
          </a:p>
          <a:p>
            <a:pPr lvl="2">
              <a:buFont typeface="Arial" panose="020B0604020202020204" pitchFamily="34" charset="0"/>
              <a:buChar char="•"/>
            </a:pPr>
            <a:r>
              <a:rPr lang="it-IT" sz="1200" b="1" dirty="0">
                <a:solidFill>
                  <a:schemeClr val="tx1"/>
                </a:solidFill>
              </a:rPr>
              <a:t>Bonifica Impulsiva comprensiva del collaudo e della chiusura del TT</a:t>
            </a:r>
          </a:p>
          <a:p>
            <a:pPr lvl="2">
              <a:buFont typeface="Arial" panose="020B0604020202020204" pitchFamily="34" charset="0"/>
              <a:buChar char="•"/>
            </a:pPr>
            <a:r>
              <a:rPr lang="it-IT" sz="1200" b="1" dirty="0">
                <a:solidFill>
                  <a:schemeClr val="tx1"/>
                </a:solidFill>
              </a:rPr>
              <a:t>Prestazioni aggiuntive:</a:t>
            </a:r>
          </a:p>
          <a:p>
            <a:pPr marL="1600200" lvl="4" indent="-228600">
              <a:buFont typeface="+mj-lt"/>
              <a:buAutoNum type="arabicPeriod"/>
            </a:pPr>
            <a:r>
              <a:rPr lang="it-IT" sz="1200" b="1" dirty="0"/>
              <a:t>Attività a casa del cliente finale</a:t>
            </a:r>
            <a:endParaRPr lang="it-IT" sz="1200" dirty="0"/>
          </a:p>
          <a:p>
            <a:pPr marL="1600200" lvl="4" indent="-228600">
              <a:buFont typeface="+mj-lt"/>
              <a:buAutoNum type="arabicPeriod"/>
            </a:pPr>
            <a:r>
              <a:rPr lang="it-IT" sz="1200" b="1" dirty="0"/>
              <a:t>SLA PLUS SU</a:t>
            </a:r>
            <a:r>
              <a:rPr lang="it-IT" sz="1200" dirty="0"/>
              <a:t>: SLA concordati tra Operatore e Impresa</a:t>
            </a:r>
          </a:p>
          <a:p>
            <a:pPr marL="1600200" lvl="4" indent="-228600">
              <a:buFont typeface="+mj-lt"/>
              <a:buAutoNum type="arabicPeriod"/>
            </a:pPr>
            <a:r>
              <a:rPr lang="it-IT" sz="1200" b="1" dirty="0"/>
              <a:t>eventuali prestazioni ulteriori rispetto a quelle standard regolate nel contratto tra Telecom Italia e l’OAO su rete dell’Operatore di cui all’art 7 comma 2 lettera d) della Delibera.</a:t>
            </a:r>
          </a:p>
          <a:p>
            <a:pPr marL="1600200" lvl="4" indent="-228600">
              <a:buFont typeface="+mj-lt"/>
              <a:buAutoNum type="arabicPeriod"/>
            </a:pPr>
            <a:endParaRPr lang="it-IT" sz="1400" dirty="0"/>
          </a:p>
          <a:p>
            <a:pPr lvl="2">
              <a:lnSpc>
                <a:spcPct val="100000"/>
              </a:lnSpc>
              <a:spcBef>
                <a:spcPts val="0"/>
              </a:spcBef>
            </a:pPr>
            <a:endParaRPr lang="it-IT" sz="1200" dirty="0">
              <a:solidFill>
                <a:schemeClr val="tx1"/>
              </a:solidFill>
            </a:endParaRPr>
          </a:p>
          <a:p>
            <a:pPr marL="446088" lvl="1" indent="0">
              <a:lnSpc>
                <a:spcPct val="100000"/>
              </a:lnSpc>
              <a:spcAft>
                <a:spcPts val="600"/>
              </a:spcAft>
              <a:buClr>
                <a:srgbClr val="FF0000"/>
              </a:buClr>
              <a:buNone/>
            </a:pPr>
            <a:endParaRPr lang="it-IT" sz="1200" dirty="0">
              <a:solidFill>
                <a:srgbClr val="E0001A"/>
              </a:solidFill>
            </a:endParaRPr>
          </a:p>
        </p:txBody>
      </p:sp>
      <p:sp>
        <p:nvSpPr>
          <p:cNvPr id="7"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92682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b="1" dirty="0"/>
              <a:t>Premessa 													    	(2/2)</a:t>
            </a:r>
          </a:p>
        </p:txBody>
      </p:sp>
      <p:sp>
        <p:nvSpPr>
          <p:cNvPr id="5" name="Segnaposto testo 2"/>
          <p:cNvSpPr>
            <a:spLocks noGrp="1"/>
          </p:cNvSpPr>
          <p:nvPr>
            <p:ph type="body" sz="quarter" idx="13"/>
          </p:nvPr>
        </p:nvSpPr>
        <p:spPr>
          <a:xfrm>
            <a:off x="398207" y="768772"/>
            <a:ext cx="11575620" cy="5477792"/>
          </a:xfrm>
        </p:spPr>
        <p:txBody>
          <a:bodyPr/>
          <a:lstStyle/>
          <a:p>
            <a:pPr marL="342900" indent="-342900">
              <a:lnSpc>
                <a:spcPct val="100000"/>
              </a:lnSpc>
              <a:spcBef>
                <a:spcPts val="1200"/>
              </a:spcBef>
              <a:buSzPct val="100000"/>
              <a:buFont typeface="+mj-lt"/>
              <a:buAutoNum type="arabicPeriod" startAt="3"/>
            </a:pPr>
            <a:r>
              <a:rPr lang="it-IT" sz="1400" dirty="0">
                <a:solidFill>
                  <a:schemeClr val="tx1"/>
                </a:solidFill>
              </a:rPr>
              <a:t>L’Operatore può scegliere, per ciascuna Area di Cantiere (</a:t>
            </a:r>
            <a:r>
              <a:rPr lang="it-IT" sz="1400" dirty="0" err="1">
                <a:solidFill>
                  <a:schemeClr val="tx1"/>
                </a:solidFill>
              </a:rPr>
              <a:t>AdC</a:t>
            </a:r>
            <a:r>
              <a:rPr lang="it-IT" sz="1400" dirty="0">
                <a:solidFill>
                  <a:schemeClr val="tx1"/>
                </a:solidFill>
              </a:rPr>
              <a:t>), fino ad un massimo di 4 Imprese oltre TIM. Il numero di Imprese per </a:t>
            </a:r>
            <a:r>
              <a:rPr lang="it-IT" sz="1400" dirty="0" err="1">
                <a:solidFill>
                  <a:schemeClr val="tx1"/>
                </a:solidFill>
              </a:rPr>
              <a:t>AdC</a:t>
            </a:r>
            <a:r>
              <a:rPr lang="it-IT" sz="1400" dirty="0">
                <a:solidFill>
                  <a:schemeClr val="tx1"/>
                </a:solidFill>
              </a:rPr>
              <a:t> potrà essere ampliato su indicazioni </a:t>
            </a:r>
            <a:r>
              <a:rPr lang="it-IT" sz="1400" dirty="0" err="1">
                <a:solidFill>
                  <a:schemeClr val="tx1"/>
                </a:solidFill>
              </a:rPr>
              <a:t>AGCom</a:t>
            </a:r>
            <a:r>
              <a:rPr lang="it-IT" sz="1400" dirty="0">
                <a:solidFill>
                  <a:schemeClr val="tx1"/>
                </a:solidFill>
              </a:rPr>
              <a:t>.</a:t>
            </a:r>
          </a:p>
          <a:p>
            <a:pPr marL="342900" lvl="0" indent="-342900">
              <a:lnSpc>
                <a:spcPct val="100000"/>
              </a:lnSpc>
              <a:spcBef>
                <a:spcPts val="1200"/>
              </a:spcBef>
              <a:buSzPct val="100000"/>
              <a:buFont typeface="+mj-lt"/>
              <a:buAutoNum type="arabicPeriod" startAt="3"/>
            </a:pPr>
            <a:r>
              <a:rPr lang="it-IT" sz="1400" dirty="0">
                <a:solidFill>
                  <a:schemeClr val="tx1"/>
                </a:solidFill>
              </a:rPr>
              <a:t>L’Operatore, qualora decida di avvalersi della disaggregazione, in ogni </a:t>
            </a:r>
            <a:r>
              <a:rPr lang="it-IT" sz="1400" dirty="0" err="1">
                <a:solidFill>
                  <a:schemeClr val="tx1"/>
                </a:solidFill>
              </a:rPr>
              <a:t>AdC</a:t>
            </a:r>
            <a:r>
              <a:rPr lang="it-IT" sz="1400" dirty="0">
                <a:solidFill>
                  <a:schemeClr val="tx1"/>
                </a:solidFill>
              </a:rPr>
              <a:t> deve assegnare alla stessa Impresa System sia le attività di delivery che quelle di assurance. </a:t>
            </a:r>
          </a:p>
          <a:p>
            <a:pPr marL="342900" lvl="0" indent="-342900">
              <a:lnSpc>
                <a:spcPct val="100000"/>
              </a:lnSpc>
              <a:spcBef>
                <a:spcPts val="1200"/>
              </a:spcBef>
              <a:buSzPct val="110000"/>
              <a:buFont typeface="+mj-lt"/>
              <a:buAutoNum type="arabicPeriod" startAt="3"/>
            </a:pPr>
            <a:r>
              <a:rPr lang="it-IT" sz="1400" dirty="0">
                <a:solidFill>
                  <a:schemeClr val="tx1"/>
                </a:solidFill>
              </a:rPr>
              <a:t>TIM invia le richieste di Presa Appuntamento (PA) oppure di effettuazione delle Prestazioni aggiuntive solo all’Impresa incaricata dall’Operatore di svolgere l’attività di provisioning </a:t>
            </a:r>
            <a:r>
              <a:rPr lang="it-IT" sz="1400" i="1" dirty="0">
                <a:solidFill>
                  <a:schemeClr val="tx1"/>
                </a:solidFill>
              </a:rPr>
              <a:t>on-</a:t>
            </a:r>
            <a:r>
              <a:rPr lang="it-IT" sz="1400" i="1" dirty="0" err="1">
                <a:solidFill>
                  <a:schemeClr val="tx1"/>
                </a:solidFill>
              </a:rPr>
              <a:t>field</a:t>
            </a:r>
            <a:r>
              <a:rPr lang="it-IT" sz="1400" i="1" dirty="0">
                <a:solidFill>
                  <a:schemeClr val="tx1"/>
                </a:solidFill>
              </a:rPr>
              <a:t>. </a:t>
            </a:r>
          </a:p>
          <a:p>
            <a:pPr marL="342900" lvl="0" indent="-342900">
              <a:lnSpc>
                <a:spcPct val="100000"/>
              </a:lnSpc>
              <a:spcBef>
                <a:spcPts val="1200"/>
              </a:spcBef>
              <a:buSzPct val="110000"/>
              <a:buFont typeface="+mj-lt"/>
              <a:buAutoNum type="arabicPeriod" startAt="3"/>
            </a:pPr>
            <a:r>
              <a:rPr lang="it-IT" sz="1400" dirty="0">
                <a:solidFill>
                  <a:schemeClr val="tx1"/>
                </a:solidFill>
              </a:rPr>
              <a:t>Se l’Operatore decide di affidare la PA ad una società terza o di svolgere direttamente tale attività, l’Operatore invia a TIM l’OL con la data di appuntamento già fissata.</a:t>
            </a:r>
          </a:p>
          <a:p>
            <a:pPr marL="342900" indent="-342900">
              <a:lnSpc>
                <a:spcPct val="100000"/>
              </a:lnSpc>
              <a:spcBef>
                <a:spcPts val="1200"/>
              </a:spcBef>
              <a:buSzPct val="110000"/>
              <a:buFont typeface="+mj-lt"/>
              <a:buAutoNum type="arabicPeriod" startAt="3"/>
            </a:pPr>
            <a:r>
              <a:rPr lang="it-IT" sz="1400" dirty="0">
                <a:solidFill>
                  <a:schemeClr val="tx1"/>
                </a:solidFill>
              </a:rPr>
              <a:t>Il processo di provisioning è unico indipendentemente dal fatto che l’Operatore decida di aderire o meno alla disaggregazione. </a:t>
            </a:r>
          </a:p>
          <a:p>
            <a:pPr marL="342900" indent="-342900">
              <a:lnSpc>
                <a:spcPct val="100000"/>
              </a:lnSpc>
              <a:spcBef>
                <a:spcPts val="1200"/>
              </a:spcBef>
              <a:buSzPct val="110000"/>
              <a:buFont typeface="+mj-lt"/>
              <a:buAutoNum type="arabicPeriod" startAt="3"/>
            </a:pPr>
            <a:r>
              <a:rPr lang="it-IT" sz="1400" dirty="0">
                <a:solidFill>
                  <a:schemeClr val="tx1"/>
                </a:solidFill>
              </a:rPr>
              <a:t>Il processo di assurance è unico indipendentemente dal fatto che l’Operatore decida di aderire o meno alla disaggregazione. </a:t>
            </a:r>
          </a:p>
          <a:p>
            <a:pPr marL="342900" indent="-342900">
              <a:lnSpc>
                <a:spcPct val="100000"/>
              </a:lnSpc>
              <a:spcBef>
                <a:spcPts val="1200"/>
              </a:spcBef>
              <a:buSzPct val="110000"/>
              <a:buFont typeface="+mj-lt"/>
              <a:buAutoNum type="arabicPeriod" startAt="3"/>
            </a:pPr>
            <a:r>
              <a:rPr lang="it-IT" sz="1400" dirty="0">
                <a:solidFill>
                  <a:schemeClr val="tx1"/>
                </a:solidFill>
              </a:rPr>
              <a:t>TIM garantisce il monitoraggio e la storicizzazione delle misure introdotte dalla delibera. In particolare TIM, sui propri sistemi, dovrà:</a:t>
            </a:r>
          </a:p>
          <a:p>
            <a:pPr lvl="1">
              <a:lnSpc>
                <a:spcPct val="100000"/>
              </a:lnSpc>
            </a:pPr>
            <a:r>
              <a:rPr lang="it-IT" sz="1200" dirty="0">
                <a:solidFill>
                  <a:schemeClr val="tx1"/>
                </a:solidFill>
              </a:rPr>
              <a:t>Registrare per gli OL, i TT e le notifiche, i nuovi dati specifici della disaggregazione (ad esempio: Impresa, attività oggetto di disaggregazione.). </a:t>
            </a:r>
            <a:endParaRPr lang="it-IT" sz="1200" b="1" dirty="0">
              <a:solidFill>
                <a:schemeClr val="tx1"/>
              </a:solidFill>
            </a:endParaRPr>
          </a:p>
          <a:p>
            <a:pPr lvl="1">
              <a:lnSpc>
                <a:spcPct val="100000"/>
              </a:lnSpc>
            </a:pPr>
            <a:r>
              <a:rPr lang="it-IT" sz="1200" dirty="0">
                <a:solidFill>
                  <a:schemeClr val="tx1"/>
                </a:solidFill>
              </a:rPr>
              <a:t>Registrare e monitorare  l’assegnazione dell’attività di provisioning e assurance all’Impresa e la relativa conclusione.</a:t>
            </a:r>
          </a:p>
          <a:p>
            <a:pPr lvl="1">
              <a:lnSpc>
                <a:spcPct val="100000"/>
              </a:lnSpc>
            </a:pPr>
            <a:r>
              <a:rPr lang="it-IT" sz="1200" dirty="0">
                <a:solidFill>
                  <a:schemeClr val="tx1"/>
                </a:solidFill>
              </a:rPr>
              <a:t>Registrare e monitorare le nuove notifiche introdotte dall’attuazione delle misura previste dalla delibera.</a:t>
            </a:r>
          </a:p>
          <a:p>
            <a:pPr lvl="1">
              <a:lnSpc>
                <a:spcPct val="100000"/>
              </a:lnSpc>
            </a:pPr>
            <a:r>
              <a:rPr lang="it-IT" sz="1200" dirty="0">
                <a:solidFill>
                  <a:schemeClr val="tx1"/>
                </a:solidFill>
              </a:rPr>
              <a:t>Modificare gli algoritmi di calcolo degli SLA che saranno rivisti ad esito del Tavolo Tecnico sull’attuazione della disaggregazione. </a:t>
            </a:r>
          </a:p>
          <a:p>
            <a:pPr lvl="1">
              <a:lnSpc>
                <a:spcPct val="100000"/>
              </a:lnSpc>
            </a:pPr>
            <a:r>
              <a:rPr lang="it-IT" sz="1200" dirty="0">
                <a:solidFill>
                  <a:schemeClr val="tx1"/>
                </a:solidFill>
              </a:rPr>
              <a:t>Predisporre una nuova reportistica in linea con quanto richiesto dalla delibera.</a:t>
            </a:r>
          </a:p>
          <a:p>
            <a:pPr marL="788988" lvl="1" indent="-342900">
              <a:lnSpc>
                <a:spcPct val="100000"/>
              </a:lnSpc>
              <a:buSzPct val="110000"/>
              <a:buFont typeface="+mj-lt"/>
              <a:buAutoNum type="arabicPeriod"/>
            </a:pPr>
            <a:endParaRPr lang="it-IT" sz="1200" dirty="0">
              <a:solidFill>
                <a:schemeClr val="tx1"/>
              </a:solidFill>
            </a:endParaRPr>
          </a:p>
          <a:p>
            <a:pPr marL="0" lvl="0" indent="0">
              <a:lnSpc>
                <a:spcPct val="100000"/>
              </a:lnSpc>
              <a:buNone/>
            </a:pPr>
            <a:endParaRPr lang="it-IT" dirty="0">
              <a:solidFill>
                <a:srgbClr val="E0001A"/>
              </a:solidFill>
              <a:latin typeface="TIM Sans Medium" panose="02020503040602060503" pitchFamily="18" charset="0"/>
              <a:ea typeface="+mj-ea"/>
              <a:cs typeface="+mj-cs"/>
            </a:endParaRPr>
          </a:p>
          <a:p>
            <a:endParaRPr lang="it-IT" sz="1600" dirty="0"/>
          </a:p>
        </p:txBody>
      </p:sp>
      <p:sp>
        <p:nvSpPr>
          <p:cNvPr id="8"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379107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Provisioning e Assurance: principali modifiche 							(1/2)</a:t>
            </a:r>
          </a:p>
        </p:txBody>
      </p:sp>
      <p:sp>
        <p:nvSpPr>
          <p:cNvPr id="3" name="Segnaposto testo 2"/>
          <p:cNvSpPr>
            <a:spLocks noGrp="1"/>
          </p:cNvSpPr>
          <p:nvPr>
            <p:ph type="body" sz="quarter" idx="13"/>
          </p:nvPr>
        </p:nvSpPr>
        <p:spPr>
          <a:xfrm>
            <a:off x="374649" y="799496"/>
            <a:ext cx="11266587" cy="5601304"/>
          </a:xfrm>
        </p:spPr>
        <p:txBody>
          <a:bodyPr/>
          <a:lstStyle/>
          <a:p>
            <a:pPr>
              <a:lnSpc>
                <a:spcPct val="100000"/>
              </a:lnSpc>
              <a:spcBef>
                <a:spcPts val="1200"/>
              </a:spcBef>
              <a:buSzPct val="100000"/>
            </a:pPr>
            <a:r>
              <a:rPr lang="it-IT" sz="1400" b="1" dirty="0">
                <a:solidFill>
                  <a:schemeClr val="tx1"/>
                </a:solidFill>
              </a:rPr>
              <a:t>Nuove informazioni del Format contrattuale da registrare, storicizzare e aggiornare, a cura TIM, sui propri sistemi: </a:t>
            </a:r>
          </a:p>
          <a:p>
            <a:pPr marL="617538" lvl="1" indent="-171450">
              <a:lnSpc>
                <a:spcPct val="100000"/>
              </a:lnSpc>
              <a:spcBef>
                <a:spcPts val="0"/>
              </a:spcBef>
            </a:pPr>
            <a:r>
              <a:rPr lang="it-IT" sz="1200" dirty="0">
                <a:solidFill>
                  <a:schemeClr val="tx1"/>
                </a:solidFill>
              </a:rPr>
              <a:t>Elenco delle </a:t>
            </a:r>
            <a:r>
              <a:rPr lang="it-IT" sz="1200" dirty="0" err="1">
                <a:solidFill>
                  <a:schemeClr val="tx1"/>
                </a:solidFill>
              </a:rPr>
              <a:t>AdC</a:t>
            </a:r>
            <a:r>
              <a:rPr lang="it-IT" sz="1200" dirty="0">
                <a:solidFill>
                  <a:schemeClr val="tx1"/>
                </a:solidFill>
              </a:rPr>
              <a:t> </a:t>
            </a:r>
          </a:p>
          <a:p>
            <a:pPr marL="617538" lvl="1" indent="-171450">
              <a:lnSpc>
                <a:spcPct val="100000"/>
              </a:lnSpc>
              <a:spcBef>
                <a:spcPts val="0"/>
              </a:spcBef>
            </a:pPr>
            <a:r>
              <a:rPr lang="it-IT" sz="1200" dirty="0">
                <a:solidFill>
                  <a:schemeClr val="tx1"/>
                </a:solidFill>
              </a:rPr>
              <a:t>Associazione tra le </a:t>
            </a:r>
            <a:r>
              <a:rPr lang="it-IT" sz="1200" dirty="0" err="1">
                <a:solidFill>
                  <a:schemeClr val="tx1"/>
                </a:solidFill>
              </a:rPr>
              <a:t>AdC</a:t>
            </a:r>
            <a:r>
              <a:rPr lang="it-IT" sz="1200" dirty="0">
                <a:solidFill>
                  <a:schemeClr val="tx1"/>
                </a:solidFill>
              </a:rPr>
              <a:t> e le aree di centrale</a:t>
            </a:r>
          </a:p>
          <a:p>
            <a:pPr marL="617538" lvl="1" indent="-171450">
              <a:lnSpc>
                <a:spcPct val="100000"/>
              </a:lnSpc>
              <a:spcBef>
                <a:spcPts val="0"/>
              </a:spcBef>
            </a:pPr>
            <a:r>
              <a:rPr lang="it-IT" sz="1200" dirty="0">
                <a:solidFill>
                  <a:schemeClr val="tx1"/>
                </a:solidFill>
              </a:rPr>
              <a:t>Per ciascun Operatore e per ciascuna </a:t>
            </a:r>
            <a:r>
              <a:rPr lang="it-IT" sz="1200" dirty="0" err="1">
                <a:solidFill>
                  <a:schemeClr val="tx1"/>
                </a:solidFill>
              </a:rPr>
              <a:t>AdC</a:t>
            </a:r>
            <a:r>
              <a:rPr lang="it-IT" sz="1200" dirty="0">
                <a:solidFill>
                  <a:schemeClr val="tx1"/>
                </a:solidFill>
              </a:rPr>
              <a:t>:</a:t>
            </a:r>
          </a:p>
          <a:p>
            <a:pPr marL="1065213" lvl="2" indent="-171450">
              <a:lnSpc>
                <a:spcPct val="100000"/>
              </a:lnSpc>
              <a:spcBef>
                <a:spcPts val="0"/>
              </a:spcBef>
            </a:pPr>
            <a:r>
              <a:rPr lang="it-IT" sz="1200" dirty="0">
                <a:solidFill>
                  <a:schemeClr val="tx1"/>
                </a:solidFill>
              </a:rPr>
              <a:t>Elenco delle Imprese selezionate</a:t>
            </a:r>
          </a:p>
          <a:p>
            <a:pPr marL="1065213" lvl="2" indent="-171450">
              <a:lnSpc>
                <a:spcPct val="100000"/>
              </a:lnSpc>
              <a:spcBef>
                <a:spcPts val="0"/>
              </a:spcBef>
            </a:pPr>
            <a:r>
              <a:rPr lang="it-IT" sz="1200" dirty="0">
                <a:solidFill>
                  <a:schemeClr val="tx1"/>
                </a:solidFill>
              </a:rPr>
              <a:t>Presa appuntamento (PA)</a:t>
            </a:r>
          </a:p>
          <a:p>
            <a:pPr>
              <a:lnSpc>
                <a:spcPct val="100000"/>
              </a:lnSpc>
              <a:spcBef>
                <a:spcPts val="1200"/>
              </a:spcBef>
              <a:spcAft>
                <a:spcPts val="300"/>
              </a:spcAft>
              <a:buSzPct val="100000"/>
            </a:pPr>
            <a:r>
              <a:rPr lang="it-IT" sz="1400" b="1" dirty="0">
                <a:solidFill>
                  <a:schemeClr val="tx1"/>
                </a:solidFill>
              </a:rPr>
              <a:t>Modifica ai Tracciati record/GUI delle richieste da Operatore a TIM</a:t>
            </a:r>
          </a:p>
          <a:p>
            <a:pPr marL="446088" lvl="1" indent="0">
              <a:lnSpc>
                <a:spcPct val="100000"/>
              </a:lnSpc>
              <a:spcBef>
                <a:spcPts val="0"/>
              </a:spcBef>
              <a:spcAft>
                <a:spcPts val="300"/>
              </a:spcAft>
              <a:buSzPct val="100000"/>
              <a:buNone/>
            </a:pPr>
            <a:r>
              <a:rPr lang="it-IT" sz="1200" b="1" i="1" dirty="0">
                <a:solidFill>
                  <a:schemeClr val="tx1"/>
                </a:solidFill>
              </a:rPr>
              <a:t>Provisioning </a:t>
            </a:r>
          </a:p>
          <a:p>
            <a:pPr marL="446088" lvl="1" indent="0">
              <a:lnSpc>
                <a:spcPct val="100000"/>
              </a:lnSpc>
              <a:spcBef>
                <a:spcPts val="0"/>
              </a:spcBef>
              <a:spcAft>
                <a:spcPts val="300"/>
              </a:spcAft>
              <a:buSzPct val="100000"/>
              <a:buNone/>
            </a:pPr>
            <a:r>
              <a:rPr lang="it-IT" sz="1200" dirty="0">
                <a:solidFill>
                  <a:schemeClr val="tx1"/>
                </a:solidFill>
              </a:rPr>
              <a:t>Introduzione di </a:t>
            </a:r>
            <a:r>
              <a:rPr lang="it-IT" sz="1200" b="1" dirty="0">
                <a:solidFill>
                  <a:schemeClr val="tx1"/>
                </a:solidFill>
              </a:rPr>
              <a:t>4 campi </a:t>
            </a:r>
            <a:r>
              <a:rPr lang="it-IT" sz="1200" dirty="0">
                <a:solidFill>
                  <a:schemeClr val="tx1"/>
                </a:solidFill>
              </a:rPr>
              <a:t>nei Tracciati Record/GUI </a:t>
            </a:r>
          </a:p>
          <a:p>
            <a:pPr marL="617538" lvl="1" indent="-171450">
              <a:lnSpc>
                <a:spcPct val="100000"/>
              </a:lnSpc>
              <a:spcBef>
                <a:spcPts val="0"/>
              </a:spcBef>
              <a:spcAft>
                <a:spcPts val="300"/>
              </a:spcAft>
            </a:pPr>
            <a:r>
              <a:rPr lang="it-IT" sz="1200" b="1" dirty="0">
                <a:solidFill>
                  <a:schemeClr val="tx1"/>
                </a:solidFill>
              </a:rPr>
              <a:t>System Unico: </a:t>
            </a:r>
            <a:r>
              <a:rPr lang="it-IT" sz="1200" dirty="0">
                <a:solidFill>
                  <a:schemeClr val="tx1"/>
                </a:solidFill>
              </a:rPr>
              <a:t>valorizzato con Impresa System o TIM</a:t>
            </a:r>
          </a:p>
          <a:p>
            <a:pPr marL="617538" lvl="1" indent="-171450">
              <a:lnSpc>
                <a:spcPct val="100000"/>
              </a:lnSpc>
              <a:spcBef>
                <a:spcPts val="0"/>
              </a:spcBef>
              <a:spcAft>
                <a:spcPts val="300"/>
              </a:spcAft>
            </a:pPr>
            <a:r>
              <a:rPr lang="it-IT" sz="1200" b="1" dirty="0">
                <a:solidFill>
                  <a:schemeClr val="tx1"/>
                </a:solidFill>
              </a:rPr>
              <a:t>Presa appuntamento: </a:t>
            </a:r>
            <a:r>
              <a:rPr lang="it-IT" sz="1200" dirty="0">
                <a:solidFill>
                  <a:schemeClr val="tx1"/>
                </a:solidFill>
              </a:rPr>
              <a:t>valorizzato solo per LNA con</a:t>
            </a:r>
          </a:p>
          <a:p>
            <a:pPr lvl="2">
              <a:lnSpc>
                <a:spcPct val="100000"/>
              </a:lnSpc>
            </a:pPr>
            <a:r>
              <a:rPr lang="it-IT" sz="1000" dirty="0">
                <a:solidFill>
                  <a:schemeClr val="tx1"/>
                </a:solidFill>
              </a:rPr>
              <a:t>TIM (PA in carico a TIM)</a:t>
            </a:r>
          </a:p>
          <a:p>
            <a:pPr lvl="2">
              <a:lnSpc>
                <a:spcPct val="100000"/>
              </a:lnSpc>
            </a:pPr>
            <a:r>
              <a:rPr lang="it-IT" sz="1000" dirty="0">
                <a:solidFill>
                  <a:schemeClr val="tx1"/>
                </a:solidFill>
              </a:rPr>
              <a:t>Impresa System (PA in carico all’impresa)</a:t>
            </a:r>
          </a:p>
          <a:p>
            <a:pPr lvl="2">
              <a:lnSpc>
                <a:spcPct val="100000"/>
              </a:lnSpc>
            </a:pPr>
            <a:r>
              <a:rPr lang="it-IT" sz="1000" dirty="0">
                <a:solidFill>
                  <a:schemeClr val="tx1"/>
                </a:solidFill>
              </a:rPr>
              <a:t>Operatore.  In questo caso l’Operatore prende l’appuntamento prima dell’invio dell’OL ed invia a TIM la data appuntamento concordata con il cliente. TIM invia tale data all’Impresa. </a:t>
            </a:r>
            <a:endParaRPr lang="it-IT" sz="1200" dirty="0">
              <a:solidFill>
                <a:schemeClr val="tx1"/>
              </a:solidFill>
            </a:endParaRPr>
          </a:p>
          <a:p>
            <a:pPr marL="617538" lvl="1" indent="-171450">
              <a:lnSpc>
                <a:spcPct val="100000"/>
              </a:lnSpc>
              <a:spcBef>
                <a:spcPts val="0"/>
              </a:spcBef>
              <a:spcAft>
                <a:spcPts val="300"/>
              </a:spcAft>
            </a:pPr>
            <a:r>
              <a:rPr lang="it-IT" sz="1200" b="1" dirty="0">
                <a:solidFill>
                  <a:schemeClr val="tx1"/>
                </a:solidFill>
              </a:rPr>
              <a:t>Prestazioni aggiuntive a casa cliente</a:t>
            </a:r>
            <a:r>
              <a:rPr lang="it-IT" sz="1200" dirty="0">
                <a:solidFill>
                  <a:schemeClr val="tx1"/>
                </a:solidFill>
              </a:rPr>
              <a:t>: se valorizzato con una apposita codifica (da definire) indica che l’Impresa deve effettuare la prestazione aggiuntiva</a:t>
            </a:r>
          </a:p>
          <a:p>
            <a:pPr marL="617538" lvl="1" indent="-171450">
              <a:lnSpc>
                <a:spcPct val="100000"/>
              </a:lnSpc>
              <a:spcBef>
                <a:spcPts val="0"/>
              </a:spcBef>
            </a:pPr>
            <a:r>
              <a:rPr lang="it-IT" sz="1200" b="1" dirty="0">
                <a:solidFill>
                  <a:schemeClr val="tx1"/>
                </a:solidFill>
              </a:rPr>
              <a:t>SLA PLUS SU</a:t>
            </a:r>
            <a:r>
              <a:rPr lang="it-IT" sz="1200" dirty="0">
                <a:solidFill>
                  <a:schemeClr val="tx1"/>
                </a:solidFill>
              </a:rPr>
              <a:t>: se valorizzato indica che l’attività </a:t>
            </a:r>
            <a:r>
              <a:rPr lang="it-IT" sz="1200" i="1" dirty="0">
                <a:solidFill>
                  <a:schemeClr val="tx1"/>
                </a:solidFill>
              </a:rPr>
              <a:t>on </a:t>
            </a:r>
            <a:r>
              <a:rPr lang="it-IT" sz="1200" i="1" dirty="0" err="1">
                <a:solidFill>
                  <a:schemeClr val="tx1"/>
                </a:solidFill>
              </a:rPr>
              <a:t>field</a:t>
            </a:r>
            <a:r>
              <a:rPr lang="it-IT" sz="1200" dirty="0">
                <a:solidFill>
                  <a:schemeClr val="tx1"/>
                </a:solidFill>
              </a:rPr>
              <a:t> viene svolta in SLA PLUS dall’Impresa e deve essere modificato il controllo sulla DAC minima </a:t>
            </a:r>
          </a:p>
          <a:p>
            <a:pPr marL="446088" lvl="1" indent="0">
              <a:lnSpc>
                <a:spcPct val="100000"/>
              </a:lnSpc>
              <a:spcBef>
                <a:spcPts val="0"/>
              </a:spcBef>
              <a:buNone/>
            </a:pPr>
            <a:endParaRPr lang="it-IT" sz="1200" dirty="0">
              <a:solidFill>
                <a:schemeClr val="tx1"/>
              </a:solidFill>
            </a:endParaRPr>
          </a:p>
          <a:p>
            <a:pPr marL="446088" lvl="1" indent="0">
              <a:lnSpc>
                <a:spcPct val="100000"/>
              </a:lnSpc>
              <a:spcBef>
                <a:spcPts val="0"/>
              </a:spcBef>
              <a:buNone/>
            </a:pPr>
            <a:r>
              <a:rPr lang="it-IT" sz="1200" dirty="0">
                <a:solidFill>
                  <a:schemeClr val="tx1"/>
                </a:solidFill>
              </a:rPr>
              <a:t>Per la richiesta di  </a:t>
            </a:r>
            <a:r>
              <a:rPr lang="it-IT" sz="1200" b="1" dirty="0">
                <a:solidFill>
                  <a:schemeClr val="tx1"/>
                </a:solidFill>
              </a:rPr>
              <a:t>4°referente</a:t>
            </a:r>
            <a:r>
              <a:rPr lang="it-IT" sz="1200" dirty="0">
                <a:solidFill>
                  <a:schemeClr val="tx1"/>
                </a:solidFill>
              </a:rPr>
              <a:t> verrà utilizzato il campo già esistente nel TR.</a:t>
            </a:r>
          </a:p>
          <a:p>
            <a:pPr marL="446088" lvl="1" indent="0">
              <a:lnSpc>
                <a:spcPct val="100000"/>
              </a:lnSpc>
              <a:spcBef>
                <a:spcPts val="0"/>
              </a:spcBef>
              <a:spcAft>
                <a:spcPts val="300"/>
              </a:spcAft>
              <a:buSzPct val="100000"/>
              <a:buNone/>
            </a:pPr>
            <a:endParaRPr lang="it-IT" sz="1200" b="1" i="1" dirty="0">
              <a:solidFill>
                <a:schemeClr val="tx1"/>
              </a:solidFill>
            </a:endParaRPr>
          </a:p>
          <a:p>
            <a:pPr marL="446088" lvl="1" indent="0">
              <a:lnSpc>
                <a:spcPct val="100000"/>
              </a:lnSpc>
              <a:spcBef>
                <a:spcPts val="0"/>
              </a:spcBef>
              <a:spcAft>
                <a:spcPts val="300"/>
              </a:spcAft>
              <a:buSzPct val="100000"/>
              <a:buNone/>
            </a:pPr>
            <a:r>
              <a:rPr lang="it-IT" sz="1200" b="1" i="1" dirty="0">
                <a:solidFill>
                  <a:schemeClr val="tx1"/>
                </a:solidFill>
              </a:rPr>
              <a:t>Assurance </a:t>
            </a:r>
          </a:p>
          <a:p>
            <a:pPr marL="446088" lvl="1" indent="0">
              <a:lnSpc>
                <a:spcPct val="100000"/>
              </a:lnSpc>
              <a:spcBef>
                <a:spcPts val="0"/>
              </a:spcBef>
              <a:spcAft>
                <a:spcPts val="300"/>
              </a:spcAft>
              <a:buSzPct val="100000"/>
              <a:buNone/>
            </a:pPr>
            <a:r>
              <a:rPr lang="it-IT" sz="1200" dirty="0">
                <a:solidFill>
                  <a:schemeClr val="tx1"/>
                </a:solidFill>
              </a:rPr>
              <a:t>Introduzione di </a:t>
            </a:r>
            <a:r>
              <a:rPr lang="it-IT" sz="1200" b="1" dirty="0">
                <a:solidFill>
                  <a:schemeClr val="tx1"/>
                </a:solidFill>
              </a:rPr>
              <a:t>3 campi </a:t>
            </a:r>
            <a:r>
              <a:rPr lang="it-IT" sz="1200" dirty="0">
                <a:solidFill>
                  <a:schemeClr val="tx1"/>
                </a:solidFill>
              </a:rPr>
              <a:t>nei Tracciati Record/GUI:</a:t>
            </a:r>
          </a:p>
          <a:p>
            <a:pPr marL="617538" lvl="1" indent="-171450">
              <a:lnSpc>
                <a:spcPct val="100000"/>
              </a:lnSpc>
              <a:spcBef>
                <a:spcPts val="0"/>
              </a:spcBef>
              <a:spcAft>
                <a:spcPts val="300"/>
              </a:spcAft>
            </a:pPr>
            <a:r>
              <a:rPr lang="it-IT" sz="1200" b="1" dirty="0">
                <a:solidFill>
                  <a:schemeClr val="tx1"/>
                </a:solidFill>
              </a:rPr>
              <a:t>System Unico: </a:t>
            </a:r>
            <a:r>
              <a:rPr lang="it-IT" sz="1200" dirty="0">
                <a:solidFill>
                  <a:schemeClr val="tx1"/>
                </a:solidFill>
              </a:rPr>
              <a:t>valorizzato con Impresa System o TIM.</a:t>
            </a:r>
          </a:p>
          <a:p>
            <a:pPr marL="617538" lvl="1" indent="-171450">
              <a:lnSpc>
                <a:spcPct val="100000"/>
              </a:lnSpc>
              <a:spcBef>
                <a:spcPts val="0"/>
              </a:spcBef>
              <a:spcAft>
                <a:spcPts val="300"/>
              </a:spcAft>
            </a:pPr>
            <a:r>
              <a:rPr lang="it-IT" sz="1200" b="1" dirty="0">
                <a:solidFill>
                  <a:schemeClr val="tx1"/>
                </a:solidFill>
              </a:rPr>
              <a:t>Prestazioni aggiuntive a casa cliente</a:t>
            </a:r>
            <a:r>
              <a:rPr lang="it-IT" sz="1200" dirty="0">
                <a:solidFill>
                  <a:schemeClr val="tx1"/>
                </a:solidFill>
              </a:rPr>
              <a:t>: se valorizzato con una apposita codifica (da definire) indica che l’Impresa deve effettuare la prestazione aggiuntiva</a:t>
            </a:r>
          </a:p>
          <a:p>
            <a:pPr marL="617538" lvl="1" indent="-171450">
              <a:lnSpc>
                <a:spcPct val="100000"/>
              </a:lnSpc>
              <a:spcBef>
                <a:spcPts val="0"/>
              </a:spcBef>
            </a:pPr>
            <a:r>
              <a:rPr lang="it-IT" sz="1200" b="1" dirty="0">
                <a:solidFill>
                  <a:schemeClr val="tx1"/>
                </a:solidFill>
              </a:rPr>
              <a:t>SLA PLUS SU</a:t>
            </a:r>
            <a:r>
              <a:rPr lang="it-IT" sz="1200" dirty="0">
                <a:solidFill>
                  <a:schemeClr val="tx1"/>
                </a:solidFill>
              </a:rPr>
              <a:t>: se valorizzato indica che l’attività </a:t>
            </a:r>
            <a:r>
              <a:rPr lang="it-IT" sz="1200" i="1" dirty="0">
                <a:solidFill>
                  <a:schemeClr val="tx1"/>
                </a:solidFill>
              </a:rPr>
              <a:t>on </a:t>
            </a:r>
            <a:r>
              <a:rPr lang="it-IT" sz="1200" i="1" dirty="0" err="1">
                <a:solidFill>
                  <a:schemeClr val="tx1"/>
                </a:solidFill>
              </a:rPr>
              <a:t>field</a:t>
            </a:r>
            <a:r>
              <a:rPr lang="it-IT" sz="1200" dirty="0">
                <a:solidFill>
                  <a:schemeClr val="tx1"/>
                </a:solidFill>
              </a:rPr>
              <a:t> viene svolta in SLA PLUS dall’Impresa</a:t>
            </a:r>
            <a:endParaRPr lang="it-IT" sz="1600" dirty="0"/>
          </a:p>
        </p:txBody>
      </p:sp>
      <p:sp>
        <p:nvSpPr>
          <p:cNvPr id="5" name="Rettangolo 4"/>
          <p:cNvSpPr/>
          <p:nvPr/>
        </p:nvSpPr>
        <p:spPr>
          <a:xfrm>
            <a:off x="186057" y="676265"/>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Ovale 6"/>
          <p:cNvSpPr/>
          <p:nvPr/>
        </p:nvSpPr>
        <p:spPr bwMode="auto">
          <a:xfrm>
            <a:off x="151767" y="736807"/>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8" name="Rettangolo 7"/>
          <p:cNvSpPr/>
          <p:nvPr/>
        </p:nvSpPr>
        <p:spPr>
          <a:xfrm>
            <a:off x="178832" y="2102348"/>
            <a:ext cx="39626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9" name="Ovale 8"/>
          <p:cNvSpPr/>
          <p:nvPr/>
        </p:nvSpPr>
        <p:spPr bwMode="auto">
          <a:xfrm>
            <a:off x="136527" y="2162890"/>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6"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415043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3"/>
          </p:nvPr>
        </p:nvSpPr>
        <p:spPr>
          <a:xfrm>
            <a:off x="374649" y="799496"/>
            <a:ext cx="11266587" cy="5601304"/>
          </a:xfrm>
        </p:spPr>
        <p:txBody>
          <a:bodyPr/>
          <a:lstStyle/>
          <a:p>
            <a:pPr>
              <a:lnSpc>
                <a:spcPct val="100000"/>
              </a:lnSpc>
              <a:spcBef>
                <a:spcPts val="1200"/>
              </a:spcBef>
              <a:spcAft>
                <a:spcPts val="300"/>
              </a:spcAft>
              <a:buSzPct val="100000"/>
            </a:pPr>
            <a:r>
              <a:rPr lang="it-IT" sz="1400" b="1" dirty="0">
                <a:solidFill>
                  <a:schemeClr val="tx1"/>
                </a:solidFill>
              </a:rPr>
              <a:t>Nuovi  controlli commerciali/contrattuali</a:t>
            </a:r>
          </a:p>
          <a:p>
            <a:pPr marL="617538" lvl="1" indent="-171450">
              <a:lnSpc>
                <a:spcPct val="100000"/>
              </a:lnSpc>
              <a:spcBef>
                <a:spcPts val="0"/>
              </a:spcBef>
            </a:pPr>
            <a:r>
              <a:rPr lang="it-IT" sz="1200" dirty="0">
                <a:solidFill>
                  <a:schemeClr val="tx1"/>
                </a:solidFill>
              </a:rPr>
              <a:t>TIM verifica la congruenza dell’OL/TT con il format contrattuale. </a:t>
            </a:r>
          </a:p>
          <a:p>
            <a:pPr>
              <a:lnSpc>
                <a:spcPct val="100000"/>
              </a:lnSpc>
              <a:spcBef>
                <a:spcPts val="600"/>
              </a:spcBef>
              <a:spcAft>
                <a:spcPts val="300"/>
              </a:spcAft>
              <a:buSzPct val="100000"/>
            </a:pPr>
            <a:endParaRPr lang="it-IT" sz="1400" b="1" dirty="0">
              <a:solidFill>
                <a:schemeClr val="tx1"/>
              </a:solidFill>
            </a:endParaRPr>
          </a:p>
          <a:p>
            <a:pPr>
              <a:lnSpc>
                <a:spcPct val="100000"/>
              </a:lnSpc>
              <a:spcBef>
                <a:spcPts val="1200"/>
              </a:spcBef>
              <a:spcAft>
                <a:spcPts val="300"/>
              </a:spcAft>
              <a:buSzPct val="100000"/>
            </a:pPr>
            <a:r>
              <a:rPr lang="it-IT" sz="1400" b="1" dirty="0">
                <a:solidFill>
                  <a:schemeClr val="tx1"/>
                </a:solidFill>
              </a:rPr>
              <a:t>Nuovi Stati per l’affidamento a Impresa e relative notifiche vs Operatori</a:t>
            </a:r>
          </a:p>
          <a:p>
            <a:pPr marL="446088" lvl="1" indent="0">
              <a:lnSpc>
                <a:spcPct val="100000"/>
              </a:lnSpc>
              <a:spcBef>
                <a:spcPts val="0"/>
              </a:spcBef>
              <a:buNone/>
            </a:pPr>
            <a:r>
              <a:rPr lang="it-IT" sz="1200" dirty="0">
                <a:solidFill>
                  <a:schemeClr val="tx1"/>
                </a:solidFill>
              </a:rPr>
              <a:t>Esempi di nuovi stati e notifiche sono:</a:t>
            </a:r>
          </a:p>
          <a:p>
            <a:pPr marL="617538" lvl="1" indent="-171450">
              <a:lnSpc>
                <a:spcPct val="100000"/>
              </a:lnSpc>
              <a:spcBef>
                <a:spcPts val="0"/>
              </a:spcBef>
            </a:pPr>
            <a:r>
              <a:rPr lang="it-IT" sz="1200" dirty="0">
                <a:solidFill>
                  <a:schemeClr val="tx1"/>
                </a:solidFill>
              </a:rPr>
              <a:t>Stato di assegnazione a Impresa per esecuzione on </a:t>
            </a:r>
            <a:r>
              <a:rPr lang="it-IT" sz="1200" dirty="0" err="1">
                <a:solidFill>
                  <a:schemeClr val="tx1"/>
                </a:solidFill>
              </a:rPr>
              <a:t>field</a:t>
            </a:r>
            <a:r>
              <a:rPr lang="it-IT" sz="1200" dirty="0">
                <a:solidFill>
                  <a:schemeClr val="tx1"/>
                </a:solidFill>
              </a:rPr>
              <a:t> o per la PA</a:t>
            </a:r>
          </a:p>
          <a:p>
            <a:pPr marL="617538" lvl="1" indent="-171450">
              <a:lnSpc>
                <a:spcPct val="100000"/>
              </a:lnSpc>
              <a:spcBef>
                <a:spcPts val="0"/>
              </a:spcBef>
            </a:pPr>
            <a:r>
              <a:rPr lang="it-IT" sz="1200" dirty="0">
                <a:solidFill>
                  <a:schemeClr val="tx1"/>
                </a:solidFill>
              </a:rPr>
              <a:t>Notifica di inizio attività a cura Impresa.</a:t>
            </a:r>
          </a:p>
          <a:p>
            <a:pPr marL="446088" lvl="1" indent="0">
              <a:lnSpc>
                <a:spcPct val="100000"/>
              </a:lnSpc>
              <a:spcBef>
                <a:spcPts val="0"/>
              </a:spcBef>
              <a:buNone/>
            </a:pPr>
            <a:endParaRPr lang="it-IT" sz="1400" b="1" dirty="0">
              <a:solidFill>
                <a:schemeClr val="tx1"/>
              </a:solidFill>
            </a:endParaRPr>
          </a:p>
          <a:p>
            <a:pPr>
              <a:lnSpc>
                <a:spcPct val="100000"/>
              </a:lnSpc>
              <a:spcBef>
                <a:spcPts val="1200"/>
              </a:spcBef>
              <a:spcAft>
                <a:spcPts val="300"/>
              </a:spcAft>
              <a:buSzPct val="100000"/>
            </a:pPr>
            <a:r>
              <a:rPr lang="it-IT" sz="1400" b="1" dirty="0">
                <a:solidFill>
                  <a:schemeClr val="tx1"/>
                </a:solidFill>
              </a:rPr>
              <a:t>Nuovi NR</a:t>
            </a:r>
          </a:p>
          <a:p>
            <a:pPr marL="617538" lvl="1" indent="-171450">
              <a:lnSpc>
                <a:spcPct val="100000"/>
              </a:lnSpc>
              <a:spcBef>
                <a:spcPts val="0"/>
              </a:spcBef>
            </a:pPr>
            <a:r>
              <a:rPr lang="it-IT" sz="1200" dirty="0">
                <a:solidFill>
                  <a:schemeClr val="tx1"/>
                </a:solidFill>
              </a:rPr>
              <a:t>Introduzione delle seguenti tipologie di NR conseguenti alle modifiche di processo. Il dettaglio degli NR sarà definito dal Tavolo Tecnico di implementazione. A titolo esemplificativo si ripotano alcune tipologie:</a:t>
            </a:r>
          </a:p>
          <a:p>
            <a:pPr marL="446088" lvl="1" indent="0">
              <a:lnSpc>
                <a:spcPct val="100000"/>
              </a:lnSpc>
              <a:spcBef>
                <a:spcPts val="0"/>
              </a:spcBef>
              <a:buNone/>
            </a:pPr>
            <a:endParaRPr lang="it-IT" sz="1200" dirty="0">
              <a:solidFill>
                <a:schemeClr val="tx1"/>
              </a:solidFill>
            </a:endParaRPr>
          </a:p>
          <a:p>
            <a:pPr lvl="2">
              <a:lnSpc>
                <a:spcPct val="100000"/>
              </a:lnSpc>
              <a:spcBef>
                <a:spcPts val="0"/>
              </a:spcBef>
              <a:buFont typeface="Wingdings" panose="05000000000000000000" pitchFamily="2" charset="2"/>
              <a:buChar char="Ø"/>
            </a:pPr>
            <a:r>
              <a:rPr lang="it-IT" sz="1200" dirty="0">
                <a:solidFill>
                  <a:schemeClr val="tx1"/>
                </a:solidFill>
              </a:rPr>
              <a:t>Verifica format contrattuale:</a:t>
            </a:r>
          </a:p>
          <a:p>
            <a:pPr marL="1428750" lvl="4">
              <a:lnSpc>
                <a:spcPct val="100000"/>
              </a:lnSpc>
              <a:spcBef>
                <a:spcPts val="0"/>
              </a:spcBef>
            </a:pPr>
            <a:r>
              <a:rPr lang="it-IT" sz="1200" dirty="0">
                <a:latin typeface="TIM Sans" panose="00000500000000000000" pitchFamily="2" charset="0"/>
              </a:rPr>
              <a:t>Impresa indicata nell’OL non è stata indicata nel Format per l’</a:t>
            </a:r>
            <a:r>
              <a:rPr lang="it-IT" sz="1200" dirty="0" err="1">
                <a:latin typeface="TIM Sans" panose="00000500000000000000" pitchFamily="2" charset="0"/>
              </a:rPr>
              <a:t>AdC</a:t>
            </a:r>
            <a:r>
              <a:rPr lang="it-IT" sz="1200" dirty="0">
                <a:latin typeface="TIM Sans" panose="00000500000000000000" pitchFamily="2" charset="0"/>
              </a:rPr>
              <a:t> a cui afferisce l’OL</a:t>
            </a:r>
          </a:p>
          <a:p>
            <a:pPr marL="1428750" lvl="4">
              <a:lnSpc>
                <a:spcPct val="100000"/>
              </a:lnSpc>
              <a:spcBef>
                <a:spcPts val="0"/>
              </a:spcBef>
            </a:pPr>
            <a:r>
              <a:rPr lang="it-IT" sz="1200" dirty="0">
                <a:latin typeface="TIM Sans" panose="00000500000000000000" pitchFamily="2" charset="0"/>
              </a:rPr>
              <a:t>Nell’OL non è valorizzato il campo Impresa System invece nel format è prevista la disaggregazione</a:t>
            </a:r>
          </a:p>
          <a:p>
            <a:pPr marL="1428750" lvl="4">
              <a:lnSpc>
                <a:spcPct val="100000"/>
              </a:lnSpc>
              <a:spcBef>
                <a:spcPts val="0"/>
              </a:spcBef>
            </a:pPr>
            <a:r>
              <a:rPr lang="it-IT" sz="1200" dirty="0">
                <a:latin typeface="TIM Sans" panose="00000500000000000000" pitchFamily="2" charset="0"/>
              </a:rPr>
              <a:t>La PA indicata nell’OL non è prevista nel Format</a:t>
            </a:r>
          </a:p>
          <a:p>
            <a:pPr lvl="2">
              <a:lnSpc>
                <a:spcPct val="100000"/>
              </a:lnSpc>
              <a:spcBef>
                <a:spcPts val="0"/>
              </a:spcBef>
              <a:buFont typeface="Wingdings" panose="05000000000000000000" pitchFamily="2" charset="2"/>
              <a:buChar char="Ø"/>
            </a:pPr>
            <a:endParaRPr lang="it-IT" sz="1200" dirty="0">
              <a:solidFill>
                <a:schemeClr val="tx1"/>
              </a:solidFill>
            </a:endParaRPr>
          </a:p>
          <a:p>
            <a:pPr lvl="2">
              <a:lnSpc>
                <a:spcPct val="100000"/>
              </a:lnSpc>
              <a:spcBef>
                <a:spcPts val="0"/>
              </a:spcBef>
              <a:buFont typeface="Wingdings" panose="05000000000000000000" pitchFamily="2" charset="2"/>
              <a:buChar char="Ø"/>
            </a:pPr>
            <a:r>
              <a:rPr lang="it-IT" sz="1200" dirty="0">
                <a:solidFill>
                  <a:schemeClr val="tx1"/>
                </a:solidFill>
              </a:rPr>
              <a:t>Verifiche formali:</a:t>
            </a:r>
          </a:p>
          <a:p>
            <a:pPr marL="1428750" lvl="4">
              <a:lnSpc>
                <a:spcPct val="100000"/>
              </a:lnSpc>
              <a:spcBef>
                <a:spcPts val="0"/>
              </a:spcBef>
            </a:pPr>
            <a:r>
              <a:rPr lang="it-IT" sz="1200" dirty="0">
                <a:latin typeface="TIM Sans" panose="00000500000000000000" pitchFamily="2" charset="0"/>
              </a:rPr>
              <a:t>Nell’OL è valorizzato almeno uno dei campi SLA PLUS , Prestazioni aggiuntive e PA , ma non è valorizzata l’Impresa a cui affidare la disaggregazione</a:t>
            </a:r>
          </a:p>
          <a:p>
            <a:pPr marL="1428750" lvl="4">
              <a:lnSpc>
                <a:spcPct val="100000"/>
              </a:lnSpc>
              <a:spcBef>
                <a:spcPts val="0"/>
              </a:spcBef>
            </a:pPr>
            <a:endParaRPr lang="it-IT" sz="1200" dirty="0">
              <a:latin typeface="TIM Sans" panose="00000500000000000000" pitchFamily="2" charset="0"/>
            </a:endParaRPr>
          </a:p>
          <a:p>
            <a:pPr lvl="2">
              <a:lnSpc>
                <a:spcPct val="100000"/>
              </a:lnSpc>
              <a:spcBef>
                <a:spcPts val="0"/>
              </a:spcBef>
              <a:buFont typeface="Wingdings" panose="05000000000000000000" pitchFamily="2" charset="2"/>
              <a:buChar char="Ø"/>
            </a:pPr>
            <a:r>
              <a:rPr lang="it-IT" sz="1200" dirty="0">
                <a:solidFill>
                  <a:schemeClr val="tx1"/>
                </a:solidFill>
              </a:rPr>
              <a:t>Verifiche in fase di lavorazione dell’OL a cura Impresa:</a:t>
            </a:r>
          </a:p>
          <a:p>
            <a:pPr lvl="4">
              <a:lnSpc>
                <a:spcPct val="100000"/>
              </a:lnSpc>
              <a:spcBef>
                <a:spcPts val="0"/>
              </a:spcBef>
            </a:pPr>
            <a:r>
              <a:rPr lang="it-IT" sz="1150" dirty="0"/>
              <a:t>Prestazione aggiuntiva non contrattualizzata tra Operatore e Impresa (scarto a cura Impresa)</a:t>
            </a:r>
          </a:p>
          <a:p>
            <a:pPr lvl="4">
              <a:lnSpc>
                <a:spcPct val="100000"/>
              </a:lnSpc>
              <a:spcBef>
                <a:spcPts val="0"/>
              </a:spcBef>
            </a:pPr>
            <a:r>
              <a:rPr lang="it-IT" sz="1150" dirty="0"/>
              <a:t>SLU PLUS non contrattualizzato tra Operatore e Impresa (scarto a cura Impresa)</a:t>
            </a:r>
          </a:p>
          <a:p>
            <a:pPr lvl="4">
              <a:lnSpc>
                <a:spcPct val="100000"/>
              </a:lnSpc>
              <a:spcBef>
                <a:spcPts val="0"/>
              </a:spcBef>
            </a:pPr>
            <a:r>
              <a:rPr lang="it-IT" sz="1150" dirty="0"/>
              <a:t>PA non contrattualizzata tra Operatore e Impresa (scarto a cura Impresa)</a:t>
            </a:r>
          </a:p>
          <a:p>
            <a:pPr lvl="4">
              <a:lnSpc>
                <a:spcPct val="100000"/>
              </a:lnSpc>
              <a:spcBef>
                <a:spcPts val="0"/>
              </a:spcBef>
            </a:pPr>
            <a:r>
              <a:rPr lang="it-IT" sz="1150" dirty="0"/>
              <a:t>Scadenza time-out per mancata PA da parte dell’Impresa (scarto a cura TIM)</a:t>
            </a:r>
          </a:p>
          <a:p>
            <a:pPr lvl="4">
              <a:lnSpc>
                <a:spcPct val="100000"/>
              </a:lnSpc>
              <a:spcBef>
                <a:spcPts val="0"/>
              </a:spcBef>
            </a:pPr>
            <a:r>
              <a:rPr lang="it-IT" sz="1150" dirty="0"/>
              <a:t>Mancata esecuzione della PA da parte dell’Impresa (scarto a cura Impresa)</a:t>
            </a:r>
          </a:p>
          <a:p>
            <a:pPr marL="1371600" lvl="4" indent="0">
              <a:lnSpc>
                <a:spcPct val="100000"/>
              </a:lnSpc>
              <a:spcBef>
                <a:spcPts val="0"/>
              </a:spcBef>
              <a:buNone/>
            </a:pPr>
            <a:endParaRPr lang="it-IT" sz="1150" dirty="0">
              <a:solidFill>
                <a:schemeClr val="tx1"/>
              </a:solidFill>
            </a:endParaRPr>
          </a:p>
          <a:p>
            <a:pPr marL="914400" lvl="3" indent="0">
              <a:lnSpc>
                <a:spcPct val="100000"/>
              </a:lnSpc>
              <a:spcBef>
                <a:spcPts val="0"/>
              </a:spcBef>
              <a:buNone/>
            </a:pPr>
            <a:endParaRPr lang="it-IT" sz="1200" dirty="0">
              <a:latin typeface="TIM Sans" panose="00000500000000000000" pitchFamily="2" charset="0"/>
            </a:endParaRPr>
          </a:p>
          <a:p>
            <a:pPr marL="617538" lvl="1" indent="-171450">
              <a:lnSpc>
                <a:spcPct val="100000"/>
              </a:lnSpc>
              <a:spcBef>
                <a:spcPts val="0"/>
              </a:spcBef>
            </a:pPr>
            <a:endParaRPr lang="it-IT" sz="1200" dirty="0">
              <a:solidFill>
                <a:srgbClr val="FF0000"/>
              </a:solidFill>
            </a:endParaRPr>
          </a:p>
          <a:p>
            <a:pPr marL="617538" lvl="1" indent="-171450">
              <a:lnSpc>
                <a:spcPct val="100000"/>
              </a:lnSpc>
              <a:spcBef>
                <a:spcPts val="0"/>
              </a:spcBef>
            </a:pPr>
            <a:endParaRPr lang="it-IT" sz="1200" dirty="0">
              <a:solidFill>
                <a:schemeClr val="tx1"/>
              </a:solidFill>
            </a:endParaRPr>
          </a:p>
          <a:p>
            <a:pPr marL="446088" lvl="1" indent="0">
              <a:lnSpc>
                <a:spcPct val="100000"/>
              </a:lnSpc>
              <a:spcBef>
                <a:spcPts val="0"/>
              </a:spcBef>
              <a:buNone/>
            </a:pPr>
            <a:endParaRPr lang="it-IT" sz="1200" baseline="30000" dirty="0">
              <a:solidFill>
                <a:schemeClr val="tx1"/>
              </a:solidFill>
            </a:endParaRPr>
          </a:p>
          <a:p>
            <a:pPr marL="171450" indent="-171450">
              <a:lnSpc>
                <a:spcPct val="100000"/>
              </a:lnSpc>
            </a:pPr>
            <a:endParaRPr lang="it-IT" sz="1400" kern="0" dirty="0">
              <a:solidFill>
                <a:schemeClr val="tx1"/>
              </a:solidFill>
            </a:endParaRPr>
          </a:p>
          <a:p>
            <a:pPr>
              <a:lnSpc>
                <a:spcPct val="100000"/>
              </a:lnSpc>
              <a:spcBef>
                <a:spcPts val="0"/>
              </a:spcBef>
            </a:pPr>
            <a:endParaRPr lang="it-IT" sz="1600" dirty="0"/>
          </a:p>
        </p:txBody>
      </p:sp>
      <p:sp>
        <p:nvSpPr>
          <p:cNvPr id="10" name="Rettangolo 9"/>
          <p:cNvSpPr/>
          <p:nvPr/>
        </p:nvSpPr>
        <p:spPr>
          <a:xfrm>
            <a:off x="187265" y="618257"/>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11" name="Ovale 10"/>
          <p:cNvSpPr/>
          <p:nvPr/>
        </p:nvSpPr>
        <p:spPr bwMode="auto">
          <a:xfrm>
            <a:off x="152975" y="67879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2" name="Rettangolo 11"/>
          <p:cNvSpPr/>
          <p:nvPr/>
        </p:nvSpPr>
        <p:spPr>
          <a:xfrm>
            <a:off x="173233" y="1521114"/>
            <a:ext cx="425117"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13" name="Ovale 12"/>
          <p:cNvSpPr/>
          <p:nvPr/>
        </p:nvSpPr>
        <p:spPr bwMode="auto">
          <a:xfrm>
            <a:off x="145355" y="1581656"/>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4" name="Rettangolo 13"/>
          <p:cNvSpPr/>
          <p:nvPr/>
        </p:nvSpPr>
        <p:spPr>
          <a:xfrm>
            <a:off x="187265" y="2729372"/>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15" name="Ovale 14"/>
          <p:cNvSpPr/>
          <p:nvPr/>
        </p:nvSpPr>
        <p:spPr bwMode="auto">
          <a:xfrm>
            <a:off x="152975" y="278038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6"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
        <p:nvSpPr>
          <p:cNvPr id="17" name="Titolo 1"/>
          <p:cNvSpPr>
            <a:spLocks noGrp="1"/>
          </p:cNvSpPr>
          <p:nvPr>
            <p:ph type="title"/>
          </p:nvPr>
        </p:nvSpPr>
        <p:spPr>
          <a:xfrm>
            <a:off x="412751" y="360363"/>
            <a:ext cx="11279717" cy="355600"/>
          </a:xfrm>
        </p:spPr>
        <p:txBody>
          <a:bodyPr/>
          <a:lstStyle/>
          <a:p>
            <a:r>
              <a:rPr lang="it-IT" dirty="0"/>
              <a:t>Provisioning e Assurance: principali modifiche 							(2/2)</a:t>
            </a:r>
          </a:p>
        </p:txBody>
      </p:sp>
    </p:spTree>
    <p:extLst>
      <p:ext uri="{BB962C8B-B14F-4D97-AF65-F5344CB8AC3E}">
        <p14:creationId xmlns:p14="http://schemas.microsoft.com/office/powerpoint/2010/main" val="5280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ttangolo 27"/>
          <p:cNvSpPr>
            <a:spLocks noChangeArrowheads="1"/>
          </p:cNvSpPr>
          <p:nvPr/>
        </p:nvSpPr>
        <p:spPr bwMode="auto">
          <a:xfrm>
            <a:off x="4805007" y="4995572"/>
            <a:ext cx="1278524" cy="561856"/>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70" name="Rettangolo 27"/>
          <p:cNvSpPr>
            <a:spLocks noChangeArrowheads="1"/>
          </p:cNvSpPr>
          <p:nvPr/>
        </p:nvSpPr>
        <p:spPr bwMode="auto">
          <a:xfrm>
            <a:off x="6692362" y="4222903"/>
            <a:ext cx="1537235" cy="71508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66" name="Rettangolo 27"/>
          <p:cNvSpPr>
            <a:spLocks noChangeArrowheads="1"/>
          </p:cNvSpPr>
          <p:nvPr/>
        </p:nvSpPr>
        <p:spPr bwMode="auto">
          <a:xfrm>
            <a:off x="4512614" y="1502571"/>
            <a:ext cx="1854336" cy="2337703"/>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ea typeface="ＭＳ Ｐゴシック"/>
                <a:cs typeface="Arial"/>
              </a:rPr>
              <a:t>Processo da modificare</a:t>
            </a:r>
            <a:endParaRPr lang="en-US" sz="900" b="1" dirty="0">
              <a:solidFill>
                <a:schemeClr val="accent3">
                  <a:lumMod val="50000"/>
                </a:schemeClr>
              </a:solidFill>
              <a:latin typeface="TIM Sans" panose="00000500000000000000" pitchFamily="50" charset="0"/>
              <a:ea typeface="ＭＳ Ｐゴシック"/>
              <a:cs typeface="Arial"/>
            </a:endParaRPr>
          </a:p>
        </p:txBody>
      </p:sp>
      <p:sp>
        <p:nvSpPr>
          <p:cNvPr id="2" name="Titolo 1"/>
          <p:cNvSpPr>
            <a:spLocks noGrp="1"/>
          </p:cNvSpPr>
          <p:nvPr>
            <p:ph type="title"/>
          </p:nvPr>
        </p:nvSpPr>
        <p:spPr/>
        <p:txBody>
          <a:bodyPr/>
          <a:lstStyle/>
          <a:p>
            <a:pPr lvl="0"/>
            <a:r>
              <a:rPr lang="it-IT" sz="2400" dirty="0">
                <a:solidFill>
                  <a:srgbClr val="EB0028"/>
                </a:solidFill>
                <a:latin typeface="TIM Sans Medium"/>
              </a:rPr>
              <a:t>Provisioning: attivazione LNA </a:t>
            </a:r>
            <a:br>
              <a:rPr lang="it-IT" sz="2400" dirty="0">
                <a:solidFill>
                  <a:srgbClr val="EB0028"/>
                </a:solidFill>
                <a:latin typeface="TIM Sans Medium"/>
              </a:rPr>
            </a:br>
            <a:endParaRPr lang="it-IT" dirty="0"/>
          </a:p>
        </p:txBody>
      </p:sp>
      <p:cxnSp>
        <p:nvCxnSpPr>
          <p:cNvPr id="8" name="Straight Arrow Connector 11"/>
          <p:cNvCxnSpPr>
            <a:cxnSpLocks noChangeShapeType="1"/>
            <a:stCxn id="20" idx="4"/>
            <a:endCxn id="21" idx="0"/>
          </p:cNvCxnSpPr>
          <p:nvPr/>
        </p:nvCxnSpPr>
        <p:spPr bwMode="auto">
          <a:xfrm flipH="1">
            <a:off x="5432647" y="1118209"/>
            <a:ext cx="1" cy="489569"/>
          </a:xfrm>
          <a:prstGeom prst="straightConnector1">
            <a:avLst/>
          </a:prstGeom>
          <a:noFill/>
          <a:ln w="6350" algn="ctr">
            <a:solidFill>
              <a:srgbClr val="004691"/>
            </a:solidFill>
            <a:round/>
            <a:headEnd type="none" w="sm" len="sm"/>
            <a:tailEnd type="stealth" w="med" len="lg"/>
          </a:ln>
        </p:spPr>
      </p:cxnSp>
      <p:sp>
        <p:nvSpPr>
          <p:cNvPr id="9" name="Up Arrow 60"/>
          <p:cNvSpPr>
            <a:spLocks noChangeArrowheads="1"/>
          </p:cNvSpPr>
          <p:nvPr/>
        </p:nvSpPr>
        <p:spPr bwMode="auto">
          <a:xfrm rot="5400000">
            <a:off x="7472810" y="4999101"/>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0" name="AcnBodyText_ID_46"/>
          <p:cNvSpPr>
            <a:spLocks noGrp="1" noChangeArrowheads="1"/>
          </p:cNvSpPr>
          <p:nvPr>
            <p:custDataLst>
              <p:tags r:id="rId1"/>
            </p:custDataLst>
          </p:nvPr>
        </p:nvSpPr>
        <p:spPr bwMode="auto">
          <a:xfrm>
            <a:off x="7798617" y="5045496"/>
            <a:ext cx="112756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ACQUISITO KO</a:t>
            </a:r>
          </a:p>
        </p:txBody>
      </p:sp>
      <p:cxnSp>
        <p:nvCxnSpPr>
          <p:cNvPr id="11" name="Straight Arrow Connector 66"/>
          <p:cNvCxnSpPr>
            <a:cxnSpLocks noChangeShapeType="1"/>
            <a:stCxn id="21" idx="2"/>
            <a:endCxn id="36" idx="0"/>
          </p:cNvCxnSpPr>
          <p:nvPr/>
        </p:nvCxnSpPr>
        <p:spPr bwMode="auto">
          <a:xfrm>
            <a:off x="5432647" y="1863167"/>
            <a:ext cx="0" cy="475986"/>
          </a:xfrm>
          <a:prstGeom prst="straightConnector1">
            <a:avLst/>
          </a:prstGeom>
          <a:noFill/>
          <a:ln w="6350" algn="ctr">
            <a:solidFill>
              <a:srgbClr val="004691"/>
            </a:solidFill>
            <a:round/>
            <a:headEnd type="none" w="sm" len="sm"/>
            <a:tailEnd type="stealth" w="med" len="lg"/>
          </a:ln>
        </p:spPr>
      </p:cxnSp>
      <p:cxnSp>
        <p:nvCxnSpPr>
          <p:cNvPr id="12" name="Straight Arrow Connector 98"/>
          <p:cNvCxnSpPr>
            <a:cxnSpLocks noChangeShapeType="1"/>
            <a:stCxn id="28" idx="2"/>
            <a:endCxn id="25" idx="0"/>
          </p:cNvCxnSpPr>
          <p:nvPr/>
        </p:nvCxnSpPr>
        <p:spPr bwMode="auto">
          <a:xfrm>
            <a:off x="5434655" y="4132309"/>
            <a:ext cx="315" cy="878268"/>
          </a:xfrm>
          <a:prstGeom prst="straightConnector1">
            <a:avLst/>
          </a:prstGeom>
          <a:noFill/>
          <a:ln w="6350" algn="ctr">
            <a:solidFill>
              <a:srgbClr val="004691"/>
            </a:solidFill>
            <a:round/>
            <a:headEnd type="none" w="sm" len="sm"/>
            <a:tailEnd type="stealth" w="med" len="lg"/>
          </a:ln>
        </p:spPr>
      </p:cxnSp>
      <p:sp>
        <p:nvSpPr>
          <p:cNvPr id="13" name="AcnBodyText_ID_46">
            <a:hlinkClick r:id="" action="ppaction://noaction" highlightClick="1"/>
          </p:cNvPr>
          <p:cNvSpPr>
            <a:spLocks noGrp="1" noChangeArrowheads="1"/>
          </p:cNvSpPr>
          <p:nvPr>
            <p:custDataLst>
              <p:tags r:id="rId2"/>
            </p:custDataLst>
          </p:nvPr>
        </p:nvSpPr>
        <p:spPr bwMode="auto">
          <a:xfrm>
            <a:off x="4837427" y="5564040"/>
            <a:ext cx="12239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VERIFICHE TECNICHE E PROGETTAZIONE</a:t>
            </a:r>
          </a:p>
        </p:txBody>
      </p:sp>
      <p:sp>
        <p:nvSpPr>
          <p:cNvPr id="14" name="AcnBodyText_ID_46"/>
          <p:cNvSpPr>
            <a:spLocks noGrp="1" noChangeArrowheads="1"/>
          </p:cNvSpPr>
          <p:nvPr>
            <p:custDataLst>
              <p:tags r:id="rId3"/>
            </p:custDataLst>
          </p:nvPr>
        </p:nvSpPr>
        <p:spPr bwMode="auto">
          <a:xfrm>
            <a:off x="4165397" y="1324409"/>
            <a:ext cx="592137" cy="153888"/>
          </a:xfrm>
          <a:prstGeom prst="rect">
            <a:avLst/>
          </a:prstGeom>
          <a:noFill/>
          <a:ln w="9525">
            <a:noFill/>
            <a:miter lim="800000"/>
            <a:headEnd/>
            <a:tailEnd/>
          </a:ln>
        </p:spPr>
        <p:txBody>
          <a:bodyPr lIns="0" tIns="0" rIns="0" bIns="0">
            <a:spAutoFit/>
          </a:bodyPr>
          <a:lstStyle/>
          <a:p>
            <a:pPr algn="r" eaLnBrk="0" hangingPunct="0">
              <a:spcBef>
                <a:spcPct val="20000"/>
              </a:spcBef>
            </a:pPr>
            <a:r>
              <a:rPr lang="it-IT" sz="1000" i="1" dirty="0">
                <a:solidFill>
                  <a:srgbClr val="004691"/>
                </a:solidFill>
                <a:latin typeface="TIM Sans" panose="02020503040602060503" pitchFamily="18" charset="0"/>
              </a:rPr>
              <a:t>file</a:t>
            </a:r>
            <a:endParaRPr lang="it-IT" sz="1000" b="1" i="1" dirty="0">
              <a:latin typeface="TIM Sans" panose="00000500000000000000" pitchFamily="50" charset="0"/>
            </a:endParaRPr>
          </a:p>
        </p:txBody>
      </p:sp>
      <p:pic>
        <p:nvPicPr>
          <p:cNvPr id="15" name="Picture 2" descr="http://www.weebly.com/weebly/images/file_icons/rtf.png"/>
          <p:cNvPicPr>
            <a:picLocks noChangeAspect="1" noChangeArrowheads="1"/>
          </p:cNvPicPr>
          <p:nvPr/>
        </p:nvPicPr>
        <p:blipFill>
          <a:blip r:embed="rId10" cstate="print"/>
          <a:srcRect/>
          <a:stretch>
            <a:fillRect/>
          </a:stretch>
        </p:blipFill>
        <p:spPr bwMode="auto">
          <a:xfrm>
            <a:off x="4757536" y="1095689"/>
            <a:ext cx="288925" cy="370681"/>
          </a:xfrm>
          <a:prstGeom prst="rect">
            <a:avLst/>
          </a:prstGeom>
          <a:noFill/>
          <a:ln w="9525">
            <a:noFill/>
            <a:miter lim="800000"/>
            <a:headEnd/>
            <a:tailEnd/>
          </a:ln>
        </p:spPr>
      </p:pic>
      <p:sp>
        <p:nvSpPr>
          <p:cNvPr id="16" name="Rectangle 63"/>
          <p:cNvSpPr>
            <a:spLocks noChangeArrowheads="1"/>
          </p:cNvSpPr>
          <p:nvPr/>
        </p:nvSpPr>
        <p:spPr bwMode="auto">
          <a:xfrm>
            <a:off x="7215188" y="4208835"/>
            <a:ext cx="142875" cy="73025"/>
          </a:xfrm>
          <a:prstGeom prst="rect">
            <a:avLst/>
          </a:prstGeom>
          <a:noFill/>
          <a:ln w="12700" algn="ctr">
            <a:noFill/>
            <a:round/>
            <a:headEnd type="none" w="sm" len="sm"/>
            <a:tailEnd type="none" w="sm" len="sm"/>
          </a:ln>
        </p:spPr>
        <p:txBody>
          <a:bodyPr/>
          <a:lstStyle/>
          <a:p>
            <a:endParaRPr lang="it-IT"/>
          </a:p>
        </p:txBody>
      </p:sp>
      <p:sp>
        <p:nvSpPr>
          <p:cNvPr id="17" name="Rectangle 66"/>
          <p:cNvSpPr>
            <a:spLocks noChangeArrowheads="1"/>
          </p:cNvSpPr>
          <p:nvPr/>
        </p:nvSpPr>
        <p:spPr bwMode="auto">
          <a:xfrm>
            <a:off x="7451729" y="4196135"/>
            <a:ext cx="144463" cy="73025"/>
          </a:xfrm>
          <a:prstGeom prst="rect">
            <a:avLst/>
          </a:prstGeom>
          <a:noFill/>
          <a:ln w="12700" algn="ctr">
            <a:noFill/>
            <a:round/>
            <a:headEnd type="none" w="sm" len="sm"/>
            <a:tailEnd type="none" w="sm" len="sm"/>
          </a:ln>
        </p:spPr>
        <p:txBody>
          <a:bodyPr/>
          <a:lstStyle/>
          <a:p>
            <a:endParaRPr lang="it-IT"/>
          </a:p>
        </p:txBody>
      </p:sp>
      <p:sp>
        <p:nvSpPr>
          <p:cNvPr id="18" name="Up Arrow 91"/>
          <p:cNvSpPr>
            <a:spLocks noChangeArrowheads="1"/>
          </p:cNvSpPr>
          <p:nvPr/>
        </p:nvSpPr>
        <p:spPr bwMode="auto">
          <a:xfrm rot="5400000" flipV="1">
            <a:off x="4958060" y="4414434"/>
            <a:ext cx="360363" cy="212725"/>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9" name="AcnBodyText_ID_46">
            <a:hlinkClick r:id="" action="ppaction://noaction" highlightClick="1"/>
          </p:cNvPr>
          <p:cNvSpPr>
            <a:spLocks noGrp="1" noChangeArrowheads="1"/>
          </p:cNvSpPr>
          <p:nvPr>
            <p:custDataLst>
              <p:tags r:id="rId4"/>
            </p:custDataLst>
          </p:nvPr>
        </p:nvSpPr>
        <p:spPr bwMode="auto">
          <a:xfrm>
            <a:off x="3443987" y="4599187"/>
            <a:ext cx="1717670" cy="123111"/>
          </a:xfrm>
          <a:prstGeom prst="actionButtonDocumen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ACQUISIZIONE</a:t>
            </a:r>
          </a:p>
        </p:txBody>
      </p:sp>
      <p:sp>
        <p:nvSpPr>
          <p:cNvPr id="20" name="Flowchart: Connector 51"/>
          <p:cNvSpPr/>
          <p:nvPr/>
        </p:nvSpPr>
        <p:spPr bwMode="auto">
          <a:xfrm>
            <a:off x="4985999" y="758209"/>
            <a:ext cx="893297" cy="360000"/>
          </a:xfrm>
          <a:prstGeom prst="flowChartConnector">
            <a:avLst/>
          </a:prstGeom>
          <a:solidFill>
            <a:srgbClr val="0046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chemeClr val="lt1"/>
                </a:solidFill>
                <a:latin typeface="TIM Sans Medium" panose="02020503040602060503" pitchFamily="18" charset="0"/>
              </a:rPr>
              <a:t>START</a:t>
            </a:r>
            <a:endParaRPr lang="en-US" sz="900" b="1" dirty="0">
              <a:solidFill>
                <a:schemeClr val="lt1"/>
              </a:solidFill>
              <a:latin typeface="TIM Sans Medium" panose="02020503040602060503" pitchFamily="18" charset="0"/>
            </a:endParaRPr>
          </a:p>
        </p:txBody>
      </p:sp>
      <p:sp>
        <p:nvSpPr>
          <p:cNvPr id="21" name="Rettangolo 27"/>
          <p:cNvSpPr>
            <a:spLocks noChangeArrowheads="1"/>
          </p:cNvSpPr>
          <p:nvPr/>
        </p:nvSpPr>
        <p:spPr bwMode="auto">
          <a:xfrm>
            <a:off x="4660328" y="1607778"/>
            <a:ext cx="1544638" cy="255389"/>
          </a:xfrm>
          <a:prstGeom prst="roundRect">
            <a:avLst/>
          </a:prstGeom>
          <a:solidFill>
            <a:srgbClr val="FBD872"/>
          </a:solidFill>
          <a:ln w="28575">
            <a:noFill/>
            <a:prstDash val="dash"/>
          </a:ln>
          <a:extLst/>
        </p:spPr>
        <p:txBody>
          <a:bodyPr>
            <a:spAutoFit/>
          </a:bodyPr>
          <a:lstStyle/>
          <a:p>
            <a:pPr algn="ctr" fontAlgn="auto">
              <a:spcBef>
                <a:spcPts val="0"/>
              </a:spcBef>
              <a:spcAft>
                <a:spcPts val="0"/>
              </a:spcAft>
            </a:pPr>
            <a:r>
              <a:rPr lang="it-IT" sz="900" b="1" dirty="0">
                <a:solidFill>
                  <a:srgbClr val="000000"/>
                </a:solidFill>
                <a:latin typeface="TIM Sans" panose="00000500000000000000" pitchFamily="50" charset="0"/>
                <a:ea typeface="ＭＳ Ｐゴシック"/>
                <a:cs typeface="Arial"/>
              </a:rPr>
              <a:t>Invio Richiesta</a:t>
            </a:r>
          </a:p>
        </p:txBody>
      </p:sp>
      <p:sp>
        <p:nvSpPr>
          <p:cNvPr id="22" name="Flowchart: Document 90"/>
          <p:cNvSpPr>
            <a:spLocks noChangeArrowheads="1"/>
          </p:cNvSpPr>
          <p:nvPr/>
        </p:nvSpPr>
        <p:spPr bwMode="auto">
          <a:xfrm>
            <a:off x="3604260" y="4339583"/>
            <a:ext cx="910109" cy="231859"/>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ACQUISITO</a:t>
            </a:r>
            <a:endParaRPr lang="en-US" sz="700" b="1" dirty="0">
              <a:latin typeface="TIM Sans" panose="02020503040602060503" pitchFamily="18" charset="0"/>
            </a:endParaRPr>
          </a:p>
        </p:txBody>
      </p:sp>
      <p:sp>
        <p:nvSpPr>
          <p:cNvPr id="23" name="Rettangolo 27"/>
          <p:cNvSpPr>
            <a:spLocks noChangeArrowheads="1"/>
          </p:cNvSpPr>
          <p:nvPr/>
        </p:nvSpPr>
        <p:spPr bwMode="auto">
          <a:xfrm>
            <a:off x="6837882" y="4292355"/>
            <a:ext cx="1214079" cy="408623"/>
          </a:xfrm>
          <a:prstGeom prst="roundRect">
            <a:avLst/>
          </a:prstGeom>
          <a:solidFill>
            <a:srgbClr val="82B9E6"/>
          </a:solidFill>
          <a:ln w="28575">
            <a:noFill/>
            <a:prstDash val="dash"/>
          </a:ln>
          <a:extLst/>
        </p:spPr>
        <p:txBody>
          <a:bodyPr>
            <a:spAutoFit/>
          </a:bodyPr>
          <a:lstStyle/>
          <a:p>
            <a:pPr algn="ctr"/>
            <a:r>
              <a:rPr lang="it-IT" sz="900" b="1" dirty="0">
                <a:solidFill>
                  <a:schemeClr val="bg1"/>
                </a:solidFill>
                <a:latin typeface="TIM Sans" panose="00000500000000000000" pitchFamily="50" charset="0"/>
                <a:ea typeface="ＭＳ Ｐゴシック"/>
                <a:cs typeface="Arial"/>
              </a:rPr>
              <a:t>Gestione scarti/rifiuti</a:t>
            </a:r>
          </a:p>
        </p:txBody>
      </p:sp>
      <p:sp>
        <p:nvSpPr>
          <p:cNvPr id="24" name="Flowchart: Document 90"/>
          <p:cNvSpPr>
            <a:spLocks noChangeArrowheads="1"/>
          </p:cNvSpPr>
          <p:nvPr/>
        </p:nvSpPr>
        <p:spPr bwMode="auto">
          <a:xfrm>
            <a:off x="7779639" y="4200578"/>
            <a:ext cx="884301" cy="214581"/>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SCARTATO</a:t>
            </a:r>
            <a:endParaRPr lang="en-US" sz="700" b="1" dirty="0">
              <a:latin typeface="TIM Sans" panose="02020503040602060503" pitchFamily="18" charset="0"/>
            </a:endParaRPr>
          </a:p>
        </p:txBody>
      </p:sp>
      <p:sp>
        <p:nvSpPr>
          <p:cNvPr id="25" name="Flowchart: Off-page Connector 97"/>
          <p:cNvSpPr/>
          <p:nvPr/>
        </p:nvSpPr>
        <p:spPr bwMode="auto">
          <a:xfrm>
            <a:off x="5254950" y="5010577"/>
            <a:ext cx="360040" cy="360041"/>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A</a:t>
            </a:r>
            <a:endParaRPr lang="en-US" sz="1000" b="1" dirty="0">
              <a:latin typeface="TIM Sans Medium" panose="02020503040602060503" pitchFamily="18" charset="0"/>
            </a:endParaRPr>
          </a:p>
        </p:txBody>
      </p:sp>
      <p:sp>
        <p:nvSpPr>
          <p:cNvPr id="26" name="Flowchart: Connector 51"/>
          <p:cNvSpPr/>
          <p:nvPr/>
        </p:nvSpPr>
        <p:spPr bwMode="auto">
          <a:xfrm>
            <a:off x="7006407" y="5416748"/>
            <a:ext cx="881110" cy="379983"/>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Scarto</a:t>
            </a:r>
            <a:endParaRPr lang="en-US" sz="900" b="1" dirty="0">
              <a:solidFill>
                <a:srgbClr val="FFFFFF"/>
              </a:solidFill>
              <a:latin typeface="TIM Sans Medium" panose="02020503040602060503" pitchFamily="18" charset="0"/>
            </a:endParaRPr>
          </a:p>
        </p:txBody>
      </p:sp>
      <p:sp>
        <p:nvSpPr>
          <p:cNvPr id="27" name="AcnBodyText_ID_46"/>
          <p:cNvSpPr>
            <a:spLocks noGrp="1" noChangeArrowheads="1"/>
          </p:cNvSpPr>
          <p:nvPr>
            <p:custDataLst>
              <p:tags r:id="rId5"/>
            </p:custDataLst>
          </p:nvPr>
        </p:nvSpPr>
        <p:spPr bwMode="auto">
          <a:xfrm>
            <a:off x="4736604" y="3900782"/>
            <a:ext cx="590550" cy="246221"/>
          </a:xfrm>
          <a:prstGeom prst="rect">
            <a:avLst/>
          </a:prstGeom>
          <a:noFill/>
          <a:ln w="9525">
            <a:noFill/>
            <a:miter lim="800000"/>
            <a:headEnd/>
            <a:tailEnd/>
          </a:ln>
        </p:spPr>
        <p:txBody>
          <a:bodyPr lIns="0" tIns="0" rIns="0" bIns="0">
            <a:spAutoFit/>
          </a:bodyPr>
          <a:lstStyle/>
          <a:p>
            <a:pPr algn="ctr" eaLnBrk="0" hangingPunct="0">
              <a:spcBef>
                <a:spcPct val="20000"/>
              </a:spcBef>
            </a:pPr>
            <a:r>
              <a:rPr lang="it-IT" sz="800" dirty="0">
                <a:latin typeface="TIM Sans Light" panose="02020503040602060503" pitchFamily="18" charset="0"/>
              </a:rPr>
              <a:t>Verifiche Superate?</a:t>
            </a:r>
          </a:p>
        </p:txBody>
      </p:sp>
      <p:sp>
        <p:nvSpPr>
          <p:cNvPr id="28" name="Flowchart: Decision 32"/>
          <p:cNvSpPr/>
          <p:nvPr/>
        </p:nvSpPr>
        <p:spPr bwMode="auto">
          <a:xfrm>
            <a:off x="5326705" y="3916409"/>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29" name="Straight Arrow Connector 66"/>
          <p:cNvCxnSpPr>
            <a:cxnSpLocks noChangeShapeType="1"/>
            <a:stCxn id="37" idx="2"/>
            <a:endCxn id="28" idx="0"/>
          </p:cNvCxnSpPr>
          <p:nvPr/>
        </p:nvCxnSpPr>
        <p:spPr bwMode="auto">
          <a:xfrm>
            <a:off x="5432647" y="3526419"/>
            <a:ext cx="2008" cy="389990"/>
          </a:xfrm>
          <a:prstGeom prst="straightConnector1">
            <a:avLst/>
          </a:prstGeom>
          <a:noFill/>
          <a:ln w="6350" algn="ctr">
            <a:solidFill>
              <a:srgbClr val="004691"/>
            </a:solidFill>
            <a:round/>
            <a:headEnd type="none" w="sm" len="sm"/>
            <a:tailEnd type="stealth" w="med" len="lg"/>
          </a:ln>
        </p:spPr>
      </p:cxnSp>
      <p:cxnSp>
        <p:nvCxnSpPr>
          <p:cNvPr id="30" name="Elbow Connector 85"/>
          <p:cNvCxnSpPr>
            <a:cxnSpLocks noChangeShapeType="1"/>
            <a:stCxn id="28" idx="3"/>
            <a:endCxn id="23" idx="0"/>
          </p:cNvCxnSpPr>
          <p:nvPr/>
        </p:nvCxnSpPr>
        <p:spPr bwMode="auto">
          <a:xfrm>
            <a:off x="5542605" y="4024359"/>
            <a:ext cx="1902317" cy="267996"/>
          </a:xfrm>
          <a:prstGeom prst="bentConnector2">
            <a:avLst/>
          </a:prstGeom>
          <a:noFill/>
          <a:ln w="6350" algn="ctr">
            <a:solidFill>
              <a:srgbClr val="004691"/>
            </a:solidFill>
            <a:round/>
            <a:headEnd type="none" w="sm" len="sm"/>
            <a:tailEnd type="stealth" w="med" len="lg"/>
          </a:ln>
        </p:spPr>
      </p:cxnSp>
      <p:sp>
        <p:nvSpPr>
          <p:cNvPr id="31" name="AcnBodyText_ID_46"/>
          <p:cNvSpPr>
            <a:spLocks noGrp="1" noChangeArrowheads="1"/>
          </p:cNvSpPr>
          <p:nvPr>
            <p:custDataLst>
              <p:tags r:id="rId6"/>
            </p:custDataLst>
          </p:nvPr>
        </p:nvSpPr>
        <p:spPr bwMode="auto">
          <a:xfrm>
            <a:off x="5490425" y="3877814"/>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dirty="0">
                <a:latin typeface="TIM Sans" pitchFamily="50" charset="0"/>
              </a:rPr>
              <a:t>NO</a:t>
            </a:r>
          </a:p>
        </p:txBody>
      </p:sp>
      <p:sp>
        <p:nvSpPr>
          <p:cNvPr id="32" name="AcnBodyText_ID_46"/>
          <p:cNvSpPr>
            <a:spLocks noGrp="1" noChangeArrowheads="1"/>
          </p:cNvSpPr>
          <p:nvPr>
            <p:custDataLst>
              <p:tags r:id="rId7"/>
            </p:custDataLst>
          </p:nvPr>
        </p:nvSpPr>
        <p:spPr bwMode="auto">
          <a:xfrm>
            <a:off x="5159151" y="4173714"/>
            <a:ext cx="369545" cy="10772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700" dirty="0">
                <a:latin typeface="TIM Sans" pitchFamily="50" charset="0"/>
              </a:rPr>
              <a:t>SI</a:t>
            </a:r>
          </a:p>
        </p:txBody>
      </p:sp>
      <p:cxnSp>
        <p:nvCxnSpPr>
          <p:cNvPr id="33" name="Straight Arrow Connector 98"/>
          <p:cNvCxnSpPr>
            <a:cxnSpLocks noChangeShapeType="1"/>
            <a:stCxn id="23" idx="2"/>
            <a:endCxn id="26" idx="0"/>
          </p:cNvCxnSpPr>
          <p:nvPr/>
        </p:nvCxnSpPr>
        <p:spPr bwMode="auto">
          <a:xfrm>
            <a:off x="7444922" y="4700978"/>
            <a:ext cx="2040" cy="715770"/>
          </a:xfrm>
          <a:prstGeom prst="straightConnector1">
            <a:avLst/>
          </a:prstGeom>
          <a:noFill/>
          <a:ln w="6350" algn="ctr">
            <a:solidFill>
              <a:srgbClr val="004691"/>
            </a:solidFill>
            <a:round/>
            <a:headEnd type="none" w="sm" len="sm"/>
            <a:tailEnd type="stealth" w="med" len="lg"/>
          </a:ln>
        </p:spPr>
      </p:cxnSp>
      <p:pic>
        <p:nvPicPr>
          <p:cNvPr id="34" name="Picture 2" descr="http://www.mathworks.com/products/demos/sysid/processGUI_demo/demo_files/Process_Model_GUI.JPG"/>
          <p:cNvPicPr>
            <a:picLocks noChangeAspect="1" noChangeArrowheads="1"/>
          </p:cNvPicPr>
          <p:nvPr/>
        </p:nvPicPr>
        <p:blipFill>
          <a:blip r:embed="rId11"/>
          <a:srcRect/>
          <a:stretch>
            <a:fillRect/>
          </a:stretch>
        </p:blipFill>
        <p:spPr bwMode="auto">
          <a:xfrm>
            <a:off x="5815226" y="1173078"/>
            <a:ext cx="288925" cy="215900"/>
          </a:xfrm>
          <a:prstGeom prst="rect">
            <a:avLst/>
          </a:prstGeom>
          <a:noFill/>
          <a:ln w="9525">
            <a:noFill/>
            <a:miter lim="800000"/>
            <a:headEnd/>
            <a:tailEnd/>
          </a:ln>
        </p:spPr>
      </p:pic>
      <p:sp>
        <p:nvSpPr>
          <p:cNvPr id="35" name="Text Box 93"/>
          <p:cNvSpPr txBox="1">
            <a:spLocks noChangeArrowheads="1"/>
          </p:cNvSpPr>
          <p:nvPr/>
        </p:nvSpPr>
        <p:spPr bwMode="auto">
          <a:xfrm>
            <a:off x="6115950" y="1312032"/>
            <a:ext cx="596638" cy="153888"/>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Light" panose="02020503040602060503" pitchFamily="18" charset="0"/>
              </a:rPr>
              <a:t>on-line</a:t>
            </a:r>
            <a:endParaRPr lang="en-US" dirty="0">
              <a:latin typeface="TIM Sans Light" panose="02020503040602060503" pitchFamily="18" charset="0"/>
            </a:endParaRPr>
          </a:p>
        </p:txBody>
      </p:sp>
      <p:sp>
        <p:nvSpPr>
          <p:cNvPr id="36" name="Rettangolo 27"/>
          <p:cNvSpPr>
            <a:spLocks noChangeArrowheads="1"/>
          </p:cNvSpPr>
          <p:nvPr/>
        </p:nvSpPr>
        <p:spPr bwMode="auto">
          <a:xfrm>
            <a:off x="4622647" y="2339153"/>
            <a:ext cx="1620000" cy="408623"/>
          </a:xfrm>
          <a:prstGeom prst="roundRect">
            <a:avLst/>
          </a:prstGeom>
          <a:solidFill>
            <a:srgbClr val="82B9E6"/>
          </a:solidFill>
          <a:ln w="28575">
            <a:noFill/>
            <a:prstDash val="dash"/>
          </a:ln>
          <a:extLst/>
        </p:spPr>
        <p:txBody>
          <a:bodyPr>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Validazione</a:t>
            </a:r>
            <a:r>
              <a:rPr lang="en-US" sz="900" b="1" dirty="0">
                <a:solidFill>
                  <a:schemeClr val="bg1"/>
                </a:solidFill>
                <a:latin typeface="TIM Sans" panose="00000500000000000000" pitchFamily="50" charset="0"/>
                <a:ea typeface="ＭＳ Ｐゴシック"/>
                <a:cs typeface="Arial"/>
              </a:rPr>
              <a:t> e </a:t>
            </a:r>
            <a:r>
              <a:rPr lang="en-US" sz="900" b="1" dirty="0" err="1">
                <a:solidFill>
                  <a:schemeClr val="bg1"/>
                </a:solidFill>
                <a:latin typeface="TIM Sans" panose="00000500000000000000" pitchFamily="50" charset="0"/>
                <a:ea typeface="ＭＳ Ｐゴシック"/>
                <a:cs typeface="Arial"/>
              </a:rPr>
              <a:t>Verifiche</a:t>
            </a:r>
            <a:r>
              <a:rPr lang="en-US" sz="900" b="1" dirty="0">
                <a:solidFill>
                  <a:schemeClr val="bg1"/>
                </a:solidFill>
                <a:latin typeface="TIM Sans" panose="00000500000000000000" pitchFamily="50" charset="0"/>
                <a:ea typeface="ＭＳ Ｐゴシック"/>
                <a:cs typeface="Arial"/>
              </a:rPr>
              <a:t> </a:t>
            </a:r>
            <a:r>
              <a:rPr lang="en-US" sz="900" b="1" dirty="0" err="1">
                <a:solidFill>
                  <a:schemeClr val="bg1"/>
                </a:solidFill>
                <a:latin typeface="TIM Sans" panose="00000500000000000000" pitchFamily="50" charset="0"/>
                <a:ea typeface="ＭＳ Ｐゴシック"/>
                <a:cs typeface="Arial"/>
              </a:rPr>
              <a:t>Formali</a:t>
            </a:r>
            <a:endParaRPr lang="en-US" sz="900" b="1" dirty="0">
              <a:solidFill>
                <a:schemeClr val="bg1"/>
              </a:solidFill>
              <a:latin typeface="TIM Sans" panose="00000500000000000000" pitchFamily="50" charset="0"/>
              <a:ea typeface="ＭＳ Ｐゴシック"/>
              <a:cs typeface="Arial"/>
            </a:endParaRPr>
          </a:p>
        </p:txBody>
      </p:sp>
      <p:sp>
        <p:nvSpPr>
          <p:cNvPr id="37" name="Rettangolo 27"/>
          <p:cNvSpPr>
            <a:spLocks noChangeArrowheads="1"/>
          </p:cNvSpPr>
          <p:nvPr/>
        </p:nvSpPr>
        <p:spPr bwMode="auto">
          <a:xfrm>
            <a:off x="4622647" y="3271030"/>
            <a:ext cx="1620000" cy="255389"/>
          </a:xfrm>
          <a:prstGeom prst="roundRect">
            <a:avLst/>
          </a:prstGeom>
          <a:solidFill>
            <a:srgbClr val="82B9E6"/>
          </a:solidFill>
          <a:ln w="28575">
            <a:noFill/>
            <a:prstDash val="dash"/>
          </a:ln>
          <a:extLst/>
        </p:spPr>
        <p:txBody>
          <a:bodyPr>
            <a:spAutoFit/>
          </a:bodyPr>
          <a:lstStyle/>
          <a:p>
            <a:pPr algn="ctr"/>
            <a:r>
              <a:rPr lang="it-IT" sz="900" b="1" dirty="0">
                <a:solidFill>
                  <a:schemeClr val="bg1"/>
                </a:solidFill>
                <a:latin typeface="TIM Sans" panose="00000500000000000000" pitchFamily="50" charset="0"/>
                <a:ea typeface="ＭＳ Ｐゴシック"/>
                <a:cs typeface="Arial"/>
              </a:rPr>
              <a:t>Verifiche Contrattuali</a:t>
            </a:r>
          </a:p>
        </p:txBody>
      </p:sp>
      <p:sp>
        <p:nvSpPr>
          <p:cNvPr id="38" name="Text Box 93"/>
          <p:cNvSpPr txBox="1">
            <a:spLocks noChangeArrowheads="1"/>
          </p:cNvSpPr>
          <p:nvPr/>
        </p:nvSpPr>
        <p:spPr bwMode="auto">
          <a:xfrm>
            <a:off x="6548869" y="3265518"/>
            <a:ext cx="2874496"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Integrazioni verifiche contrattuali: congruenza tra quanto previsto nel Format e le informazioni contenute nell’ordine</a:t>
            </a:r>
          </a:p>
        </p:txBody>
      </p:sp>
      <p:sp>
        <p:nvSpPr>
          <p:cNvPr id="39" name="Text Box 93"/>
          <p:cNvSpPr txBox="1">
            <a:spLocks noChangeArrowheads="1"/>
          </p:cNvSpPr>
          <p:nvPr/>
        </p:nvSpPr>
        <p:spPr bwMode="auto">
          <a:xfrm>
            <a:off x="6712587" y="1286795"/>
            <a:ext cx="2996563" cy="923330"/>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L’Operatore per ciascun OL indica:</a:t>
            </a:r>
          </a:p>
          <a:p>
            <a:pPr marL="171450" indent="-171450">
              <a:buFont typeface="Arial" panose="020B0604020202020204" pitchFamily="34" charset="0"/>
              <a:buChar char="•"/>
            </a:pPr>
            <a:r>
              <a:rPr lang="it-IT" dirty="0">
                <a:latin typeface="TIM Sans" panose="00000500000000000000"/>
              </a:rPr>
              <a:t>l’Impresa a cui affidare la disaggregazione</a:t>
            </a:r>
          </a:p>
          <a:p>
            <a:pPr marL="171450" indent="-171450">
              <a:buFont typeface="Arial" panose="020B0604020202020204" pitchFamily="34" charset="0"/>
              <a:buChar char="•"/>
            </a:pPr>
            <a:r>
              <a:rPr lang="it-IT" dirty="0">
                <a:latin typeface="TIM Sans" panose="00000500000000000000"/>
              </a:rPr>
              <a:t>l’eventuale PA</a:t>
            </a:r>
          </a:p>
          <a:p>
            <a:pPr marL="171450" indent="-171450">
              <a:buFont typeface="Arial" panose="020B0604020202020204" pitchFamily="34" charset="0"/>
              <a:buChar char="•"/>
            </a:pPr>
            <a:r>
              <a:rPr lang="it-IT" dirty="0">
                <a:latin typeface="TIM Sans" panose="00000500000000000000"/>
              </a:rPr>
              <a:t>le eventuali prestazioni aggiuntive</a:t>
            </a:r>
          </a:p>
          <a:p>
            <a:pPr marL="171450" indent="-171450">
              <a:buFont typeface="Arial" panose="020B0604020202020204" pitchFamily="34" charset="0"/>
              <a:buChar char="•"/>
            </a:pPr>
            <a:r>
              <a:rPr lang="it-IT" dirty="0">
                <a:latin typeface="TIM Sans" panose="00000500000000000000"/>
              </a:rPr>
              <a:t>l’eventuale SLA PLUS SU</a:t>
            </a:r>
          </a:p>
          <a:p>
            <a:pPr marL="171450" indent="-171450">
              <a:buFont typeface="Arial" panose="020B0604020202020204" pitchFamily="34" charset="0"/>
              <a:buChar char="•"/>
            </a:pPr>
            <a:r>
              <a:rPr lang="it-IT" dirty="0">
                <a:latin typeface="TIM Sans" panose="00000500000000000000"/>
              </a:rPr>
              <a:t>l’eventuale 4° referente</a:t>
            </a:r>
          </a:p>
        </p:txBody>
      </p:sp>
      <p:cxnSp>
        <p:nvCxnSpPr>
          <p:cNvPr id="40" name="Straight Arrow Connector 66"/>
          <p:cNvCxnSpPr>
            <a:cxnSpLocks noChangeShapeType="1"/>
            <a:stCxn id="36" idx="2"/>
            <a:endCxn id="37" idx="0"/>
          </p:cNvCxnSpPr>
          <p:nvPr/>
        </p:nvCxnSpPr>
        <p:spPr bwMode="auto">
          <a:xfrm>
            <a:off x="5432647" y="2747776"/>
            <a:ext cx="0" cy="523254"/>
          </a:xfrm>
          <a:prstGeom prst="straightConnector1">
            <a:avLst/>
          </a:prstGeom>
          <a:noFill/>
          <a:ln w="6350" algn="ctr">
            <a:solidFill>
              <a:srgbClr val="004691"/>
            </a:solidFill>
            <a:round/>
            <a:headEnd type="none" w="sm" len="sm"/>
            <a:tailEnd type="stealth" w="med" len="lg"/>
          </a:ln>
        </p:spPr>
      </p:cxnSp>
      <p:sp>
        <p:nvSpPr>
          <p:cNvPr id="41" name="Text Box 93"/>
          <p:cNvSpPr txBox="1">
            <a:spLocks noChangeArrowheads="1"/>
          </p:cNvSpPr>
          <p:nvPr/>
        </p:nvSpPr>
        <p:spPr bwMode="auto">
          <a:xfrm>
            <a:off x="6692362" y="2350486"/>
            <a:ext cx="2308113" cy="307777"/>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TIM esegue le verifiche di correttezza e completezza del tracciato.</a:t>
            </a:r>
            <a:endParaRPr lang="en-US" dirty="0">
              <a:latin typeface="TIM Sans" panose="00000500000000000000"/>
            </a:endParaRPr>
          </a:p>
        </p:txBody>
      </p:sp>
      <p:sp>
        <p:nvSpPr>
          <p:cNvPr id="42" name="AcnBodyText_ID_46">
            <a:hlinkClick r:id="" action="ppaction://noaction" highlightClick="1"/>
          </p:cNvPr>
          <p:cNvSpPr>
            <a:spLocks noGrp="1" noChangeArrowheads="1"/>
          </p:cNvSpPr>
          <p:nvPr>
            <p:custDataLst>
              <p:tags r:id="rId8"/>
            </p:custDataLst>
          </p:nvPr>
        </p:nvSpPr>
        <p:spPr bwMode="auto">
          <a:xfrm>
            <a:off x="4934032" y="6483185"/>
            <a:ext cx="10080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PRESA APPUNTAMENTO</a:t>
            </a:r>
          </a:p>
        </p:txBody>
      </p:sp>
      <p:sp>
        <p:nvSpPr>
          <p:cNvPr id="43" name="Flowchart: Off-page Connector 97"/>
          <p:cNvSpPr/>
          <p:nvPr/>
        </p:nvSpPr>
        <p:spPr bwMode="auto">
          <a:xfrm>
            <a:off x="5254950" y="6040892"/>
            <a:ext cx="360040" cy="360041"/>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B</a:t>
            </a:r>
            <a:endParaRPr lang="en-US" sz="1000" b="1" dirty="0">
              <a:latin typeface="TIM Sans Medium" panose="02020503040602060503" pitchFamily="18" charset="0"/>
            </a:endParaRPr>
          </a:p>
        </p:txBody>
      </p:sp>
      <p:cxnSp>
        <p:nvCxnSpPr>
          <p:cNvPr id="44" name="Straight Arrow Connector 98"/>
          <p:cNvCxnSpPr>
            <a:cxnSpLocks noChangeShapeType="1"/>
            <a:stCxn id="25" idx="2"/>
            <a:endCxn id="43" idx="0"/>
          </p:cNvCxnSpPr>
          <p:nvPr/>
        </p:nvCxnSpPr>
        <p:spPr bwMode="auto">
          <a:xfrm>
            <a:off x="5434970" y="5370618"/>
            <a:ext cx="0" cy="670274"/>
          </a:xfrm>
          <a:prstGeom prst="straightConnector1">
            <a:avLst/>
          </a:prstGeom>
          <a:noFill/>
          <a:ln w="6350" algn="ctr">
            <a:solidFill>
              <a:srgbClr val="004691"/>
            </a:solidFill>
            <a:round/>
            <a:headEnd type="none" w="sm" len="sm"/>
            <a:tailEnd type="stealth" w="med" len="lg"/>
          </a:ln>
        </p:spPr>
      </p:cxnSp>
      <p:sp>
        <p:nvSpPr>
          <p:cNvPr id="45" name="Text Box 93"/>
          <p:cNvSpPr txBox="1">
            <a:spLocks noChangeArrowheads="1"/>
          </p:cNvSpPr>
          <p:nvPr/>
        </p:nvSpPr>
        <p:spPr bwMode="auto">
          <a:xfrm>
            <a:off x="6428145" y="5908661"/>
            <a:ext cx="2033552" cy="153888"/>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Introduzione nuove causali di scarto</a:t>
            </a:r>
            <a:endParaRPr lang="en-US" dirty="0">
              <a:latin typeface="TIM Sans" panose="00000500000000000000"/>
            </a:endParaRPr>
          </a:p>
        </p:txBody>
      </p:sp>
      <p:sp>
        <p:nvSpPr>
          <p:cNvPr id="46" name="Rettangolo 45"/>
          <p:cNvSpPr/>
          <p:nvPr/>
        </p:nvSpPr>
        <p:spPr>
          <a:xfrm>
            <a:off x="4032692" y="3189291"/>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47" name="Ovale 46"/>
          <p:cNvSpPr/>
          <p:nvPr/>
        </p:nvSpPr>
        <p:spPr bwMode="auto">
          <a:xfrm>
            <a:off x="4013642" y="3249833"/>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48" name="Rettangolo 47"/>
          <p:cNvSpPr/>
          <p:nvPr/>
        </p:nvSpPr>
        <p:spPr>
          <a:xfrm>
            <a:off x="4008850" y="1499937"/>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49" name="Ovale 48"/>
          <p:cNvSpPr/>
          <p:nvPr/>
        </p:nvSpPr>
        <p:spPr bwMode="auto">
          <a:xfrm>
            <a:off x="3989800" y="156047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0" name="Rettangolo 49"/>
          <p:cNvSpPr/>
          <p:nvPr/>
        </p:nvSpPr>
        <p:spPr>
          <a:xfrm>
            <a:off x="8945233" y="4354617"/>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51" name="Ovale 50"/>
          <p:cNvSpPr/>
          <p:nvPr/>
        </p:nvSpPr>
        <p:spPr bwMode="auto">
          <a:xfrm>
            <a:off x="8926183" y="441515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Accoglienza &amp; Verifiche Tecniche e Progettazione</a:t>
            </a:r>
          </a:p>
        </p:txBody>
      </p:sp>
      <p:sp>
        <p:nvSpPr>
          <p:cNvPr id="58" name="Rettangolo 57"/>
          <p:cNvSpPr/>
          <p:nvPr/>
        </p:nvSpPr>
        <p:spPr>
          <a:xfrm>
            <a:off x="363345" y="1344428"/>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59" name="Ovale 58"/>
          <p:cNvSpPr/>
          <p:nvPr/>
        </p:nvSpPr>
        <p:spPr bwMode="auto">
          <a:xfrm>
            <a:off x="329055" y="1404970"/>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60" name="Text Box 93"/>
          <p:cNvSpPr txBox="1">
            <a:spLocks noChangeArrowheads="1"/>
          </p:cNvSpPr>
          <p:nvPr/>
        </p:nvSpPr>
        <p:spPr bwMode="auto">
          <a:xfrm>
            <a:off x="924108" y="1314655"/>
            <a:ext cx="2651700"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Vengono preventivamente caricate sui sistemi TIM le informazioni contenute nel Format</a:t>
            </a:r>
          </a:p>
          <a:p>
            <a:r>
              <a:rPr lang="it-IT" dirty="0">
                <a:latin typeface="TIM Sans" panose="00000500000000000000"/>
              </a:rPr>
              <a:t> (per Operatore e </a:t>
            </a:r>
            <a:r>
              <a:rPr lang="it-IT" dirty="0" err="1">
                <a:latin typeface="TIM Sans" panose="00000500000000000000"/>
              </a:rPr>
              <a:t>AdC</a:t>
            </a:r>
            <a:r>
              <a:rPr lang="it-IT" dirty="0">
                <a:latin typeface="TIM Sans" panose="00000500000000000000"/>
              </a:rPr>
              <a:t>: Imprese, e PA)</a:t>
            </a:r>
          </a:p>
        </p:txBody>
      </p:sp>
      <p:sp>
        <p:nvSpPr>
          <p:cNvPr id="56"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Tree>
    <p:extLst>
      <p:ext uri="{BB962C8B-B14F-4D97-AF65-F5344CB8AC3E}">
        <p14:creationId xmlns:p14="http://schemas.microsoft.com/office/powerpoint/2010/main" val="425437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ttangolo 27"/>
          <p:cNvSpPr>
            <a:spLocks noChangeArrowheads="1"/>
          </p:cNvSpPr>
          <p:nvPr/>
        </p:nvSpPr>
        <p:spPr bwMode="auto">
          <a:xfrm>
            <a:off x="215410" y="2417699"/>
            <a:ext cx="7434118" cy="3932992"/>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Processo nuovo</a:t>
            </a:r>
            <a:endParaRPr lang="en-US" sz="900" b="1" dirty="0">
              <a:solidFill>
                <a:srgbClr val="00B050"/>
              </a:solidFill>
              <a:latin typeface="TIM Sans" panose="00000500000000000000" pitchFamily="50" charset="0"/>
              <a:ea typeface="ＭＳ Ｐゴシック"/>
              <a:cs typeface="Arial"/>
            </a:endParaRPr>
          </a:p>
        </p:txBody>
      </p:sp>
      <p:sp>
        <p:nvSpPr>
          <p:cNvPr id="125" name="Rettangolo 27"/>
          <p:cNvSpPr>
            <a:spLocks noChangeArrowheads="1"/>
          </p:cNvSpPr>
          <p:nvPr/>
        </p:nvSpPr>
        <p:spPr bwMode="auto">
          <a:xfrm>
            <a:off x="9069724" y="3242893"/>
            <a:ext cx="1684002"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2" name="Titolo 1"/>
          <p:cNvSpPr>
            <a:spLocks noGrp="1"/>
          </p:cNvSpPr>
          <p:nvPr>
            <p:ph type="title"/>
          </p:nvPr>
        </p:nvSpPr>
        <p:spPr/>
        <p:txBody>
          <a:bodyPr/>
          <a:lstStyle/>
          <a:p>
            <a:pPr lvl="0"/>
            <a:r>
              <a:rPr lang="it-IT" sz="2400" dirty="0">
                <a:solidFill>
                  <a:srgbClr val="EB0028"/>
                </a:solidFill>
                <a:latin typeface="TIM Sans Medium"/>
              </a:rPr>
              <a:t>Provisioning: attivazione LNA </a:t>
            </a:r>
            <a:br>
              <a:rPr lang="it-IT" sz="2400" dirty="0">
                <a:solidFill>
                  <a:srgbClr val="EB0028"/>
                </a:solidFill>
                <a:latin typeface="TIM Sans Medium"/>
              </a:rPr>
            </a:br>
            <a:endParaRPr lang="it-IT" dirty="0"/>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Presa Appuntamento</a:t>
            </a:r>
          </a:p>
        </p:txBody>
      </p:sp>
      <p:sp>
        <p:nvSpPr>
          <p:cNvPr id="54" name="Flowchart: Off-page Connector 97"/>
          <p:cNvSpPr/>
          <p:nvPr/>
        </p:nvSpPr>
        <p:spPr bwMode="auto">
          <a:xfrm>
            <a:off x="5222559" y="68357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B</a:t>
            </a:r>
            <a:endParaRPr lang="en-US" sz="1000" b="1" dirty="0">
              <a:latin typeface="TIM Sans Medium" panose="02020503040602060503" pitchFamily="18" charset="0"/>
            </a:endParaRPr>
          </a:p>
        </p:txBody>
      </p:sp>
      <p:sp>
        <p:nvSpPr>
          <p:cNvPr id="58" name="Flowchart: Decision 32"/>
          <p:cNvSpPr/>
          <p:nvPr/>
        </p:nvSpPr>
        <p:spPr bwMode="auto">
          <a:xfrm>
            <a:off x="5281351" y="1909579"/>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59" name="Straight Arrow Connector 66"/>
          <p:cNvCxnSpPr>
            <a:cxnSpLocks noChangeShapeType="1"/>
            <a:stCxn id="54" idx="2"/>
            <a:endCxn id="58" idx="0"/>
          </p:cNvCxnSpPr>
          <p:nvPr/>
        </p:nvCxnSpPr>
        <p:spPr bwMode="auto">
          <a:xfrm>
            <a:off x="5387572" y="1065031"/>
            <a:ext cx="1729" cy="844548"/>
          </a:xfrm>
          <a:prstGeom prst="straightConnector1">
            <a:avLst/>
          </a:prstGeom>
          <a:noFill/>
          <a:ln w="6350" algn="ctr">
            <a:solidFill>
              <a:srgbClr val="004691"/>
            </a:solidFill>
            <a:round/>
            <a:headEnd type="none" w="sm" len="sm"/>
            <a:tailEnd type="stealth" w="med" len="lg"/>
          </a:ln>
        </p:spPr>
      </p:cxnSp>
      <p:cxnSp>
        <p:nvCxnSpPr>
          <p:cNvPr id="60" name="Elbow Connector 85"/>
          <p:cNvCxnSpPr>
            <a:cxnSpLocks noChangeShapeType="1"/>
            <a:stCxn id="58" idx="3"/>
            <a:endCxn id="97" idx="3"/>
          </p:cNvCxnSpPr>
          <p:nvPr/>
        </p:nvCxnSpPr>
        <p:spPr bwMode="auto">
          <a:xfrm>
            <a:off x="5497251" y="2017529"/>
            <a:ext cx="4572546" cy="2381942"/>
          </a:xfrm>
          <a:prstGeom prst="bentConnector3">
            <a:avLst>
              <a:gd name="adj1" fmla="val 124127"/>
            </a:avLst>
          </a:prstGeom>
          <a:noFill/>
          <a:ln w="6350" algn="ctr">
            <a:solidFill>
              <a:srgbClr val="004691"/>
            </a:solidFill>
            <a:round/>
            <a:headEnd type="none" w="sm" len="sm"/>
            <a:tailEnd type="stealth" w="med" len="lg"/>
          </a:ln>
        </p:spPr>
      </p:cxnSp>
      <p:sp>
        <p:nvSpPr>
          <p:cNvPr id="63" name="Rettangolo 27"/>
          <p:cNvSpPr>
            <a:spLocks noChangeArrowheads="1"/>
          </p:cNvSpPr>
          <p:nvPr/>
        </p:nvSpPr>
        <p:spPr bwMode="auto">
          <a:xfrm>
            <a:off x="9294385" y="3297634"/>
            <a:ext cx="1230740"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Policy </a:t>
            </a:r>
          </a:p>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di Contatto NPD</a:t>
            </a:r>
            <a:endParaRPr lang="en-US" sz="900" b="1" dirty="0">
              <a:solidFill>
                <a:schemeClr val="bg1"/>
              </a:solidFill>
              <a:latin typeface="TIM Sans" panose="00000500000000000000" pitchFamily="50" charset="0"/>
              <a:ea typeface="ＭＳ Ｐゴシック"/>
              <a:cs typeface="Arial"/>
            </a:endParaRPr>
          </a:p>
        </p:txBody>
      </p:sp>
      <p:sp>
        <p:nvSpPr>
          <p:cNvPr id="65" name="Rettangolo 27"/>
          <p:cNvSpPr>
            <a:spLocks noChangeArrowheads="1"/>
          </p:cNvSpPr>
          <p:nvPr/>
        </p:nvSpPr>
        <p:spPr bwMode="auto">
          <a:xfrm>
            <a:off x="3706176" y="2487968"/>
            <a:ext cx="1711644" cy="408623"/>
          </a:xfrm>
          <a:prstGeom prst="roundRect">
            <a:avLst/>
          </a:prstGeom>
          <a:solidFill>
            <a:srgbClr val="82B9E6"/>
          </a:solidFill>
          <a:ln w="28575">
            <a:noFill/>
            <a:prstDash val="solid"/>
          </a:ln>
          <a:extLst/>
        </p:spPr>
        <p:txBody>
          <a:bodyPr>
            <a:spAutoFit/>
          </a:bodyPr>
          <a:lstStyle/>
          <a:p>
            <a:pPr algn="ctr"/>
            <a:r>
              <a:rPr lang="it-IT" sz="900" b="1" dirty="0">
                <a:solidFill>
                  <a:schemeClr val="bg1"/>
                </a:solidFill>
                <a:latin typeface="TIM Sans" panose="00000500000000000000" pitchFamily="50" charset="0"/>
                <a:ea typeface="ＭＳ Ｐゴシック"/>
                <a:cs typeface="Arial"/>
              </a:rPr>
              <a:t>Invio ordine all’Impresa per la presa appuntamento</a:t>
            </a:r>
          </a:p>
        </p:txBody>
      </p:sp>
      <p:sp>
        <p:nvSpPr>
          <p:cNvPr id="66" name="Up Arrow 60"/>
          <p:cNvSpPr>
            <a:spLocks noChangeArrowheads="1"/>
          </p:cNvSpPr>
          <p:nvPr/>
        </p:nvSpPr>
        <p:spPr bwMode="auto">
          <a:xfrm rot="5400000">
            <a:off x="2253843" y="2675596"/>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69" name="Rettangolo 27"/>
          <p:cNvSpPr>
            <a:spLocks noChangeArrowheads="1"/>
          </p:cNvSpPr>
          <p:nvPr/>
        </p:nvSpPr>
        <p:spPr bwMode="auto">
          <a:xfrm>
            <a:off x="4809325" y="4364332"/>
            <a:ext cx="1352508"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Impresa comunica la Data Appuntamento</a:t>
            </a:r>
          </a:p>
        </p:txBody>
      </p:sp>
      <p:sp>
        <p:nvSpPr>
          <p:cNvPr id="70" name="AcnBodyText_ID_46"/>
          <p:cNvSpPr>
            <a:spLocks noGrp="1" noChangeArrowheads="1"/>
          </p:cNvSpPr>
          <p:nvPr>
            <p:custDataLst>
              <p:tags r:id="rId1"/>
            </p:custDataLst>
          </p:nvPr>
        </p:nvSpPr>
        <p:spPr bwMode="auto">
          <a:xfrm>
            <a:off x="3159711" y="3536695"/>
            <a:ext cx="1418195" cy="24622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Impresa comunica la data appuntamento?</a:t>
            </a:r>
          </a:p>
        </p:txBody>
      </p:sp>
      <p:sp>
        <p:nvSpPr>
          <p:cNvPr id="71" name="AcnBodyText_ID_46"/>
          <p:cNvSpPr>
            <a:spLocks noGrp="1" noChangeArrowheads="1"/>
          </p:cNvSpPr>
          <p:nvPr>
            <p:custDataLst>
              <p:tags r:id="rId2"/>
            </p:custDataLst>
          </p:nvPr>
        </p:nvSpPr>
        <p:spPr bwMode="auto">
          <a:xfrm>
            <a:off x="4646013" y="3832966"/>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SI</a:t>
            </a:r>
          </a:p>
        </p:txBody>
      </p:sp>
      <p:cxnSp>
        <p:nvCxnSpPr>
          <p:cNvPr id="72" name="Straight Arrow Connector 44"/>
          <p:cNvCxnSpPr>
            <a:cxnSpLocks noChangeShapeType="1"/>
            <a:stCxn id="123" idx="2"/>
            <a:endCxn id="73" idx="0"/>
          </p:cNvCxnSpPr>
          <p:nvPr/>
        </p:nvCxnSpPr>
        <p:spPr bwMode="auto">
          <a:xfrm flipH="1">
            <a:off x="4557575" y="3450746"/>
            <a:ext cx="4423" cy="220181"/>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73" name="Flowchart: Decision 32"/>
          <p:cNvSpPr/>
          <p:nvPr/>
        </p:nvSpPr>
        <p:spPr bwMode="auto">
          <a:xfrm>
            <a:off x="4449625" y="3670927"/>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74" name="Connettore 4 97"/>
          <p:cNvCxnSpPr>
            <a:stCxn id="73" idx="3"/>
            <a:endCxn id="69" idx="0"/>
          </p:cNvCxnSpPr>
          <p:nvPr/>
        </p:nvCxnSpPr>
        <p:spPr bwMode="auto">
          <a:xfrm>
            <a:off x="4665525" y="3778877"/>
            <a:ext cx="820054" cy="585455"/>
          </a:xfrm>
          <a:prstGeom prst="bentConnector2">
            <a:avLst/>
          </a:prstGeom>
          <a:noFill/>
          <a:ln w="6350" algn="ctr">
            <a:solidFill>
              <a:srgbClr val="004691"/>
            </a:solidFill>
            <a:round/>
            <a:headEnd type="none" w="sm" len="sm"/>
            <a:tailEnd type="stealth" w="med" len="lg"/>
          </a:ln>
        </p:spPr>
      </p:cxnSp>
      <p:sp>
        <p:nvSpPr>
          <p:cNvPr id="75" name="AcnBodyText_ID_46"/>
          <p:cNvSpPr>
            <a:spLocks noGrp="1" noChangeArrowheads="1"/>
          </p:cNvSpPr>
          <p:nvPr>
            <p:custDataLst>
              <p:tags r:id="rId3"/>
            </p:custDataLst>
          </p:nvPr>
        </p:nvSpPr>
        <p:spPr bwMode="auto">
          <a:xfrm>
            <a:off x="4167513" y="3839823"/>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NO</a:t>
            </a:r>
          </a:p>
        </p:txBody>
      </p:sp>
      <p:sp>
        <p:nvSpPr>
          <p:cNvPr id="76" name="Up Arrow 60"/>
          <p:cNvSpPr>
            <a:spLocks noChangeArrowheads="1"/>
          </p:cNvSpPr>
          <p:nvPr/>
        </p:nvSpPr>
        <p:spPr bwMode="auto">
          <a:xfrm rot="5400000">
            <a:off x="5688843" y="5334289"/>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77" name="AcnBodyText_ID_46"/>
          <p:cNvSpPr>
            <a:spLocks noGrp="1" noChangeArrowheads="1"/>
          </p:cNvSpPr>
          <p:nvPr>
            <p:custDataLst>
              <p:tags r:id="rId4"/>
            </p:custDataLst>
          </p:nvPr>
        </p:nvSpPr>
        <p:spPr bwMode="auto">
          <a:xfrm>
            <a:off x="5866062" y="5323231"/>
            <a:ext cx="920688"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Presa Appuntamento</a:t>
            </a:r>
          </a:p>
        </p:txBody>
      </p:sp>
      <p:sp>
        <p:nvSpPr>
          <p:cNvPr id="78" name="Text Box 93"/>
          <p:cNvSpPr txBox="1">
            <a:spLocks noChangeArrowheads="1"/>
          </p:cNvSpPr>
          <p:nvPr/>
        </p:nvSpPr>
        <p:spPr bwMode="auto">
          <a:xfrm>
            <a:off x="5547570" y="3767567"/>
            <a:ext cx="1966260"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L’impresa prende l’appuntamento e comunica a TIM la data, che viene notificata all’ Operatore</a:t>
            </a:r>
          </a:p>
        </p:txBody>
      </p:sp>
      <p:cxnSp>
        <p:nvCxnSpPr>
          <p:cNvPr id="80" name="Straight Arrow Connector 44"/>
          <p:cNvCxnSpPr>
            <a:cxnSpLocks noChangeShapeType="1"/>
            <a:stCxn id="69" idx="2"/>
            <a:endCxn id="81" idx="0"/>
          </p:cNvCxnSpPr>
          <p:nvPr/>
        </p:nvCxnSpPr>
        <p:spPr bwMode="auto">
          <a:xfrm>
            <a:off x="5485579" y="4772955"/>
            <a:ext cx="1081" cy="886129"/>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81" name="Flowchart: Off-page Connector 97"/>
          <p:cNvSpPr/>
          <p:nvPr/>
        </p:nvSpPr>
        <p:spPr bwMode="auto">
          <a:xfrm>
            <a:off x="5321647" y="5659084"/>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D</a:t>
            </a:r>
            <a:endParaRPr lang="en-US" sz="1000" b="1" dirty="0">
              <a:latin typeface="TIM Sans Medium" panose="02020503040602060503" pitchFamily="18" charset="0"/>
            </a:endParaRPr>
          </a:p>
        </p:txBody>
      </p:sp>
      <p:sp>
        <p:nvSpPr>
          <p:cNvPr id="82" name="AcnBodyText_ID_46">
            <a:hlinkClick r:id="" action="ppaction://noaction" highlightClick="1"/>
          </p:cNvPr>
          <p:cNvSpPr>
            <a:spLocks noGrp="1" noChangeArrowheads="1"/>
          </p:cNvSpPr>
          <p:nvPr>
            <p:custDataLst>
              <p:tags r:id="rId5"/>
            </p:custDataLst>
          </p:nvPr>
        </p:nvSpPr>
        <p:spPr bwMode="auto">
          <a:xfrm>
            <a:off x="5017171" y="6073109"/>
            <a:ext cx="10080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Realizzazione ON-Field</a:t>
            </a:r>
          </a:p>
        </p:txBody>
      </p:sp>
      <p:sp>
        <p:nvSpPr>
          <p:cNvPr id="83" name="Flowchart: Decision 32"/>
          <p:cNvSpPr/>
          <p:nvPr/>
        </p:nvSpPr>
        <p:spPr bwMode="auto">
          <a:xfrm>
            <a:off x="3100250" y="3902219"/>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84" name="Connettore 4 97"/>
          <p:cNvCxnSpPr>
            <a:stCxn id="73" idx="1"/>
            <a:endCxn id="83" idx="0"/>
          </p:cNvCxnSpPr>
          <p:nvPr/>
        </p:nvCxnSpPr>
        <p:spPr bwMode="auto">
          <a:xfrm rot="10800000" flipV="1">
            <a:off x="3208201" y="3778877"/>
            <a:ext cx="1241425" cy="123342"/>
          </a:xfrm>
          <a:prstGeom prst="bentConnector2">
            <a:avLst/>
          </a:prstGeom>
          <a:noFill/>
          <a:ln w="6350" algn="ctr">
            <a:solidFill>
              <a:srgbClr val="004691"/>
            </a:solidFill>
            <a:round/>
            <a:headEnd type="none" w="sm" len="sm"/>
            <a:tailEnd type="stealth" w="med" len="lg"/>
          </a:ln>
        </p:spPr>
      </p:cxnSp>
      <p:sp>
        <p:nvSpPr>
          <p:cNvPr id="85" name="AcnBodyText_ID_46"/>
          <p:cNvSpPr>
            <a:spLocks noGrp="1" noChangeArrowheads="1"/>
          </p:cNvSpPr>
          <p:nvPr>
            <p:custDataLst>
              <p:tags r:id="rId6"/>
            </p:custDataLst>
          </p:nvPr>
        </p:nvSpPr>
        <p:spPr bwMode="auto">
          <a:xfrm>
            <a:off x="2577196" y="3699367"/>
            <a:ext cx="585826" cy="24622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Ricevuto Esito KO?</a:t>
            </a:r>
          </a:p>
        </p:txBody>
      </p:sp>
      <p:sp>
        <p:nvSpPr>
          <p:cNvPr id="86" name="AcnBodyText_ID_46"/>
          <p:cNvSpPr>
            <a:spLocks noGrp="1" noChangeArrowheads="1"/>
          </p:cNvSpPr>
          <p:nvPr>
            <p:custDataLst>
              <p:tags r:id="rId7"/>
            </p:custDataLst>
          </p:nvPr>
        </p:nvSpPr>
        <p:spPr bwMode="auto">
          <a:xfrm>
            <a:off x="1511309" y="5062045"/>
            <a:ext cx="1088092" cy="246221"/>
          </a:xfrm>
          <a:prstGeom prst="rect">
            <a:avLst/>
          </a:prstGeom>
          <a:noFill/>
          <a:ln w="9525">
            <a:noFill/>
            <a:miter lim="800000"/>
            <a:headEnd/>
            <a:tailEnd/>
          </a:ln>
        </p:spPr>
        <p:txBody>
          <a:bodyPr wrap="square" lIns="0" tIns="0" rIns="0" bIns="0">
            <a:spAutoFit/>
          </a:bodyPr>
          <a:lstStyle/>
          <a:p>
            <a:pPr eaLnBrk="0" hangingPunct="0">
              <a:spcBef>
                <a:spcPct val="20000"/>
              </a:spcBef>
            </a:pPr>
            <a:r>
              <a:rPr lang="it-IT" sz="800" dirty="0">
                <a:solidFill>
                  <a:srgbClr val="004691"/>
                </a:solidFill>
                <a:latin typeface="TIM Sans Light" panose="02020503040602060503" pitchFamily="18" charset="0"/>
              </a:rPr>
              <a:t>Notifica di KO Appuntamento</a:t>
            </a:r>
          </a:p>
        </p:txBody>
      </p:sp>
      <p:sp>
        <p:nvSpPr>
          <p:cNvPr id="87" name="Rettangolo 27"/>
          <p:cNvSpPr>
            <a:spLocks noChangeArrowheads="1"/>
          </p:cNvSpPr>
          <p:nvPr/>
        </p:nvSpPr>
        <p:spPr bwMode="auto">
          <a:xfrm>
            <a:off x="754698" y="4354452"/>
            <a:ext cx="932899" cy="408623"/>
          </a:xfrm>
          <a:prstGeom prst="roundRect">
            <a:avLst/>
          </a:prstGeom>
          <a:solidFill>
            <a:srgbClr val="82B9E6"/>
          </a:solidFill>
          <a:ln w="28575">
            <a:noFill/>
            <a:prstDash val="dash"/>
          </a:ln>
          <a:extLst/>
        </p:spPr>
        <p:txBody>
          <a:bodyPr>
            <a:spAutoFit/>
          </a:bodyPr>
          <a:lstStyle/>
          <a:p>
            <a:pPr algn="ctr"/>
            <a:r>
              <a:rPr lang="it-IT" sz="900" b="1" dirty="0">
                <a:solidFill>
                  <a:schemeClr val="bg1"/>
                </a:solidFill>
                <a:latin typeface="TIM Sans" panose="00000500000000000000" pitchFamily="50" charset="0"/>
                <a:ea typeface="ＭＳ Ｐゴシック"/>
                <a:cs typeface="Arial"/>
              </a:rPr>
              <a:t>Chiusura negativa OL</a:t>
            </a:r>
          </a:p>
        </p:txBody>
      </p:sp>
      <p:sp>
        <p:nvSpPr>
          <p:cNvPr id="88" name="Flowchart: Document 90"/>
          <p:cNvSpPr>
            <a:spLocks noChangeArrowheads="1"/>
          </p:cNvSpPr>
          <p:nvPr/>
        </p:nvSpPr>
        <p:spPr bwMode="auto">
          <a:xfrm>
            <a:off x="1510915" y="4695480"/>
            <a:ext cx="893736" cy="317446"/>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solidFill>
                  <a:srgbClr val="000000"/>
                </a:solidFill>
                <a:latin typeface="TIM Sans" panose="02020503040602060503" pitchFamily="18" charset="0"/>
              </a:rPr>
              <a:t>ESPLETATO TECNICO KO</a:t>
            </a:r>
            <a:endParaRPr lang="en-US" sz="700" b="1" dirty="0">
              <a:solidFill>
                <a:srgbClr val="000000"/>
              </a:solidFill>
              <a:latin typeface="TIM Sans" panose="02020503040602060503" pitchFamily="18" charset="0"/>
            </a:endParaRPr>
          </a:p>
        </p:txBody>
      </p:sp>
      <p:sp>
        <p:nvSpPr>
          <p:cNvPr id="89" name="Up Arrow 60"/>
          <p:cNvSpPr>
            <a:spLocks noChangeArrowheads="1"/>
          </p:cNvSpPr>
          <p:nvPr/>
        </p:nvSpPr>
        <p:spPr bwMode="auto">
          <a:xfrm rot="5400000">
            <a:off x="1182322" y="5077205"/>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90" name="Flowchart: Connector 51"/>
          <p:cNvSpPr/>
          <p:nvPr/>
        </p:nvSpPr>
        <p:spPr bwMode="auto">
          <a:xfrm>
            <a:off x="865000" y="5410560"/>
            <a:ext cx="673986" cy="379983"/>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KO</a:t>
            </a:r>
            <a:endParaRPr lang="en-US" sz="900" b="1" dirty="0">
              <a:solidFill>
                <a:srgbClr val="FFFFFF"/>
              </a:solidFill>
              <a:latin typeface="TIM Sans Medium" panose="02020503040602060503" pitchFamily="18" charset="0"/>
            </a:endParaRPr>
          </a:p>
        </p:txBody>
      </p:sp>
      <p:cxnSp>
        <p:nvCxnSpPr>
          <p:cNvPr id="91" name="Connettore 4 97"/>
          <p:cNvCxnSpPr>
            <a:stCxn id="83" idx="1"/>
            <a:endCxn id="87" idx="0"/>
          </p:cNvCxnSpPr>
          <p:nvPr/>
        </p:nvCxnSpPr>
        <p:spPr bwMode="auto">
          <a:xfrm rot="10800000" flipV="1">
            <a:off x="1221148" y="4010168"/>
            <a:ext cx="1879102" cy="344283"/>
          </a:xfrm>
          <a:prstGeom prst="bentConnector2">
            <a:avLst/>
          </a:prstGeom>
          <a:noFill/>
          <a:ln w="6350" algn="ctr">
            <a:solidFill>
              <a:srgbClr val="004691"/>
            </a:solidFill>
            <a:round/>
            <a:headEnd type="none" w="sm" len="sm"/>
            <a:tailEnd type="stealth" w="med" len="lg"/>
          </a:ln>
        </p:spPr>
      </p:cxnSp>
      <p:cxnSp>
        <p:nvCxnSpPr>
          <p:cNvPr id="92" name="Straight Arrow Connector 44"/>
          <p:cNvCxnSpPr>
            <a:cxnSpLocks noChangeShapeType="1"/>
            <a:stCxn id="87" idx="2"/>
            <a:endCxn id="90" idx="0"/>
          </p:cNvCxnSpPr>
          <p:nvPr/>
        </p:nvCxnSpPr>
        <p:spPr bwMode="auto">
          <a:xfrm flipH="1">
            <a:off x="1201993" y="4763075"/>
            <a:ext cx="19155" cy="647485"/>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93" name="AcnBodyText_ID_46"/>
          <p:cNvSpPr>
            <a:spLocks noGrp="1" noChangeArrowheads="1"/>
          </p:cNvSpPr>
          <p:nvPr>
            <p:custDataLst>
              <p:tags r:id="rId8"/>
            </p:custDataLst>
          </p:nvPr>
        </p:nvSpPr>
        <p:spPr bwMode="auto">
          <a:xfrm>
            <a:off x="2681316" y="4047391"/>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SI</a:t>
            </a:r>
          </a:p>
        </p:txBody>
      </p:sp>
      <p:cxnSp>
        <p:nvCxnSpPr>
          <p:cNvPr id="94" name="Straight Arrow Connector 44"/>
          <p:cNvCxnSpPr>
            <a:cxnSpLocks noChangeShapeType="1"/>
            <a:stCxn id="83" idx="2"/>
            <a:endCxn id="112" idx="0"/>
          </p:cNvCxnSpPr>
          <p:nvPr/>
        </p:nvCxnSpPr>
        <p:spPr bwMode="auto">
          <a:xfrm flipH="1">
            <a:off x="3208090" y="4118119"/>
            <a:ext cx="110" cy="234681"/>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96" name="AcnBodyText_ID_46"/>
          <p:cNvSpPr>
            <a:spLocks noGrp="1" noChangeArrowheads="1"/>
          </p:cNvSpPr>
          <p:nvPr>
            <p:custDataLst>
              <p:tags r:id="rId9"/>
            </p:custDataLst>
          </p:nvPr>
        </p:nvSpPr>
        <p:spPr bwMode="auto">
          <a:xfrm>
            <a:off x="3297100" y="4124267"/>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NO</a:t>
            </a:r>
          </a:p>
        </p:txBody>
      </p:sp>
      <p:sp>
        <p:nvSpPr>
          <p:cNvPr id="97" name="Flowchart: Off-page Connector 97"/>
          <p:cNvSpPr/>
          <p:nvPr/>
        </p:nvSpPr>
        <p:spPr bwMode="auto">
          <a:xfrm>
            <a:off x="9739771" y="420874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D</a:t>
            </a:r>
            <a:endParaRPr lang="en-US" sz="1000" b="1" dirty="0">
              <a:latin typeface="TIM Sans Medium" panose="02020503040602060503" pitchFamily="18" charset="0"/>
            </a:endParaRPr>
          </a:p>
        </p:txBody>
      </p:sp>
      <p:sp>
        <p:nvSpPr>
          <p:cNvPr id="98" name="AcnBodyText_ID_46">
            <a:hlinkClick r:id="" action="ppaction://noaction" highlightClick="1"/>
          </p:cNvPr>
          <p:cNvSpPr>
            <a:spLocks noGrp="1" noChangeArrowheads="1"/>
          </p:cNvSpPr>
          <p:nvPr>
            <p:custDataLst>
              <p:tags r:id="rId10"/>
            </p:custDataLst>
          </p:nvPr>
        </p:nvSpPr>
        <p:spPr bwMode="auto">
          <a:xfrm>
            <a:off x="9440855" y="4658077"/>
            <a:ext cx="1008063" cy="246221"/>
          </a:xfrm>
          <a:prstGeom prst="actionButtonDocument">
            <a:avLst/>
          </a:prstGeom>
          <a:noFill/>
          <a:ln w="9525">
            <a:noFill/>
            <a:miter lim="800000"/>
            <a:headEnd/>
            <a:tailEnd/>
          </a:ln>
        </p:spPr>
        <p:txBody>
          <a:bodyPr lIns="0" tIns="0" rIns="0" bIns="0">
            <a:spAutoFit/>
          </a:bodyPr>
          <a:lstStyle/>
          <a:p>
            <a:pPr algn="ctr" eaLnBrk="0" hangingPunct="0"/>
            <a:r>
              <a:rPr lang="it-IT" sz="800" dirty="0">
                <a:solidFill>
                  <a:srgbClr val="EB0028"/>
                </a:solidFill>
                <a:latin typeface="TIM Sans Medium" panose="00000600000000000000" pitchFamily="50" charset="0"/>
              </a:rPr>
              <a:t>REALIZZAZIONE </a:t>
            </a:r>
          </a:p>
          <a:p>
            <a:pPr algn="ctr" eaLnBrk="0" hangingPunct="0"/>
            <a:r>
              <a:rPr lang="it-IT" sz="800" dirty="0">
                <a:solidFill>
                  <a:srgbClr val="EB0028"/>
                </a:solidFill>
                <a:latin typeface="TIM Sans Medium" panose="00000600000000000000" pitchFamily="50" charset="0"/>
              </a:rPr>
              <a:t>ON-FIELD</a:t>
            </a:r>
          </a:p>
        </p:txBody>
      </p:sp>
      <p:cxnSp>
        <p:nvCxnSpPr>
          <p:cNvPr id="99" name="Elbow Connector 85"/>
          <p:cNvCxnSpPr>
            <a:cxnSpLocks noChangeShapeType="1"/>
            <a:stCxn id="63" idx="2"/>
            <a:endCxn id="97" idx="0"/>
          </p:cNvCxnSpPr>
          <p:nvPr/>
        </p:nvCxnSpPr>
        <p:spPr bwMode="auto">
          <a:xfrm rot="5400000">
            <a:off x="9656028" y="3955014"/>
            <a:ext cx="502484" cy="4971"/>
          </a:xfrm>
          <a:prstGeom prst="bentConnector3">
            <a:avLst>
              <a:gd name="adj1" fmla="val 50000"/>
            </a:avLst>
          </a:prstGeom>
          <a:noFill/>
          <a:ln w="6350" algn="ctr">
            <a:solidFill>
              <a:srgbClr val="004691"/>
            </a:solidFill>
            <a:round/>
            <a:headEnd type="none" w="sm" len="sm"/>
            <a:tailEnd type="stealth" w="med" len="lg"/>
          </a:ln>
        </p:spPr>
      </p:cxnSp>
      <p:sp>
        <p:nvSpPr>
          <p:cNvPr id="100" name="Rettangolo 99"/>
          <p:cNvSpPr/>
          <p:nvPr/>
        </p:nvSpPr>
        <p:spPr>
          <a:xfrm>
            <a:off x="1680009" y="2444913"/>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101" name="Ovale 100"/>
          <p:cNvSpPr/>
          <p:nvPr/>
        </p:nvSpPr>
        <p:spPr bwMode="auto">
          <a:xfrm>
            <a:off x="1660959" y="2505455"/>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02" name="AcnBodyText_ID_46"/>
          <p:cNvSpPr>
            <a:spLocks noGrp="1" noChangeArrowheads="1"/>
          </p:cNvSpPr>
          <p:nvPr>
            <p:custDataLst>
              <p:tags r:id="rId11"/>
            </p:custDataLst>
          </p:nvPr>
        </p:nvSpPr>
        <p:spPr bwMode="auto">
          <a:xfrm>
            <a:off x="3284671" y="4932412"/>
            <a:ext cx="1016182" cy="369332"/>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b="1" dirty="0">
                <a:latin typeface="TIM Sans Light" panose="02020503040602060503" pitchFamily="18" charset="0"/>
              </a:rPr>
              <a:t>Impresa </a:t>
            </a:r>
            <a:r>
              <a:rPr lang="it-IT" sz="800" dirty="0">
                <a:latin typeface="TIM Sans Light" panose="02020503040602060503" pitchFamily="18" charset="0"/>
              </a:rPr>
              <a:t>interrompe la sospensione entro il </a:t>
            </a:r>
            <a:r>
              <a:rPr lang="it-IT" sz="800" dirty="0" err="1">
                <a:latin typeface="TIM Sans Light" panose="02020503040602060503" pitchFamily="18" charset="0"/>
              </a:rPr>
              <a:t>Timeout</a:t>
            </a:r>
            <a:r>
              <a:rPr lang="it-IT" sz="800" dirty="0">
                <a:latin typeface="TIM Sans Light" panose="02020503040602060503" pitchFamily="18" charset="0"/>
              </a:rPr>
              <a:t>?</a:t>
            </a:r>
          </a:p>
        </p:txBody>
      </p:sp>
      <p:sp>
        <p:nvSpPr>
          <p:cNvPr id="103" name="AcnBodyText_ID_46"/>
          <p:cNvSpPr>
            <a:spLocks noGrp="1" noChangeArrowheads="1"/>
          </p:cNvSpPr>
          <p:nvPr>
            <p:custDataLst>
              <p:tags r:id="rId12"/>
            </p:custDataLst>
          </p:nvPr>
        </p:nvSpPr>
        <p:spPr bwMode="auto">
          <a:xfrm>
            <a:off x="2936271" y="5480146"/>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NO</a:t>
            </a:r>
          </a:p>
        </p:txBody>
      </p:sp>
      <p:sp>
        <p:nvSpPr>
          <p:cNvPr id="104" name="AcnBodyText_ID_46"/>
          <p:cNvSpPr>
            <a:spLocks noGrp="1" noChangeArrowheads="1"/>
          </p:cNvSpPr>
          <p:nvPr>
            <p:custDataLst>
              <p:tags r:id="rId13"/>
            </p:custDataLst>
          </p:nvPr>
        </p:nvSpPr>
        <p:spPr bwMode="auto">
          <a:xfrm>
            <a:off x="3319313" y="5434769"/>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SI</a:t>
            </a:r>
          </a:p>
        </p:txBody>
      </p:sp>
      <p:cxnSp>
        <p:nvCxnSpPr>
          <p:cNvPr id="105" name="Straight Arrow Connector 44"/>
          <p:cNvCxnSpPr>
            <a:cxnSpLocks noChangeShapeType="1"/>
            <a:stCxn id="112" idx="2"/>
            <a:endCxn id="109" idx="0"/>
          </p:cNvCxnSpPr>
          <p:nvPr/>
        </p:nvCxnSpPr>
        <p:spPr bwMode="auto">
          <a:xfrm flipH="1">
            <a:off x="3206034" y="4761423"/>
            <a:ext cx="2056" cy="511307"/>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cxnSp>
        <p:nvCxnSpPr>
          <p:cNvPr id="106" name="Straight Arrow Connector 44"/>
          <p:cNvCxnSpPr>
            <a:cxnSpLocks noChangeShapeType="1"/>
            <a:stCxn id="109" idx="2"/>
            <a:endCxn id="113" idx="0"/>
          </p:cNvCxnSpPr>
          <p:nvPr/>
        </p:nvCxnSpPr>
        <p:spPr bwMode="auto">
          <a:xfrm>
            <a:off x="3206034" y="5488630"/>
            <a:ext cx="1727" cy="259571"/>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cxnSp>
        <p:nvCxnSpPr>
          <p:cNvPr id="107" name="Straight Arrow Connector 109"/>
          <p:cNvCxnSpPr>
            <a:cxnSpLocks noChangeShapeType="1"/>
            <a:stCxn id="113" idx="2"/>
            <a:endCxn id="111" idx="0"/>
          </p:cNvCxnSpPr>
          <p:nvPr/>
        </p:nvCxnSpPr>
        <p:spPr bwMode="auto">
          <a:xfrm>
            <a:off x="3207761" y="6112166"/>
            <a:ext cx="1287" cy="355575"/>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08" name="AcnBodyText_ID_46"/>
          <p:cNvSpPr>
            <a:spLocks noGrp="1" noChangeArrowheads="1"/>
          </p:cNvSpPr>
          <p:nvPr>
            <p:custDataLst>
              <p:tags r:id="rId14"/>
            </p:custDataLst>
          </p:nvPr>
        </p:nvSpPr>
        <p:spPr bwMode="auto">
          <a:xfrm>
            <a:off x="4198868" y="6080417"/>
            <a:ext cx="790563" cy="246221"/>
          </a:xfrm>
          <a:prstGeom prst="rect">
            <a:avLst/>
          </a:prstGeom>
          <a:noFill/>
          <a:ln w="9525">
            <a:noFill/>
            <a:miter lim="800000"/>
            <a:headEnd/>
            <a:tailEnd/>
          </a:ln>
        </p:spPr>
        <p:txBody>
          <a:bodyPr wrap="square" lIns="0" tIns="0" rIns="0" bIns="0">
            <a:spAutoFit/>
          </a:bodyPr>
          <a:lstStyle/>
          <a:p>
            <a:pPr eaLnBrk="0" hangingPunct="0"/>
            <a:r>
              <a:rPr lang="it-IT" sz="800" dirty="0">
                <a:solidFill>
                  <a:srgbClr val="004691"/>
                </a:solidFill>
                <a:latin typeface="TIM Sans Light" pitchFamily="50" charset="0"/>
              </a:rPr>
              <a:t>Notifica di KO Appuntamento </a:t>
            </a:r>
          </a:p>
        </p:txBody>
      </p:sp>
      <p:sp>
        <p:nvSpPr>
          <p:cNvPr id="109" name="Flowchart: Decision 32"/>
          <p:cNvSpPr/>
          <p:nvPr/>
        </p:nvSpPr>
        <p:spPr bwMode="auto">
          <a:xfrm>
            <a:off x="3098084" y="5272730"/>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sp>
        <p:nvSpPr>
          <p:cNvPr id="110" name="Up Arrow 60"/>
          <p:cNvSpPr>
            <a:spLocks noChangeArrowheads="1"/>
          </p:cNvSpPr>
          <p:nvPr/>
        </p:nvSpPr>
        <p:spPr bwMode="auto">
          <a:xfrm rot="5400000">
            <a:off x="3901244" y="6142696"/>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rot="10800000" vert="eaVert" lIns="0" rIns="0"/>
          <a:lstStyle/>
          <a:p>
            <a:pPr algn="ctr"/>
            <a:endParaRPr lang="it-IT" sz="700" dirty="0">
              <a:solidFill>
                <a:srgbClr val="000000"/>
              </a:solidFill>
              <a:latin typeface="TIM Sans" panose="02020503040602060503" pitchFamily="18" charset="0"/>
            </a:endParaRPr>
          </a:p>
        </p:txBody>
      </p:sp>
      <p:sp>
        <p:nvSpPr>
          <p:cNvPr id="111" name="Flowchart: Connector 51"/>
          <p:cNvSpPr/>
          <p:nvPr/>
        </p:nvSpPr>
        <p:spPr bwMode="auto">
          <a:xfrm>
            <a:off x="2916899" y="6467741"/>
            <a:ext cx="584298" cy="370683"/>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KO</a:t>
            </a:r>
            <a:endParaRPr lang="en-US" sz="900" b="1" dirty="0">
              <a:solidFill>
                <a:srgbClr val="FFFFFF"/>
              </a:solidFill>
              <a:latin typeface="TIM Sans Medium" panose="02020503040602060503" pitchFamily="18" charset="0"/>
            </a:endParaRPr>
          </a:p>
        </p:txBody>
      </p:sp>
      <p:sp>
        <p:nvSpPr>
          <p:cNvPr id="112" name="Rettangolo 27"/>
          <p:cNvSpPr>
            <a:spLocks noChangeArrowheads="1"/>
          </p:cNvSpPr>
          <p:nvPr/>
        </p:nvSpPr>
        <p:spPr bwMode="auto">
          <a:xfrm>
            <a:off x="2623418" y="4352800"/>
            <a:ext cx="1169344"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Gestione</a:t>
            </a:r>
            <a:r>
              <a:rPr lang="en-US" sz="900" b="1" dirty="0">
                <a:solidFill>
                  <a:schemeClr val="bg1"/>
                </a:solidFill>
                <a:latin typeface="TIM Sans" panose="00000500000000000000" pitchFamily="50" charset="0"/>
                <a:ea typeface="ＭＳ Ｐゴシック"/>
                <a:cs typeface="Arial"/>
              </a:rPr>
              <a:t> </a:t>
            </a:r>
          </a:p>
          <a:p>
            <a:pPr algn="ctr" fontAlgn="auto">
              <a:spcBef>
                <a:spcPts val="0"/>
              </a:spcBef>
              <a:spcAft>
                <a:spcPts val="0"/>
              </a:spcAft>
            </a:pPr>
            <a:r>
              <a:rPr lang="en-US" sz="900" b="1" dirty="0">
                <a:solidFill>
                  <a:schemeClr val="bg1"/>
                </a:solidFill>
                <a:latin typeface="TIM Sans" panose="00000500000000000000" pitchFamily="50" charset="0"/>
                <a:ea typeface="ＭＳ Ｐゴシック"/>
                <a:cs typeface="Arial"/>
              </a:rPr>
              <a:t>Timeout</a:t>
            </a:r>
          </a:p>
        </p:txBody>
      </p:sp>
      <p:sp>
        <p:nvSpPr>
          <p:cNvPr id="113" name="Rettangolo 27"/>
          <p:cNvSpPr>
            <a:spLocks noChangeArrowheads="1"/>
          </p:cNvSpPr>
          <p:nvPr/>
        </p:nvSpPr>
        <p:spPr bwMode="auto">
          <a:xfrm>
            <a:off x="2756793" y="5748201"/>
            <a:ext cx="901935" cy="363965"/>
          </a:xfrm>
          <a:prstGeom prst="roundRect">
            <a:avLst/>
          </a:prstGeom>
          <a:solidFill>
            <a:srgbClr val="82B9E6"/>
          </a:solidFill>
          <a:ln>
            <a:noFill/>
          </a:ln>
          <a:extLst/>
        </p:spPr>
        <p:txBody>
          <a:bodyPr wrap="square" anchor="ctr">
            <a:noAutofit/>
          </a:bodyPr>
          <a:lstStyle/>
          <a:p>
            <a:pPr algn="ctr" fontAlgn="auto">
              <a:spcBef>
                <a:spcPts val="0"/>
              </a:spcBef>
              <a:spcAft>
                <a:spcPts val="0"/>
              </a:spcAft>
            </a:pPr>
            <a:r>
              <a:rPr lang="en-US" sz="900" b="1" dirty="0" err="1">
                <a:solidFill>
                  <a:srgbClr val="FFFFFF"/>
                </a:solidFill>
                <a:latin typeface="TIM Sans" panose="00000500000000000000" pitchFamily="50" charset="0"/>
                <a:ea typeface="ＭＳ Ｐゴシック"/>
                <a:cs typeface="Arial"/>
              </a:rPr>
              <a:t>Scadenza</a:t>
            </a:r>
            <a:endParaRPr lang="en-US" sz="900" b="1" dirty="0">
              <a:solidFill>
                <a:srgbClr val="FFFFFF"/>
              </a:solidFill>
              <a:latin typeface="TIM Sans" panose="00000500000000000000" pitchFamily="50" charset="0"/>
              <a:ea typeface="ＭＳ Ｐゴシック"/>
              <a:cs typeface="Arial"/>
            </a:endParaRPr>
          </a:p>
          <a:p>
            <a:pPr algn="ctr" fontAlgn="auto">
              <a:spcBef>
                <a:spcPts val="0"/>
              </a:spcBef>
              <a:spcAft>
                <a:spcPts val="0"/>
              </a:spcAft>
            </a:pPr>
            <a:r>
              <a:rPr lang="en-US" sz="900" b="1" dirty="0">
                <a:solidFill>
                  <a:srgbClr val="FFFFFF"/>
                </a:solidFill>
                <a:latin typeface="TIM Sans" panose="00000500000000000000" pitchFamily="50" charset="0"/>
                <a:ea typeface="ＭＳ Ｐゴシック"/>
                <a:cs typeface="Arial"/>
              </a:rPr>
              <a:t>Timeout</a:t>
            </a:r>
          </a:p>
        </p:txBody>
      </p:sp>
      <p:sp>
        <p:nvSpPr>
          <p:cNvPr id="114" name="Flowchart: Document 90"/>
          <p:cNvSpPr>
            <a:spLocks noChangeArrowheads="1"/>
          </p:cNvSpPr>
          <p:nvPr/>
        </p:nvSpPr>
        <p:spPr bwMode="auto">
          <a:xfrm>
            <a:off x="3607928" y="5818947"/>
            <a:ext cx="738588" cy="293219"/>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solidFill>
                  <a:srgbClr val="000000"/>
                </a:solidFill>
                <a:latin typeface="TIM Sans" panose="02020503040602060503" pitchFamily="18" charset="0"/>
              </a:rPr>
              <a:t>ESPLETATO TECNICO KO</a:t>
            </a:r>
          </a:p>
        </p:txBody>
      </p:sp>
      <p:cxnSp>
        <p:nvCxnSpPr>
          <p:cNvPr id="115" name="Connettore 4 97"/>
          <p:cNvCxnSpPr>
            <a:stCxn id="109" idx="3"/>
            <a:endCxn id="69" idx="1"/>
          </p:cNvCxnSpPr>
          <p:nvPr/>
        </p:nvCxnSpPr>
        <p:spPr bwMode="auto">
          <a:xfrm flipV="1">
            <a:off x="3313984" y="4568644"/>
            <a:ext cx="1495341" cy="812036"/>
          </a:xfrm>
          <a:prstGeom prst="bentConnector3">
            <a:avLst>
              <a:gd name="adj1" fmla="val 66561"/>
            </a:avLst>
          </a:prstGeom>
          <a:noFill/>
          <a:ln w="6350" algn="ctr">
            <a:solidFill>
              <a:srgbClr val="004691"/>
            </a:solidFill>
            <a:round/>
            <a:headEnd type="none" w="sm" len="sm"/>
            <a:tailEnd type="stealth" w="med" len="lg"/>
          </a:ln>
        </p:spPr>
      </p:cxnSp>
      <p:sp>
        <p:nvSpPr>
          <p:cNvPr id="116" name="Rettangolo 115"/>
          <p:cNvSpPr/>
          <p:nvPr/>
        </p:nvSpPr>
        <p:spPr>
          <a:xfrm>
            <a:off x="6490064" y="4290770"/>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117" name="Ovale 116"/>
          <p:cNvSpPr/>
          <p:nvPr/>
        </p:nvSpPr>
        <p:spPr bwMode="auto">
          <a:xfrm>
            <a:off x="6471014" y="4351312"/>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18" name="Rettangolo 117"/>
          <p:cNvSpPr/>
          <p:nvPr/>
        </p:nvSpPr>
        <p:spPr>
          <a:xfrm>
            <a:off x="365058" y="4753915"/>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119" name="Ovale 118"/>
          <p:cNvSpPr/>
          <p:nvPr/>
        </p:nvSpPr>
        <p:spPr bwMode="auto">
          <a:xfrm>
            <a:off x="346008" y="4814457"/>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20" name="Rettangolo 119"/>
          <p:cNvSpPr/>
          <p:nvPr/>
        </p:nvSpPr>
        <p:spPr>
          <a:xfrm>
            <a:off x="4435623" y="5527560"/>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121" name="Ovale 120"/>
          <p:cNvSpPr/>
          <p:nvPr/>
        </p:nvSpPr>
        <p:spPr bwMode="auto">
          <a:xfrm>
            <a:off x="4416573" y="5588102"/>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122" name="Text Box 93"/>
          <p:cNvSpPr txBox="1">
            <a:spLocks noChangeArrowheads="1"/>
          </p:cNvSpPr>
          <p:nvPr/>
        </p:nvSpPr>
        <p:spPr bwMode="auto">
          <a:xfrm>
            <a:off x="514565" y="5817747"/>
            <a:ext cx="2308113" cy="461665"/>
          </a:xfrm>
          <a:prstGeom prst="rect">
            <a:avLst/>
          </a:prstGeom>
          <a:noFill/>
          <a:ln w="9525">
            <a:noFill/>
            <a:miter lim="800000"/>
            <a:headEnd/>
            <a:tailEnd/>
          </a:ln>
        </p:spPr>
        <p:txBody>
          <a:bodyPr wrap="square" lIns="0" tIns="0" rIns="0" bIns="0">
            <a:spAutoFit/>
          </a:bodyPr>
          <a:lstStyle>
            <a:defPPr>
              <a:defRPr lang="en-US"/>
            </a:defPPr>
            <a:lvl1pPr>
              <a:defRPr sz="1000" i="1">
                <a:solidFill>
                  <a:srgbClr val="004691"/>
                </a:solidFill>
                <a:latin typeface="TIM Sans" panose="02020503040602060503" pitchFamily="18" charset="0"/>
              </a:defRPr>
            </a:lvl1pPr>
          </a:lstStyle>
          <a:p>
            <a:r>
              <a:rPr lang="it-IT" dirty="0">
                <a:latin typeface="TIM Sans" panose="00000500000000000000"/>
              </a:rPr>
              <a:t>Nuova notifica di KO vs Operatore per mancata esecuzione PA da parte dell’Impresa</a:t>
            </a:r>
          </a:p>
        </p:txBody>
      </p:sp>
      <p:sp>
        <p:nvSpPr>
          <p:cNvPr id="3" name="Rettangolo 2"/>
          <p:cNvSpPr/>
          <p:nvPr/>
        </p:nvSpPr>
        <p:spPr>
          <a:xfrm>
            <a:off x="6858417" y="911776"/>
            <a:ext cx="5106755" cy="707886"/>
          </a:xfrm>
          <a:prstGeom prst="rect">
            <a:avLst/>
          </a:prstGeom>
        </p:spPr>
        <p:txBody>
          <a:bodyPr wrap="square">
            <a:spAutoFit/>
          </a:bodyPr>
          <a:lstStyle/>
          <a:p>
            <a:pPr>
              <a:lnSpc>
                <a:spcPct val="100000"/>
              </a:lnSpc>
              <a:buSzPct val="100000"/>
            </a:pPr>
            <a:r>
              <a:rPr lang="it-IT" sz="1000" i="1" dirty="0">
                <a:solidFill>
                  <a:srgbClr val="004691"/>
                </a:solidFill>
                <a:latin typeface="TIM Sans" panose="00000500000000000000"/>
              </a:rPr>
              <a:t>L’attività di PA può essere gestita secondo tre modalità:</a:t>
            </a:r>
          </a:p>
          <a:p>
            <a:pPr marL="228600" indent="-228600">
              <a:lnSpc>
                <a:spcPct val="100000"/>
              </a:lnSpc>
              <a:buSzPct val="100000"/>
              <a:buFont typeface="+mj-lt"/>
              <a:buAutoNum type="arabicPeriod"/>
            </a:pPr>
            <a:r>
              <a:rPr lang="it-IT" sz="1000" i="1" dirty="0">
                <a:solidFill>
                  <a:srgbClr val="004691"/>
                </a:solidFill>
                <a:latin typeface="TIM Sans" panose="00000500000000000000"/>
              </a:rPr>
              <a:t>PA in carico a TIM  (non disaggregata) </a:t>
            </a:r>
          </a:p>
          <a:p>
            <a:pPr marL="228600" indent="-228600">
              <a:lnSpc>
                <a:spcPct val="100000"/>
              </a:lnSpc>
              <a:buSzPct val="100000"/>
              <a:buFont typeface="+mj-lt"/>
              <a:buAutoNum type="arabicPeriod"/>
            </a:pPr>
            <a:r>
              <a:rPr lang="it-IT" sz="1000" i="1" dirty="0">
                <a:solidFill>
                  <a:srgbClr val="004691"/>
                </a:solidFill>
                <a:latin typeface="TIM Sans" panose="00000500000000000000"/>
              </a:rPr>
              <a:t>PA in carico all’Impresa (disaggregata) </a:t>
            </a:r>
          </a:p>
          <a:p>
            <a:pPr marL="228600" indent="-228600">
              <a:lnSpc>
                <a:spcPct val="100000"/>
              </a:lnSpc>
              <a:buSzPct val="100000"/>
              <a:buFont typeface="+mj-lt"/>
              <a:buAutoNum type="arabicPeriod"/>
            </a:pPr>
            <a:r>
              <a:rPr lang="it-IT" sz="1000" i="1" dirty="0">
                <a:solidFill>
                  <a:srgbClr val="004691"/>
                </a:solidFill>
                <a:latin typeface="TIM Sans" panose="00000500000000000000"/>
              </a:rPr>
              <a:t>PA in carico all’Operatore o una società terza da lui identificata </a:t>
            </a:r>
            <a:r>
              <a:rPr lang="it-IT" sz="1000" i="1" dirty="0">
                <a:solidFill>
                  <a:srgbClr val="004691"/>
                </a:solidFill>
              </a:rPr>
              <a:t>(disaggregata)</a:t>
            </a:r>
            <a:endParaRPr lang="it-IT" sz="1000" i="1" dirty="0">
              <a:solidFill>
                <a:srgbClr val="004691"/>
              </a:solidFill>
              <a:latin typeface="TIM Sans" panose="00000500000000000000"/>
            </a:endParaRPr>
          </a:p>
        </p:txBody>
      </p:sp>
      <p:sp>
        <p:nvSpPr>
          <p:cNvPr id="124"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cxnSp>
        <p:nvCxnSpPr>
          <p:cNvPr id="129" name="Elbow Connector 85"/>
          <p:cNvCxnSpPr>
            <a:cxnSpLocks noChangeShapeType="1"/>
            <a:stCxn id="58" idx="2"/>
            <a:endCxn id="63" idx="0"/>
          </p:cNvCxnSpPr>
          <p:nvPr/>
        </p:nvCxnSpPr>
        <p:spPr bwMode="auto">
          <a:xfrm rot="16200000" flipH="1">
            <a:off x="7063451" y="451329"/>
            <a:ext cx="1172155" cy="4520454"/>
          </a:xfrm>
          <a:prstGeom prst="bentConnector3">
            <a:avLst>
              <a:gd name="adj1" fmla="val 12620"/>
            </a:avLst>
          </a:prstGeom>
          <a:noFill/>
          <a:ln w="6350" algn="ctr">
            <a:solidFill>
              <a:srgbClr val="004691"/>
            </a:solidFill>
            <a:round/>
            <a:headEnd type="none" w="sm" len="sm"/>
            <a:tailEnd type="stealth" w="med" len="lg"/>
          </a:ln>
        </p:spPr>
      </p:cxnSp>
      <p:sp>
        <p:nvSpPr>
          <p:cNvPr id="130" name="AcnBodyText_ID_46"/>
          <p:cNvSpPr>
            <a:spLocks noGrp="1" noChangeArrowheads="1"/>
          </p:cNvSpPr>
          <p:nvPr>
            <p:custDataLst>
              <p:tags r:id="rId15"/>
            </p:custDataLst>
          </p:nvPr>
        </p:nvSpPr>
        <p:spPr bwMode="auto">
          <a:xfrm>
            <a:off x="5389301" y="1871387"/>
            <a:ext cx="1981200"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b="1" i="1" dirty="0">
                <a:solidFill>
                  <a:srgbClr val="004691"/>
                </a:solidFill>
              </a:rPr>
              <a:t>PA in carico a OAO o società terza</a:t>
            </a:r>
            <a:endParaRPr lang="it-IT" sz="700" b="1" dirty="0">
              <a:latin typeface="TIM Sans" pitchFamily="50" charset="0"/>
            </a:endParaRPr>
          </a:p>
        </p:txBody>
      </p:sp>
      <p:sp>
        <p:nvSpPr>
          <p:cNvPr id="132" name="AcnBodyText_ID_46"/>
          <p:cNvSpPr>
            <a:spLocks noGrp="1" noChangeArrowheads="1"/>
          </p:cNvSpPr>
          <p:nvPr>
            <p:custDataLst>
              <p:tags r:id="rId16"/>
            </p:custDataLst>
          </p:nvPr>
        </p:nvSpPr>
        <p:spPr bwMode="auto">
          <a:xfrm>
            <a:off x="4300853" y="1345172"/>
            <a:ext cx="1077303" cy="24622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Presa Appuntamento in carico a?</a:t>
            </a:r>
          </a:p>
        </p:txBody>
      </p:sp>
      <p:cxnSp>
        <p:nvCxnSpPr>
          <p:cNvPr id="133" name="Elbow Connector 85"/>
          <p:cNvCxnSpPr>
            <a:cxnSpLocks noChangeShapeType="1"/>
            <a:stCxn id="58" idx="1"/>
            <a:endCxn id="65" idx="0"/>
          </p:cNvCxnSpPr>
          <p:nvPr/>
        </p:nvCxnSpPr>
        <p:spPr bwMode="auto">
          <a:xfrm rot="10800000" flipV="1">
            <a:off x="4561999" y="2017528"/>
            <a:ext cx="719353" cy="470439"/>
          </a:xfrm>
          <a:prstGeom prst="bentConnector2">
            <a:avLst/>
          </a:prstGeom>
          <a:noFill/>
          <a:ln w="6350" algn="ctr">
            <a:solidFill>
              <a:srgbClr val="004691"/>
            </a:solidFill>
            <a:round/>
            <a:headEnd type="none" w="sm" len="sm"/>
            <a:tailEnd type="stealth" w="med" len="lg"/>
          </a:ln>
        </p:spPr>
      </p:cxnSp>
      <p:sp>
        <p:nvSpPr>
          <p:cNvPr id="134" name="AcnBodyText_ID_46"/>
          <p:cNvSpPr>
            <a:spLocks noGrp="1" noChangeArrowheads="1"/>
          </p:cNvSpPr>
          <p:nvPr>
            <p:custDataLst>
              <p:tags r:id="rId17"/>
            </p:custDataLst>
          </p:nvPr>
        </p:nvSpPr>
        <p:spPr bwMode="auto">
          <a:xfrm>
            <a:off x="4000690" y="1848023"/>
            <a:ext cx="1329670"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b="1" i="1" dirty="0">
                <a:solidFill>
                  <a:srgbClr val="004691"/>
                </a:solidFill>
              </a:rPr>
              <a:t>PA in carico a Impresa</a:t>
            </a:r>
            <a:endParaRPr lang="it-IT" sz="700" b="1" dirty="0">
              <a:latin typeface="TIM Sans" pitchFamily="50" charset="0"/>
            </a:endParaRPr>
          </a:p>
        </p:txBody>
      </p:sp>
      <p:sp>
        <p:nvSpPr>
          <p:cNvPr id="135" name="AcnBodyText_ID_46"/>
          <p:cNvSpPr>
            <a:spLocks noGrp="1" noChangeArrowheads="1"/>
          </p:cNvSpPr>
          <p:nvPr>
            <p:custDataLst>
              <p:tags r:id="rId18"/>
            </p:custDataLst>
          </p:nvPr>
        </p:nvSpPr>
        <p:spPr bwMode="auto">
          <a:xfrm>
            <a:off x="5508370" y="2159687"/>
            <a:ext cx="965947"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b="1" i="1" dirty="0">
                <a:solidFill>
                  <a:srgbClr val="004691"/>
                </a:solidFill>
              </a:rPr>
              <a:t>PA in carico a TIM</a:t>
            </a:r>
            <a:endParaRPr lang="it-IT" sz="700" b="1" dirty="0">
              <a:latin typeface="TIM Sans" pitchFamily="50" charset="0"/>
            </a:endParaRPr>
          </a:p>
        </p:txBody>
      </p:sp>
      <p:sp>
        <p:nvSpPr>
          <p:cNvPr id="136" name="AcnBodyText_ID_46"/>
          <p:cNvSpPr>
            <a:spLocks noGrp="1" noChangeArrowheads="1"/>
          </p:cNvSpPr>
          <p:nvPr>
            <p:custDataLst>
              <p:tags r:id="rId19"/>
            </p:custDataLst>
          </p:nvPr>
        </p:nvSpPr>
        <p:spPr bwMode="auto">
          <a:xfrm>
            <a:off x="2401794" y="2670631"/>
            <a:ext cx="140971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Assegnazione all’Impresa</a:t>
            </a:r>
          </a:p>
        </p:txBody>
      </p:sp>
      <p:sp>
        <p:nvSpPr>
          <p:cNvPr id="137" name="Flowchart: Document 90"/>
          <p:cNvSpPr>
            <a:spLocks noChangeArrowheads="1"/>
          </p:cNvSpPr>
          <p:nvPr/>
        </p:nvSpPr>
        <p:spPr bwMode="auto">
          <a:xfrm>
            <a:off x="2694100" y="2282258"/>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ASSEGNAZIONE ALL’IMPRESA </a:t>
            </a:r>
          </a:p>
          <a:p>
            <a:pPr algn="ctr"/>
            <a:r>
              <a:rPr lang="it-IT" sz="700" b="1" dirty="0">
                <a:latin typeface="TIM Sans" panose="02020503040602060503" pitchFamily="18" charset="0"/>
              </a:rPr>
              <a:t>PER PA</a:t>
            </a:r>
            <a:endParaRPr lang="en-US" sz="700" b="1" dirty="0">
              <a:latin typeface="TIM Sans" panose="02020503040602060503" pitchFamily="18" charset="0"/>
            </a:endParaRPr>
          </a:p>
        </p:txBody>
      </p:sp>
      <p:sp>
        <p:nvSpPr>
          <p:cNvPr id="123" name="Rettangolo 27"/>
          <p:cNvSpPr>
            <a:spLocks noChangeArrowheads="1"/>
          </p:cNvSpPr>
          <p:nvPr/>
        </p:nvSpPr>
        <p:spPr bwMode="auto">
          <a:xfrm>
            <a:off x="3706176" y="3042123"/>
            <a:ext cx="1711644" cy="408623"/>
          </a:xfrm>
          <a:prstGeom prst="roundRect">
            <a:avLst/>
          </a:prstGeom>
          <a:solidFill>
            <a:srgbClr val="FFFF66"/>
          </a:solidFill>
          <a:ln>
            <a:noFill/>
          </a:ln>
          <a:extLst/>
        </p:spPr>
        <p:txBody>
          <a:bodyPr wrap="square">
            <a:spAutoFit/>
          </a:bodyPr>
          <a:lstStyle/>
          <a:p>
            <a:pPr algn="ctr"/>
            <a:r>
              <a:rPr lang="it-IT" sz="900" b="1" dirty="0">
                <a:latin typeface="TIM Sans" panose="00000500000000000000" pitchFamily="50" charset="0"/>
                <a:ea typeface="ＭＳ Ｐゴシック"/>
                <a:cs typeface="Arial"/>
              </a:rPr>
              <a:t>Impresa effettua Policy </a:t>
            </a:r>
          </a:p>
          <a:p>
            <a:pPr algn="ctr"/>
            <a:r>
              <a:rPr lang="it-IT" sz="900" b="1" dirty="0">
                <a:latin typeface="TIM Sans" panose="00000500000000000000" pitchFamily="50" charset="0"/>
                <a:ea typeface="ＭＳ Ｐゴシック"/>
                <a:cs typeface="Arial"/>
              </a:rPr>
              <a:t>di Contatto NPD</a:t>
            </a:r>
            <a:endParaRPr lang="en-US" sz="900" b="1" dirty="0">
              <a:latin typeface="TIM Sans" panose="00000500000000000000" pitchFamily="50" charset="0"/>
              <a:ea typeface="ＭＳ Ｐゴシック"/>
              <a:cs typeface="Arial"/>
            </a:endParaRPr>
          </a:p>
        </p:txBody>
      </p:sp>
      <p:cxnSp>
        <p:nvCxnSpPr>
          <p:cNvPr id="127" name="Straight Arrow Connector 44"/>
          <p:cNvCxnSpPr>
            <a:cxnSpLocks noChangeShapeType="1"/>
            <a:stCxn id="65" idx="2"/>
            <a:endCxn id="123" idx="0"/>
          </p:cNvCxnSpPr>
          <p:nvPr/>
        </p:nvCxnSpPr>
        <p:spPr bwMode="auto">
          <a:xfrm>
            <a:off x="4561998" y="2896591"/>
            <a:ext cx="0" cy="145532"/>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483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ttangolo 27">
            <a:extLst>
              <a:ext uri="{FF2B5EF4-FFF2-40B4-BE49-F238E27FC236}">
                <a16:creationId xmlns:a16="http://schemas.microsoft.com/office/drawing/2014/main" id="{2EA60B71-C884-4C25-8C95-422E4EAC09F1}"/>
              </a:ext>
            </a:extLst>
          </p:cNvPr>
          <p:cNvSpPr>
            <a:spLocks noChangeArrowheads="1"/>
          </p:cNvSpPr>
          <p:nvPr/>
        </p:nvSpPr>
        <p:spPr bwMode="auto">
          <a:xfrm>
            <a:off x="3809780" y="4735294"/>
            <a:ext cx="1537235" cy="71508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122" name="Rettangolo 27"/>
          <p:cNvSpPr>
            <a:spLocks noChangeArrowheads="1"/>
          </p:cNvSpPr>
          <p:nvPr/>
        </p:nvSpPr>
        <p:spPr bwMode="auto">
          <a:xfrm>
            <a:off x="9390268" y="4733965"/>
            <a:ext cx="1537235" cy="715089"/>
          </a:xfrm>
          <a:prstGeom prst="roundRect">
            <a:avLst/>
          </a:prstGeom>
          <a:solidFill>
            <a:schemeClr val="accent3">
              <a:lumMod val="40000"/>
              <a:lumOff val="6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endParaRPr lang="it-IT" sz="900" b="1" dirty="0">
              <a:solidFill>
                <a:schemeClr val="accent3">
                  <a:lumMod val="50000"/>
                </a:schemeClr>
              </a:solidFill>
              <a:latin typeface="TIM Sans" panose="00000500000000000000" pitchFamily="50" charset="0"/>
            </a:endParaRPr>
          </a:p>
          <a:p>
            <a:pPr algn="ctr" fontAlgn="auto">
              <a:spcBef>
                <a:spcPts val="0"/>
              </a:spcBef>
              <a:spcAft>
                <a:spcPts val="0"/>
              </a:spcAft>
            </a:pPr>
            <a:r>
              <a:rPr lang="it-IT" sz="900" b="1" dirty="0">
                <a:solidFill>
                  <a:schemeClr val="accent3">
                    <a:lumMod val="50000"/>
                  </a:schemeClr>
                </a:solidFill>
                <a:latin typeface="TIM Sans" panose="00000500000000000000" pitchFamily="50" charset="0"/>
              </a:rPr>
              <a:t>Processo da modificare</a:t>
            </a:r>
          </a:p>
        </p:txBody>
      </p:sp>
      <p:sp>
        <p:nvSpPr>
          <p:cNvPr id="121" name="Rettangolo 27"/>
          <p:cNvSpPr>
            <a:spLocks noChangeArrowheads="1"/>
          </p:cNvSpPr>
          <p:nvPr/>
        </p:nvSpPr>
        <p:spPr bwMode="auto">
          <a:xfrm>
            <a:off x="5733845" y="4744298"/>
            <a:ext cx="2069959"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228" name="Rettangolo 27"/>
          <p:cNvSpPr>
            <a:spLocks noChangeArrowheads="1"/>
          </p:cNvSpPr>
          <p:nvPr/>
        </p:nvSpPr>
        <p:spPr bwMode="auto">
          <a:xfrm>
            <a:off x="237679" y="4773281"/>
            <a:ext cx="2727598" cy="715089"/>
          </a:xfrm>
          <a:prstGeom prst="roundRect">
            <a:avLst/>
          </a:prstGeom>
          <a:solidFill>
            <a:schemeClr val="bg1">
              <a:lumMod val="75000"/>
            </a:schemeClr>
          </a:solidFill>
          <a:ln>
            <a:noFill/>
          </a:ln>
          <a:effectLst>
            <a:softEdge rad="12700"/>
          </a:effectLst>
          <a:scene3d>
            <a:camera prst="orthographicFront"/>
            <a:lightRig rig="threePt" dir="t"/>
          </a:scene3d>
          <a:sp3d>
            <a:bevelT/>
          </a:sp3d>
          <a:extLst/>
        </p:spPr>
        <p:txBody>
          <a:bodyPr wrap="square">
            <a:spAutoFit/>
          </a:bodyPr>
          <a:lstStyle/>
          <a:p>
            <a:pPr algn="ctr"/>
            <a:endParaRPr lang="it-IT" sz="900" b="1" dirty="0">
              <a:solidFill>
                <a:schemeClr val="bg1"/>
              </a:solidFill>
              <a:latin typeface="TIM Sans" panose="00000500000000000000" pitchFamily="50" charset="0"/>
              <a:ea typeface="ＭＳ Ｐゴシック"/>
              <a:cs typeface="Arial"/>
            </a:endParaRPr>
          </a:p>
          <a:p>
            <a:pPr algn="ctr"/>
            <a:endParaRPr lang="it-IT" sz="900" b="1" dirty="0">
              <a:solidFill>
                <a:schemeClr val="bg1"/>
              </a:solidFill>
              <a:latin typeface="TIM Sans" panose="00000500000000000000" pitchFamily="50" charset="0"/>
              <a:ea typeface="ＭＳ Ｐゴシック"/>
              <a:cs typeface="Arial"/>
            </a:endParaRPr>
          </a:p>
          <a:p>
            <a:pPr algn="ctr"/>
            <a:endParaRPr lang="it-IT" sz="900" b="1" dirty="0">
              <a:solidFill>
                <a:schemeClr val="accent5">
                  <a:lumMod val="90000"/>
                  <a:lumOff val="10000"/>
                </a:schemeClr>
              </a:solidFill>
              <a:latin typeface="TIM Sans" panose="00000500000000000000" pitchFamily="50" charset="0"/>
              <a:ea typeface="ＭＳ Ｐゴシック"/>
              <a:cs typeface="Arial"/>
            </a:endParaRPr>
          </a:p>
          <a:p>
            <a:pPr algn="ctr"/>
            <a:r>
              <a:rPr lang="it-IT" sz="900" b="1" dirty="0">
                <a:solidFill>
                  <a:schemeClr val="accent5">
                    <a:lumMod val="90000"/>
                    <a:lumOff val="10000"/>
                  </a:schemeClr>
                </a:solidFill>
                <a:latin typeface="TIM Sans" panose="00000500000000000000" pitchFamily="50" charset="0"/>
                <a:ea typeface="ＭＳ Ｐゴシック"/>
                <a:cs typeface="Arial"/>
              </a:rPr>
              <a:t>Processo attuale</a:t>
            </a:r>
            <a:endParaRPr lang="en-US" sz="900" b="1" dirty="0">
              <a:solidFill>
                <a:schemeClr val="accent5">
                  <a:lumMod val="90000"/>
                  <a:lumOff val="10000"/>
                </a:schemeClr>
              </a:solidFill>
              <a:latin typeface="TIM Sans" panose="00000500000000000000" pitchFamily="50" charset="0"/>
              <a:ea typeface="ＭＳ Ｐゴシック"/>
              <a:cs typeface="Arial"/>
            </a:endParaRPr>
          </a:p>
        </p:txBody>
      </p:sp>
      <p:sp>
        <p:nvSpPr>
          <p:cNvPr id="119" name="Rettangolo 27"/>
          <p:cNvSpPr>
            <a:spLocks noChangeArrowheads="1"/>
          </p:cNvSpPr>
          <p:nvPr/>
        </p:nvSpPr>
        <p:spPr bwMode="auto">
          <a:xfrm>
            <a:off x="1840668" y="2499807"/>
            <a:ext cx="9377666" cy="1787723"/>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rgbClr val="00B050"/>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				Processo nuovo</a:t>
            </a:r>
            <a:endParaRPr lang="en-US" sz="900" b="1" dirty="0">
              <a:solidFill>
                <a:srgbClr val="00B050"/>
              </a:solidFill>
              <a:latin typeface="TIM Sans" panose="00000500000000000000" pitchFamily="50" charset="0"/>
              <a:ea typeface="ＭＳ Ｐゴシック"/>
              <a:cs typeface="Arial"/>
            </a:endParaRPr>
          </a:p>
        </p:txBody>
      </p:sp>
      <p:sp>
        <p:nvSpPr>
          <p:cNvPr id="118" name="Rettangolo 27"/>
          <p:cNvSpPr>
            <a:spLocks noChangeArrowheads="1"/>
          </p:cNvSpPr>
          <p:nvPr/>
        </p:nvSpPr>
        <p:spPr bwMode="auto">
          <a:xfrm>
            <a:off x="4320523" y="1611287"/>
            <a:ext cx="2147054" cy="715089"/>
          </a:xfrm>
          <a:prstGeom prst="roundRect">
            <a:avLst/>
          </a:prstGeom>
          <a:solidFill>
            <a:schemeClr val="accent6">
              <a:lumMod val="60000"/>
              <a:lumOff val="40000"/>
            </a:schemeClr>
          </a:solidFill>
          <a:ln>
            <a:noFill/>
          </a:ln>
          <a:effectLst>
            <a:softEdge rad="12700"/>
          </a:effectLst>
          <a:scene3d>
            <a:camera prst="orthographicFront"/>
            <a:lightRig rig="threePt" dir="t"/>
          </a:scene3d>
          <a:sp3d>
            <a:bevelT/>
          </a:sp3d>
          <a:extLst/>
        </p:spPr>
        <p:txBody>
          <a:bodyPr wrap="square">
            <a:spAutoFit/>
          </a:bodyPr>
          <a:lstStyle/>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endParaRPr lang="it-IT" sz="900" b="1" dirty="0">
              <a:solidFill>
                <a:schemeClr val="bg1"/>
              </a:solidFill>
              <a:latin typeface="TIM Sans" panose="00000500000000000000" pitchFamily="50" charset="0"/>
              <a:ea typeface="ＭＳ Ｐゴシック"/>
              <a:cs typeface="Arial"/>
            </a:endParaRPr>
          </a:p>
          <a:p>
            <a:pPr algn="ctr" fontAlgn="auto">
              <a:spcBef>
                <a:spcPts val="0"/>
              </a:spcBef>
              <a:spcAft>
                <a:spcPts val="0"/>
              </a:spcAft>
            </a:pPr>
            <a:r>
              <a:rPr lang="it-IT" sz="900" b="1" dirty="0">
                <a:solidFill>
                  <a:srgbClr val="00B050"/>
                </a:solidFill>
                <a:latin typeface="TIM Sans" panose="00000500000000000000" pitchFamily="50" charset="0"/>
                <a:ea typeface="ＭＳ Ｐゴシック"/>
                <a:cs typeface="Arial"/>
              </a:rPr>
              <a:t>Processo nuovo</a:t>
            </a:r>
            <a:endParaRPr lang="en-US" sz="900" b="1" dirty="0">
              <a:solidFill>
                <a:srgbClr val="00B050"/>
              </a:solidFill>
              <a:latin typeface="TIM Sans" panose="00000500000000000000" pitchFamily="50" charset="0"/>
              <a:ea typeface="ＭＳ Ｐゴシック"/>
              <a:cs typeface="Arial"/>
            </a:endParaRPr>
          </a:p>
        </p:txBody>
      </p:sp>
      <p:sp>
        <p:nvSpPr>
          <p:cNvPr id="2" name="Titolo 1"/>
          <p:cNvSpPr>
            <a:spLocks noGrp="1"/>
          </p:cNvSpPr>
          <p:nvPr>
            <p:ph type="title"/>
          </p:nvPr>
        </p:nvSpPr>
        <p:spPr/>
        <p:txBody>
          <a:bodyPr/>
          <a:lstStyle/>
          <a:p>
            <a:pPr lvl="0"/>
            <a:r>
              <a:rPr lang="it-IT" sz="2400" dirty="0">
                <a:solidFill>
                  <a:srgbClr val="EB0028"/>
                </a:solidFill>
                <a:latin typeface="TIM Sans Medium"/>
              </a:rPr>
              <a:t>Provisioning: attivazione LNA </a:t>
            </a:r>
            <a:br>
              <a:rPr lang="it-IT" sz="2400" dirty="0">
                <a:solidFill>
                  <a:srgbClr val="EB0028"/>
                </a:solidFill>
                <a:latin typeface="TIM Sans Medium"/>
              </a:rPr>
            </a:br>
            <a:endParaRPr lang="it-IT" dirty="0"/>
          </a:p>
        </p:txBody>
      </p:sp>
      <p:sp>
        <p:nvSpPr>
          <p:cNvPr id="55" name="TextBox 114"/>
          <p:cNvSpPr txBox="1">
            <a:spLocks noChangeArrowheads="1"/>
          </p:cNvSpPr>
          <p:nvPr/>
        </p:nvSpPr>
        <p:spPr bwMode="auto">
          <a:xfrm>
            <a:off x="9001" y="773758"/>
            <a:ext cx="6840000" cy="307777"/>
          </a:xfrm>
          <a:prstGeom prst="rect">
            <a:avLst/>
          </a:prstGeom>
          <a:noFill/>
          <a:ln w="9525">
            <a:noFill/>
            <a:miter lim="800000"/>
            <a:headEnd/>
            <a:tailEnd/>
          </a:ln>
        </p:spPr>
        <p:txBody>
          <a:bodyPr wrap="square">
            <a:spAutoFit/>
          </a:bodyPr>
          <a:lstStyle/>
          <a:p>
            <a:pPr lvl="0"/>
            <a:r>
              <a:rPr lang="it-IT" sz="1400" i="1" dirty="0">
                <a:solidFill>
                  <a:srgbClr val="EB0028"/>
                </a:solidFill>
                <a:latin typeface="TIM Sans Medium"/>
              </a:rPr>
              <a:t>        Realizzazione On Field</a:t>
            </a:r>
          </a:p>
        </p:txBody>
      </p:sp>
      <p:sp>
        <p:nvSpPr>
          <p:cNvPr id="54" name="Flowchart: Off-page Connector 97"/>
          <p:cNvSpPr/>
          <p:nvPr/>
        </p:nvSpPr>
        <p:spPr bwMode="auto">
          <a:xfrm>
            <a:off x="5222559" y="68357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it-IT" sz="1000" b="1" dirty="0">
                <a:latin typeface="TIM Sans Medium" panose="02020503040602060503" pitchFamily="18" charset="0"/>
              </a:rPr>
              <a:t>D</a:t>
            </a:r>
            <a:endParaRPr lang="en-US" sz="1000" b="1" dirty="0">
              <a:latin typeface="TIM Sans Medium" panose="02020503040602060503" pitchFamily="18" charset="0"/>
            </a:endParaRPr>
          </a:p>
        </p:txBody>
      </p:sp>
      <p:sp>
        <p:nvSpPr>
          <p:cNvPr id="123" name="Flowchart: Off-page Connector 97"/>
          <p:cNvSpPr/>
          <p:nvPr/>
        </p:nvSpPr>
        <p:spPr bwMode="auto">
          <a:xfrm>
            <a:off x="5222559" y="683571"/>
            <a:ext cx="330026" cy="381460"/>
          </a:xfrm>
          <a:prstGeom prst="flowChartOffpageConnector">
            <a:avLst/>
          </a:prstGeom>
          <a:solidFill>
            <a:srgbClr val="DCD2CD"/>
          </a:solidFill>
          <a:ln w="12700" cap="flat" cmpd="sng" algn="ctr">
            <a:noFill/>
            <a:prstDash val="solid"/>
            <a:round/>
            <a:headEnd type="none" w="sm" len="sm"/>
            <a:tailEnd type="none" w="sm" len="sm"/>
          </a:ln>
          <a:effectLst/>
          <a:scene3d>
            <a:camera prst="orthographicFront"/>
            <a:lightRig rig="threePt" dir="t"/>
          </a:scene3d>
          <a:sp3d prstMaterial="matte"/>
        </p:spPr>
        <p:txBody>
          <a:bodyPr lIns="0" rIns="0" anchor="ctr" anchorCtr="1"/>
          <a:lstStyle/>
          <a:p>
            <a:pPr>
              <a:defRPr/>
            </a:pPr>
            <a:r>
              <a:rPr lang="en-US" sz="1000" b="1" dirty="0">
                <a:latin typeface="TIM Sans Medium" panose="02020503040602060503" pitchFamily="18" charset="0"/>
              </a:rPr>
              <a:t>D</a:t>
            </a:r>
          </a:p>
        </p:txBody>
      </p:sp>
      <p:cxnSp>
        <p:nvCxnSpPr>
          <p:cNvPr id="124" name="Straight Arrow Connector 98"/>
          <p:cNvCxnSpPr>
            <a:cxnSpLocks noChangeShapeType="1"/>
            <a:stCxn id="123" idx="2"/>
            <a:endCxn id="129" idx="0"/>
          </p:cNvCxnSpPr>
          <p:nvPr/>
        </p:nvCxnSpPr>
        <p:spPr bwMode="auto">
          <a:xfrm>
            <a:off x="5387572" y="1065031"/>
            <a:ext cx="3015" cy="599564"/>
          </a:xfrm>
          <a:prstGeom prst="straightConnector1">
            <a:avLst/>
          </a:prstGeom>
          <a:noFill/>
          <a:ln w="6350" algn="ctr">
            <a:solidFill>
              <a:srgbClr val="004691"/>
            </a:solidFill>
            <a:round/>
            <a:headEnd type="none" w="sm" len="sm"/>
            <a:tailEnd type="stealth" w="med" len="lg"/>
          </a:ln>
        </p:spPr>
      </p:cxnSp>
      <p:sp>
        <p:nvSpPr>
          <p:cNvPr id="129" name="Rettangolo 27"/>
          <p:cNvSpPr>
            <a:spLocks noChangeArrowheads="1"/>
          </p:cNvSpPr>
          <p:nvPr/>
        </p:nvSpPr>
        <p:spPr bwMode="auto">
          <a:xfrm>
            <a:off x="4467494" y="1664595"/>
            <a:ext cx="1846186"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Invio ordine all’impresa per Realizzazione On Field</a:t>
            </a:r>
            <a:endParaRPr lang="en-US" sz="900" b="1" dirty="0">
              <a:solidFill>
                <a:schemeClr val="bg1"/>
              </a:solidFill>
              <a:latin typeface="TIM Sans" panose="00000500000000000000" pitchFamily="50" charset="0"/>
              <a:ea typeface="ＭＳ Ｐゴシック"/>
              <a:cs typeface="Arial"/>
            </a:endParaRPr>
          </a:p>
        </p:txBody>
      </p:sp>
      <p:sp>
        <p:nvSpPr>
          <p:cNvPr id="130" name="Up Arrow 60"/>
          <p:cNvSpPr>
            <a:spLocks noChangeArrowheads="1"/>
          </p:cNvSpPr>
          <p:nvPr/>
        </p:nvSpPr>
        <p:spPr bwMode="auto">
          <a:xfrm rot="5400000">
            <a:off x="6343602" y="1853606"/>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32" name="Rettangolo 27"/>
          <p:cNvSpPr>
            <a:spLocks noChangeArrowheads="1"/>
          </p:cNvSpPr>
          <p:nvPr/>
        </p:nvSpPr>
        <p:spPr bwMode="auto">
          <a:xfrm>
            <a:off x="9449537" y="3611006"/>
            <a:ext cx="1429075"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Impresa comunica l’esito OK</a:t>
            </a:r>
          </a:p>
        </p:txBody>
      </p:sp>
      <p:cxnSp>
        <p:nvCxnSpPr>
          <p:cNvPr id="139" name="Connettore 4 97"/>
          <p:cNvCxnSpPr>
            <a:stCxn id="208" idx="2"/>
            <a:endCxn id="144" idx="0"/>
          </p:cNvCxnSpPr>
          <p:nvPr/>
        </p:nvCxnSpPr>
        <p:spPr bwMode="auto">
          <a:xfrm rot="16200000" flipH="1">
            <a:off x="5284282" y="2988694"/>
            <a:ext cx="209397" cy="1927"/>
          </a:xfrm>
          <a:prstGeom prst="bentConnector3">
            <a:avLst>
              <a:gd name="adj1" fmla="val 50000"/>
            </a:avLst>
          </a:prstGeom>
          <a:noFill/>
          <a:ln w="6350" algn="ctr">
            <a:solidFill>
              <a:srgbClr val="004691"/>
            </a:solidFill>
            <a:round/>
            <a:headEnd type="none" w="sm" len="sm"/>
            <a:tailEnd type="stealth" w="med" len="lg"/>
          </a:ln>
        </p:spPr>
      </p:cxnSp>
      <p:sp>
        <p:nvSpPr>
          <p:cNvPr id="142" name="AcnBodyText_ID_46"/>
          <p:cNvSpPr>
            <a:spLocks noGrp="1" noChangeArrowheads="1"/>
          </p:cNvSpPr>
          <p:nvPr>
            <p:custDataLst>
              <p:tags r:id="rId1"/>
            </p:custDataLst>
          </p:nvPr>
        </p:nvSpPr>
        <p:spPr bwMode="auto">
          <a:xfrm>
            <a:off x="5191689" y="2952290"/>
            <a:ext cx="1373858" cy="24622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Tipologia di Esito dall’Impresa?</a:t>
            </a:r>
          </a:p>
        </p:txBody>
      </p:sp>
      <p:sp>
        <p:nvSpPr>
          <p:cNvPr id="143" name="AcnBodyText_ID_46"/>
          <p:cNvSpPr>
            <a:spLocks noGrp="1" noChangeArrowheads="1"/>
          </p:cNvSpPr>
          <p:nvPr>
            <p:custDataLst>
              <p:tags r:id="rId2"/>
            </p:custDataLst>
          </p:nvPr>
        </p:nvSpPr>
        <p:spPr bwMode="auto">
          <a:xfrm>
            <a:off x="8714772" y="3240318"/>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Esito OK</a:t>
            </a:r>
          </a:p>
        </p:txBody>
      </p:sp>
      <p:sp>
        <p:nvSpPr>
          <p:cNvPr id="144" name="Flowchart: Decision 32"/>
          <p:cNvSpPr/>
          <p:nvPr/>
        </p:nvSpPr>
        <p:spPr bwMode="auto">
          <a:xfrm>
            <a:off x="5281994" y="3094357"/>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cxnSp>
        <p:nvCxnSpPr>
          <p:cNvPr id="145" name="Connettore 4 97"/>
          <p:cNvCxnSpPr>
            <a:stCxn id="144" idx="3"/>
            <a:endCxn id="132" idx="0"/>
          </p:cNvCxnSpPr>
          <p:nvPr/>
        </p:nvCxnSpPr>
        <p:spPr bwMode="auto">
          <a:xfrm>
            <a:off x="5497894" y="3202307"/>
            <a:ext cx="4666181" cy="408699"/>
          </a:xfrm>
          <a:prstGeom prst="bentConnector2">
            <a:avLst/>
          </a:prstGeom>
          <a:noFill/>
          <a:ln w="6350" algn="ctr">
            <a:solidFill>
              <a:srgbClr val="004691"/>
            </a:solidFill>
            <a:round/>
            <a:headEnd type="none" w="sm" len="sm"/>
            <a:tailEnd type="stealth" w="med" len="lg"/>
          </a:ln>
        </p:spPr>
      </p:cxnSp>
      <p:cxnSp>
        <p:nvCxnSpPr>
          <p:cNvPr id="146" name="Straight Arrow Connector 109"/>
          <p:cNvCxnSpPr>
            <a:cxnSpLocks noChangeShapeType="1"/>
            <a:stCxn id="149" idx="2"/>
            <a:endCxn id="151" idx="0"/>
          </p:cNvCxnSpPr>
          <p:nvPr/>
        </p:nvCxnSpPr>
        <p:spPr bwMode="auto">
          <a:xfrm flipH="1">
            <a:off x="10166555" y="5177595"/>
            <a:ext cx="2134" cy="368518"/>
          </a:xfrm>
          <a:prstGeom prst="straightConnector1">
            <a:avLst/>
          </a:prstGeom>
          <a:noFill/>
          <a:ln w="6350" algn="ctr">
            <a:solidFill>
              <a:srgbClr val="004691"/>
            </a:solidFill>
            <a:round/>
            <a:headEnd type="none" w="sm" len="sm"/>
            <a:tailEnd type="stealth" w="med" len="lg"/>
          </a:ln>
        </p:spPr>
      </p:cxnSp>
      <p:sp>
        <p:nvSpPr>
          <p:cNvPr id="147" name="AcnBodyText_ID_46"/>
          <p:cNvSpPr>
            <a:spLocks noGrp="1" noChangeArrowheads="1"/>
          </p:cNvSpPr>
          <p:nvPr>
            <p:custDataLst>
              <p:tags r:id="rId3"/>
            </p:custDataLst>
          </p:nvPr>
        </p:nvSpPr>
        <p:spPr bwMode="auto">
          <a:xfrm>
            <a:off x="10784097" y="5626083"/>
            <a:ext cx="702003" cy="246221"/>
          </a:xfrm>
          <a:prstGeom prst="rect">
            <a:avLst/>
          </a:prstGeom>
          <a:noFill/>
          <a:ln w="9525">
            <a:noFill/>
            <a:miter lim="800000"/>
            <a:headEnd/>
            <a:tailEnd/>
          </a:ln>
        </p:spPr>
        <p:txBody>
          <a:bodyPr wrap="square" lIns="0" tIns="0" rIns="0" bIns="0">
            <a:spAutoFit/>
          </a:bodyPr>
          <a:lstStyle/>
          <a:p>
            <a:pPr eaLnBrk="0" hangingPunct="0"/>
            <a:r>
              <a:rPr lang="it-IT" sz="800" dirty="0">
                <a:solidFill>
                  <a:srgbClr val="004691"/>
                </a:solidFill>
                <a:latin typeface="TIM Sans Light" pitchFamily="50" charset="0"/>
              </a:rPr>
              <a:t>Notifica ESPLETATO OK</a:t>
            </a:r>
          </a:p>
        </p:txBody>
      </p:sp>
      <p:sp>
        <p:nvSpPr>
          <p:cNvPr id="148" name="Up Arrow 60"/>
          <p:cNvSpPr>
            <a:spLocks noChangeArrowheads="1"/>
          </p:cNvSpPr>
          <p:nvPr/>
        </p:nvSpPr>
        <p:spPr bwMode="auto">
          <a:xfrm rot="5400000">
            <a:off x="10396197" y="5675948"/>
            <a:ext cx="406060" cy="215901"/>
          </a:xfrm>
          <a:prstGeom prst="upArrow">
            <a:avLst>
              <a:gd name="adj1" fmla="val 50000"/>
              <a:gd name="adj2" fmla="val 50000"/>
            </a:avLst>
          </a:prstGeom>
          <a:solidFill>
            <a:srgbClr val="FAB932"/>
          </a:solidFill>
          <a:ln w="12700" algn="ctr">
            <a:noFill/>
            <a:round/>
            <a:headEnd type="none" w="sm" len="sm"/>
            <a:tailEnd type="none" w="sm" len="sm"/>
          </a:ln>
        </p:spPr>
        <p:txBody>
          <a:bodyPr rot="10800000" vert="eaVert" lIns="0" rIns="0"/>
          <a:lstStyle/>
          <a:p>
            <a:pPr algn="ctr"/>
            <a:endParaRPr lang="it-IT" sz="700" dirty="0">
              <a:solidFill>
                <a:srgbClr val="000000"/>
              </a:solidFill>
              <a:latin typeface="TIM Sans" panose="02020503040602060503" pitchFamily="18" charset="0"/>
            </a:endParaRPr>
          </a:p>
        </p:txBody>
      </p:sp>
      <p:sp>
        <p:nvSpPr>
          <p:cNvPr id="149" name="Rettangolo 27"/>
          <p:cNvSpPr>
            <a:spLocks noChangeArrowheads="1"/>
          </p:cNvSpPr>
          <p:nvPr/>
        </p:nvSpPr>
        <p:spPr bwMode="auto">
          <a:xfrm>
            <a:off x="9689737" y="4768972"/>
            <a:ext cx="957903"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Chiusura</a:t>
            </a:r>
            <a:r>
              <a:rPr lang="en-US" sz="900" b="1" dirty="0">
                <a:solidFill>
                  <a:schemeClr val="bg1"/>
                </a:solidFill>
                <a:latin typeface="TIM Sans" panose="00000500000000000000" pitchFamily="50" charset="0"/>
                <a:ea typeface="ＭＳ Ｐゴシック"/>
                <a:cs typeface="Arial"/>
              </a:rPr>
              <a:t> </a:t>
            </a:r>
          </a:p>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Positiva</a:t>
            </a:r>
            <a:r>
              <a:rPr lang="en-US" sz="900" b="1" dirty="0">
                <a:solidFill>
                  <a:schemeClr val="bg1"/>
                </a:solidFill>
                <a:latin typeface="TIM Sans" panose="00000500000000000000" pitchFamily="50" charset="0"/>
                <a:ea typeface="ＭＳ Ｐゴシック"/>
                <a:cs typeface="Arial"/>
              </a:rPr>
              <a:t> OL</a:t>
            </a:r>
          </a:p>
        </p:txBody>
      </p:sp>
      <p:sp>
        <p:nvSpPr>
          <p:cNvPr id="150" name="Flowchart: Document 90"/>
          <p:cNvSpPr>
            <a:spLocks noChangeArrowheads="1"/>
          </p:cNvSpPr>
          <p:nvPr/>
        </p:nvSpPr>
        <p:spPr bwMode="auto">
          <a:xfrm>
            <a:off x="10436067" y="4547283"/>
            <a:ext cx="625330" cy="277484"/>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latin typeface="TIM Sans" panose="02020503040602060503" pitchFamily="18" charset="0"/>
              </a:rPr>
              <a:t>ESPLETATO TECNICO OK</a:t>
            </a:r>
            <a:endParaRPr lang="en-US" sz="700" b="1" dirty="0">
              <a:latin typeface="TIM Sans" panose="02020503040602060503" pitchFamily="18" charset="0"/>
            </a:endParaRPr>
          </a:p>
        </p:txBody>
      </p:sp>
      <p:sp>
        <p:nvSpPr>
          <p:cNvPr id="151" name="Flowchart: Connector 51"/>
          <p:cNvSpPr/>
          <p:nvPr/>
        </p:nvSpPr>
        <p:spPr bwMode="auto">
          <a:xfrm>
            <a:off x="9878555" y="5546113"/>
            <a:ext cx="576000" cy="396000"/>
          </a:xfrm>
          <a:prstGeom prst="flowChartConnector">
            <a:avLst/>
          </a:prstGeom>
          <a:solidFill>
            <a:srgbClr val="008C5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OK</a:t>
            </a:r>
            <a:endParaRPr lang="en-US" sz="900" b="1" dirty="0">
              <a:solidFill>
                <a:srgbClr val="FFFFFF"/>
              </a:solidFill>
              <a:latin typeface="TIM Sans Medium" panose="02020503040602060503" pitchFamily="18" charset="0"/>
            </a:endParaRPr>
          </a:p>
        </p:txBody>
      </p:sp>
      <p:cxnSp>
        <p:nvCxnSpPr>
          <p:cNvPr id="152" name="Straight Arrow Connector 44"/>
          <p:cNvCxnSpPr>
            <a:cxnSpLocks noChangeShapeType="1"/>
            <a:stCxn id="132" idx="2"/>
            <a:endCxn id="149" idx="0"/>
          </p:cNvCxnSpPr>
          <p:nvPr/>
        </p:nvCxnSpPr>
        <p:spPr bwMode="auto">
          <a:xfrm>
            <a:off x="10164075" y="4019629"/>
            <a:ext cx="4614" cy="749343"/>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53" name="Rettangolo 27"/>
          <p:cNvSpPr>
            <a:spLocks noChangeArrowheads="1"/>
          </p:cNvSpPr>
          <p:nvPr/>
        </p:nvSpPr>
        <p:spPr bwMode="auto">
          <a:xfrm>
            <a:off x="1944276" y="3611005"/>
            <a:ext cx="1166586"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Sospensione causa Cliente</a:t>
            </a:r>
          </a:p>
        </p:txBody>
      </p:sp>
      <p:cxnSp>
        <p:nvCxnSpPr>
          <p:cNvPr id="154" name="Connettore 4 97"/>
          <p:cNvCxnSpPr>
            <a:stCxn id="144" idx="1"/>
            <a:endCxn id="153" idx="0"/>
          </p:cNvCxnSpPr>
          <p:nvPr/>
        </p:nvCxnSpPr>
        <p:spPr bwMode="auto">
          <a:xfrm rot="10800000" flipV="1">
            <a:off x="2527570" y="3202307"/>
            <a:ext cx="2754425" cy="408698"/>
          </a:xfrm>
          <a:prstGeom prst="bentConnector2">
            <a:avLst/>
          </a:prstGeom>
          <a:noFill/>
          <a:ln w="6350" algn="ctr">
            <a:solidFill>
              <a:srgbClr val="004691"/>
            </a:solidFill>
            <a:round/>
            <a:headEnd type="none" w="sm" len="sm"/>
            <a:tailEnd type="stealth" w="med" len="lg"/>
          </a:ln>
        </p:spPr>
      </p:cxnSp>
      <p:sp>
        <p:nvSpPr>
          <p:cNvPr id="155" name="AcnBodyText_ID_46"/>
          <p:cNvSpPr>
            <a:spLocks noGrp="1" noChangeArrowheads="1"/>
          </p:cNvSpPr>
          <p:nvPr>
            <p:custDataLst>
              <p:tags r:id="rId4"/>
            </p:custDataLst>
          </p:nvPr>
        </p:nvSpPr>
        <p:spPr bwMode="auto">
          <a:xfrm>
            <a:off x="4288005" y="3241147"/>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Sospensione</a:t>
            </a:r>
          </a:p>
        </p:txBody>
      </p:sp>
      <p:sp>
        <p:nvSpPr>
          <p:cNvPr id="172" name="Rettangolo 27"/>
          <p:cNvSpPr>
            <a:spLocks noChangeArrowheads="1"/>
          </p:cNvSpPr>
          <p:nvPr/>
        </p:nvSpPr>
        <p:spPr bwMode="auto">
          <a:xfrm>
            <a:off x="927595" y="4825063"/>
            <a:ext cx="1424432"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en-US" sz="900" b="1" dirty="0" err="1">
                <a:solidFill>
                  <a:schemeClr val="bg1"/>
                </a:solidFill>
                <a:latin typeface="TIM Sans" panose="00000500000000000000" pitchFamily="50" charset="0"/>
                <a:ea typeface="ＭＳ Ｐゴシック"/>
                <a:cs typeface="Arial"/>
              </a:rPr>
              <a:t>Gestione</a:t>
            </a:r>
            <a:r>
              <a:rPr lang="en-US" sz="900" b="1" dirty="0">
                <a:solidFill>
                  <a:schemeClr val="bg1"/>
                </a:solidFill>
                <a:latin typeface="TIM Sans" panose="00000500000000000000" pitchFamily="50" charset="0"/>
                <a:ea typeface="ＭＳ Ｐゴシック"/>
                <a:cs typeface="Arial"/>
              </a:rPr>
              <a:t>  </a:t>
            </a:r>
            <a:r>
              <a:rPr lang="en-US" sz="900" b="1" dirty="0" err="1">
                <a:solidFill>
                  <a:schemeClr val="bg1"/>
                </a:solidFill>
                <a:latin typeface="TIM Sans" panose="00000500000000000000" pitchFamily="50" charset="0"/>
                <a:ea typeface="ＭＳ Ｐゴシック"/>
                <a:cs typeface="Arial"/>
              </a:rPr>
              <a:t>sospensione</a:t>
            </a:r>
            <a:r>
              <a:rPr lang="en-US" sz="900" b="1" dirty="0">
                <a:solidFill>
                  <a:schemeClr val="bg1"/>
                </a:solidFill>
                <a:latin typeface="TIM Sans" panose="00000500000000000000" pitchFamily="50" charset="0"/>
                <a:ea typeface="ＭＳ Ｐゴシック"/>
                <a:cs typeface="Arial"/>
              </a:rPr>
              <a:t> causa </a:t>
            </a:r>
            <a:r>
              <a:rPr lang="en-US" sz="900" b="1" dirty="0" err="1">
                <a:solidFill>
                  <a:schemeClr val="bg1"/>
                </a:solidFill>
                <a:latin typeface="TIM Sans" panose="00000500000000000000" pitchFamily="50" charset="0"/>
                <a:ea typeface="ＭＳ Ｐゴシック"/>
                <a:cs typeface="Arial"/>
              </a:rPr>
              <a:t>cliente</a:t>
            </a:r>
            <a:endParaRPr lang="en-US" sz="900" b="1" dirty="0">
              <a:solidFill>
                <a:schemeClr val="bg1"/>
              </a:solidFill>
              <a:latin typeface="TIM Sans" panose="00000500000000000000" pitchFamily="50" charset="0"/>
              <a:ea typeface="ＭＳ Ｐゴシック"/>
              <a:cs typeface="Arial"/>
            </a:endParaRPr>
          </a:p>
        </p:txBody>
      </p:sp>
      <p:sp>
        <p:nvSpPr>
          <p:cNvPr id="173" name="Flowchart: Document 90"/>
          <p:cNvSpPr>
            <a:spLocks noChangeArrowheads="1"/>
          </p:cNvSpPr>
          <p:nvPr/>
        </p:nvSpPr>
        <p:spPr bwMode="auto">
          <a:xfrm>
            <a:off x="2907619" y="3635470"/>
            <a:ext cx="711410" cy="243904"/>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latin typeface="TIM Sans" panose="02020503040602060503" pitchFamily="18" charset="0"/>
              </a:rPr>
              <a:t>SOSPESO</a:t>
            </a:r>
            <a:endParaRPr lang="en-US" sz="700" b="1" dirty="0">
              <a:latin typeface="TIM Sans" panose="02020503040602060503" pitchFamily="18" charset="0"/>
            </a:endParaRPr>
          </a:p>
        </p:txBody>
      </p:sp>
      <p:cxnSp>
        <p:nvCxnSpPr>
          <p:cNvPr id="176" name="Connettore 4 97"/>
          <p:cNvCxnSpPr>
            <a:cxnSpLocks/>
            <a:stCxn id="228" idx="1"/>
            <a:endCxn id="208" idx="1"/>
          </p:cNvCxnSpPr>
          <p:nvPr/>
        </p:nvCxnSpPr>
        <p:spPr bwMode="auto">
          <a:xfrm rot="10800000" flipH="1">
            <a:off x="237678" y="2757266"/>
            <a:ext cx="4229815" cy="2373560"/>
          </a:xfrm>
          <a:prstGeom prst="bentConnector3">
            <a:avLst>
              <a:gd name="adj1" fmla="val -5404"/>
            </a:avLst>
          </a:prstGeom>
          <a:noFill/>
          <a:ln w="6350" algn="ctr">
            <a:solidFill>
              <a:srgbClr val="004691"/>
            </a:solidFill>
            <a:round/>
            <a:headEnd type="none" w="sm" len="sm"/>
            <a:tailEnd type="stealth" w="med" len="lg"/>
          </a:ln>
        </p:spPr>
      </p:cxnSp>
      <p:cxnSp>
        <p:nvCxnSpPr>
          <p:cNvPr id="184" name="Connettore 4 97"/>
          <p:cNvCxnSpPr>
            <a:cxnSpLocks/>
            <a:stCxn id="153" idx="2"/>
            <a:endCxn id="172" idx="0"/>
          </p:cNvCxnSpPr>
          <p:nvPr/>
        </p:nvCxnSpPr>
        <p:spPr bwMode="auto">
          <a:xfrm rot="5400000">
            <a:off x="1680973" y="3978466"/>
            <a:ext cx="805435" cy="887758"/>
          </a:xfrm>
          <a:prstGeom prst="bentConnector3">
            <a:avLst>
              <a:gd name="adj1" fmla="val 50000"/>
            </a:avLst>
          </a:prstGeom>
          <a:noFill/>
          <a:ln w="6350" algn="ctr">
            <a:solidFill>
              <a:srgbClr val="004691"/>
            </a:solidFill>
            <a:round/>
            <a:headEnd type="none" w="sm" len="sm"/>
            <a:tailEnd type="stealth" w="med" len="lg"/>
          </a:ln>
        </p:spPr>
      </p:cxnSp>
      <p:sp>
        <p:nvSpPr>
          <p:cNvPr id="186" name="AcnBodyText_ID_46"/>
          <p:cNvSpPr>
            <a:spLocks noGrp="1" noChangeArrowheads="1"/>
          </p:cNvSpPr>
          <p:nvPr>
            <p:custDataLst>
              <p:tags r:id="rId5"/>
            </p:custDataLst>
          </p:nvPr>
        </p:nvSpPr>
        <p:spPr bwMode="auto">
          <a:xfrm>
            <a:off x="4910021" y="5542833"/>
            <a:ext cx="763008" cy="246221"/>
          </a:xfrm>
          <a:prstGeom prst="rect">
            <a:avLst/>
          </a:prstGeom>
          <a:noFill/>
          <a:ln w="9525">
            <a:noFill/>
            <a:miter lim="800000"/>
            <a:headEnd/>
            <a:tailEnd/>
          </a:ln>
        </p:spPr>
        <p:txBody>
          <a:bodyPr wrap="square" lIns="0" tIns="0" rIns="0" bIns="0">
            <a:spAutoFit/>
          </a:bodyPr>
          <a:lstStyle/>
          <a:p>
            <a:pPr eaLnBrk="0" hangingPunct="0">
              <a:spcBef>
                <a:spcPct val="20000"/>
              </a:spcBef>
            </a:pPr>
            <a:r>
              <a:rPr lang="it-IT" sz="800" dirty="0">
                <a:solidFill>
                  <a:srgbClr val="004691"/>
                </a:solidFill>
                <a:latin typeface="TIM Sans Light" panose="02020503040602060503" pitchFamily="18" charset="0"/>
              </a:rPr>
              <a:t>Notifica ESPLETATO KO</a:t>
            </a:r>
          </a:p>
        </p:txBody>
      </p:sp>
      <p:sp>
        <p:nvSpPr>
          <p:cNvPr id="187" name="Rettangolo 27"/>
          <p:cNvSpPr>
            <a:spLocks noChangeArrowheads="1"/>
          </p:cNvSpPr>
          <p:nvPr/>
        </p:nvSpPr>
        <p:spPr bwMode="auto">
          <a:xfrm>
            <a:off x="4171893" y="4793620"/>
            <a:ext cx="911540" cy="408623"/>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Chiusura negativa OL</a:t>
            </a:r>
            <a:endParaRPr lang="en-US" sz="900" b="1" dirty="0">
              <a:solidFill>
                <a:schemeClr val="bg1"/>
              </a:solidFill>
              <a:latin typeface="TIM Sans" panose="00000500000000000000" pitchFamily="50" charset="0"/>
              <a:ea typeface="ＭＳ Ｐゴシック"/>
              <a:cs typeface="Arial"/>
            </a:endParaRPr>
          </a:p>
        </p:txBody>
      </p:sp>
      <p:sp>
        <p:nvSpPr>
          <p:cNvPr id="188" name="Up Arrow 60"/>
          <p:cNvSpPr>
            <a:spLocks noChangeArrowheads="1"/>
          </p:cNvSpPr>
          <p:nvPr/>
        </p:nvSpPr>
        <p:spPr bwMode="auto">
          <a:xfrm rot="5400000">
            <a:off x="4619134" y="5557993"/>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89" name="Flowchart: Connector 51"/>
          <p:cNvSpPr/>
          <p:nvPr/>
        </p:nvSpPr>
        <p:spPr bwMode="auto">
          <a:xfrm>
            <a:off x="4357514" y="5872742"/>
            <a:ext cx="576000" cy="396000"/>
          </a:xfrm>
          <a:prstGeom prst="flowChartConnector">
            <a:avLst/>
          </a:prstGeom>
          <a:solidFill>
            <a:srgbClr val="C800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900" b="1" dirty="0">
                <a:solidFill>
                  <a:srgbClr val="FFFFFF"/>
                </a:solidFill>
                <a:latin typeface="TIM Sans Medium" panose="02020503040602060503" pitchFamily="18" charset="0"/>
              </a:rPr>
              <a:t>KO</a:t>
            </a:r>
            <a:endParaRPr lang="en-US" sz="900" b="1" dirty="0">
              <a:solidFill>
                <a:srgbClr val="FFFFFF"/>
              </a:solidFill>
              <a:latin typeface="TIM Sans Medium" panose="02020503040602060503" pitchFamily="18" charset="0"/>
            </a:endParaRPr>
          </a:p>
        </p:txBody>
      </p:sp>
      <p:cxnSp>
        <p:nvCxnSpPr>
          <p:cNvPr id="190" name="Straight Arrow Connector 44"/>
          <p:cNvCxnSpPr>
            <a:cxnSpLocks noChangeShapeType="1"/>
            <a:stCxn id="187" idx="2"/>
            <a:endCxn id="189" idx="0"/>
          </p:cNvCxnSpPr>
          <p:nvPr/>
        </p:nvCxnSpPr>
        <p:spPr bwMode="auto">
          <a:xfrm>
            <a:off x="4627663" y="5202243"/>
            <a:ext cx="17851" cy="670499"/>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91" name="Flowchart: Document 90"/>
          <p:cNvSpPr>
            <a:spLocks noChangeArrowheads="1"/>
          </p:cNvSpPr>
          <p:nvPr/>
        </p:nvSpPr>
        <p:spPr bwMode="auto">
          <a:xfrm>
            <a:off x="3181177" y="4562944"/>
            <a:ext cx="649245" cy="253686"/>
          </a:xfrm>
          <a:prstGeom prst="flowChartDocument">
            <a:avLst/>
          </a:prstGeom>
          <a:solidFill>
            <a:srgbClr val="FAB932"/>
          </a:solidFill>
          <a:ln w="12700" algn="ctr">
            <a:noFill/>
            <a:round/>
            <a:headEnd type="none" w="sm" len="sm"/>
            <a:tailEnd type="none" w="sm" len="sm"/>
          </a:ln>
        </p:spPr>
        <p:txBody>
          <a:bodyPr lIns="0" rIns="0" anchor="ctr"/>
          <a:lstStyle/>
          <a:p>
            <a:pPr algn="ctr"/>
            <a:r>
              <a:rPr lang="it-IT" sz="700" b="1" dirty="0">
                <a:latin typeface="TIM Sans" panose="02020503040602060503" pitchFamily="18" charset="0"/>
              </a:rPr>
              <a:t>ESPLETATO TECNICO KO</a:t>
            </a:r>
            <a:endParaRPr lang="en-US" sz="700" b="1" dirty="0">
              <a:latin typeface="TIM Sans" panose="02020503040602060503" pitchFamily="18" charset="0"/>
            </a:endParaRPr>
          </a:p>
        </p:txBody>
      </p:sp>
      <p:cxnSp>
        <p:nvCxnSpPr>
          <p:cNvPr id="192" name="Straight Arrow Connector 44"/>
          <p:cNvCxnSpPr>
            <a:cxnSpLocks noChangeShapeType="1"/>
            <a:stCxn id="199" idx="2"/>
            <a:endCxn id="194" idx="0"/>
          </p:cNvCxnSpPr>
          <p:nvPr/>
        </p:nvCxnSpPr>
        <p:spPr bwMode="auto">
          <a:xfrm>
            <a:off x="5388500" y="4019628"/>
            <a:ext cx="4495" cy="443271"/>
          </a:xfrm>
          <a:prstGeom prst="straightConnector1">
            <a:avLst/>
          </a:prstGeom>
          <a:ln>
            <a:solidFill>
              <a:srgbClr val="004691"/>
            </a:solidFill>
            <a:headEnd type="none" w="sm" len="sm"/>
            <a:tailEnd type="stealth" w="med" len="lg"/>
          </a:ln>
        </p:spPr>
        <p:style>
          <a:lnRef idx="1">
            <a:schemeClr val="dk1"/>
          </a:lnRef>
          <a:fillRef idx="0">
            <a:schemeClr val="dk1"/>
          </a:fillRef>
          <a:effectRef idx="0">
            <a:schemeClr val="dk1"/>
          </a:effectRef>
          <a:fontRef idx="minor">
            <a:schemeClr val="tx1"/>
          </a:fontRef>
        </p:style>
      </p:cxnSp>
      <p:sp>
        <p:nvSpPr>
          <p:cNvPr id="193" name="AcnBodyText_ID_46"/>
          <p:cNvSpPr>
            <a:spLocks noGrp="1" noChangeArrowheads="1"/>
          </p:cNvSpPr>
          <p:nvPr>
            <p:custDataLst>
              <p:tags r:id="rId6"/>
            </p:custDataLst>
          </p:nvPr>
        </p:nvSpPr>
        <p:spPr bwMode="auto">
          <a:xfrm>
            <a:off x="5602399" y="3347175"/>
            <a:ext cx="663254" cy="12311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Esito KO</a:t>
            </a:r>
          </a:p>
        </p:txBody>
      </p:sp>
      <p:sp>
        <p:nvSpPr>
          <p:cNvPr id="194" name="Flowchart: Decision 32"/>
          <p:cNvSpPr/>
          <p:nvPr/>
        </p:nvSpPr>
        <p:spPr bwMode="auto">
          <a:xfrm>
            <a:off x="5285045" y="4462899"/>
            <a:ext cx="215900" cy="215900"/>
          </a:xfrm>
          <a:prstGeom prst="flowChartDecision">
            <a:avLst/>
          </a:prstGeom>
          <a:solidFill>
            <a:srgbClr val="DCD2CD"/>
          </a:solidFill>
          <a:ln w="3175" cap="flat" cmpd="sng" algn="ctr">
            <a:solidFill>
              <a:schemeClr val="tx1"/>
            </a:solidFill>
            <a:prstDash val="solid"/>
            <a:round/>
            <a:headEnd type="none" w="sm" len="sm"/>
            <a:tailEnd type="none" w="sm" len="sm"/>
          </a:ln>
          <a:effectLst/>
          <a:scene3d>
            <a:camera prst="orthographicFront"/>
            <a:lightRig rig="threePt" dir="t"/>
          </a:scene3d>
          <a:sp3d prstMaterial="matte"/>
        </p:spPr>
        <p:txBody>
          <a:bodyPr lIns="0" rIns="0" anchor="ctr" anchorCtr="1"/>
          <a:lstStyle/>
          <a:p>
            <a:endParaRPr lang="en-US" sz="1000" b="1">
              <a:solidFill>
                <a:srgbClr val="000000"/>
              </a:solidFill>
              <a:latin typeface="TIM Sans Medium" panose="02020503040602060503" pitchFamily="18" charset="0"/>
            </a:endParaRPr>
          </a:p>
        </p:txBody>
      </p:sp>
      <p:sp>
        <p:nvSpPr>
          <p:cNvPr id="195" name="AcnBodyText_ID_46"/>
          <p:cNvSpPr>
            <a:spLocks noGrp="1" noChangeArrowheads="1"/>
          </p:cNvSpPr>
          <p:nvPr>
            <p:custDataLst>
              <p:tags r:id="rId7"/>
            </p:custDataLst>
          </p:nvPr>
        </p:nvSpPr>
        <p:spPr bwMode="auto">
          <a:xfrm>
            <a:off x="5454045" y="4333980"/>
            <a:ext cx="791530" cy="246221"/>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it-IT" sz="800" dirty="0">
                <a:latin typeface="TIM Sans Light" panose="02020503040602060503" pitchFamily="18" charset="0"/>
              </a:rPr>
              <a:t>Necessario intervento TIM?</a:t>
            </a:r>
          </a:p>
        </p:txBody>
      </p:sp>
      <p:sp>
        <p:nvSpPr>
          <p:cNvPr id="197" name="AcnBodyText_ID_46"/>
          <p:cNvSpPr>
            <a:spLocks noGrp="1" noChangeArrowheads="1"/>
          </p:cNvSpPr>
          <p:nvPr>
            <p:custDataLst>
              <p:tags r:id="rId8"/>
            </p:custDataLst>
          </p:nvPr>
        </p:nvSpPr>
        <p:spPr bwMode="auto">
          <a:xfrm>
            <a:off x="5485663" y="4616266"/>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SI (*)</a:t>
            </a:r>
          </a:p>
        </p:txBody>
      </p:sp>
      <p:cxnSp>
        <p:nvCxnSpPr>
          <p:cNvPr id="198" name="Connettore 4 97"/>
          <p:cNvCxnSpPr>
            <a:stCxn id="194" idx="3"/>
            <a:endCxn id="205" idx="0"/>
          </p:cNvCxnSpPr>
          <p:nvPr/>
        </p:nvCxnSpPr>
        <p:spPr bwMode="auto">
          <a:xfrm>
            <a:off x="5500945" y="4570849"/>
            <a:ext cx="1193134" cy="277779"/>
          </a:xfrm>
          <a:prstGeom prst="bentConnector2">
            <a:avLst/>
          </a:prstGeom>
          <a:noFill/>
          <a:ln w="6350" algn="ctr">
            <a:solidFill>
              <a:srgbClr val="004691"/>
            </a:solidFill>
            <a:round/>
            <a:headEnd type="none" w="sm" len="sm"/>
            <a:tailEnd type="stealth" w="med" len="lg"/>
          </a:ln>
        </p:spPr>
      </p:cxnSp>
      <p:sp>
        <p:nvSpPr>
          <p:cNvPr id="199" name="Rettangolo 27"/>
          <p:cNvSpPr>
            <a:spLocks noChangeArrowheads="1"/>
          </p:cNvSpPr>
          <p:nvPr/>
        </p:nvSpPr>
        <p:spPr bwMode="auto">
          <a:xfrm>
            <a:off x="4718314" y="3611005"/>
            <a:ext cx="1340372" cy="408623"/>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Impresa comunica l’esito KO</a:t>
            </a:r>
          </a:p>
        </p:txBody>
      </p:sp>
      <p:cxnSp>
        <p:nvCxnSpPr>
          <p:cNvPr id="202" name="Connettore 4 97"/>
          <p:cNvCxnSpPr>
            <a:stCxn id="194" idx="1"/>
            <a:endCxn id="187" idx="0"/>
          </p:cNvCxnSpPr>
          <p:nvPr/>
        </p:nvCxnSpPr>
        <p:spPr bwMode="auto">
          <a:xfrm rot="10800000" flipV="1">
            <a:off x="4627663" y="4570848"/>
            <a:ext cx="657382" cy="222771"/>
          </a:xfrm>
          <a:prstGeom prst="bentConnector2">
            <a:avLst/>
          </a:prstGeom>
          <a:noFill/>
          <a:ln w="6350" algn="ctr">
            <a:solidFill>
              <a:srgbClr val="004691"/>
            </a:solidFill>
            <a:round/>
            <a:headEnd type="none" w="sm" len="sm"/>
            <a:tailEnd type="stealth" w="med" len="lg"/>
          </a:ln>
        </p:spPr>
      </p:cxnSp>
      <p:sp>
        <p:nvSpPr>
          <p:cNvPr id="203" name="AcnBodyText_ID_46"/>
          <p:cNvSpPr>
            <a:spLocks noGrp="1" noChangeArrowheads="1"/>
          </p:cNvSpPr>
          <p:nvPr>
            <p:custDataLst>
              <p:tags r:id="rId9"/>
            </p:custDataLst>
          </p:nvPr>
        </p:nvSpPr>
        <p:spPr bwMode="auto">
          <a:xfrm>
            <a:off x="5026781" y="4608771"/>
            <a:ext cx="327025" cy="107722"/>
          </a:xfrm>
          <a:prstGeom prst="rect">
            <a:avLst/>
          </a:prstGeom>
          <a:noFill/>
          <a:ln w="9525">
            <a:noFill/>
            <a:miter lim="800000"/>
            <a:headEnd/>
            <a:tailEnd/>
          </a:ln>
        </p:spPr>
        <p:txBody>
          <a:bodyPr lIns="0" tIns="0" rIns="0" bIns="0">
            <a:spAutoFit/>
          </a:bodyPr>
          <a:lstStyle/>
          <a:p>
            <a:pPr algn="ctr" eaLnBrk="0" hangingPunct="0">
              <a:spcBef>
                <a:spcPct val="20000"/>
              </a:spcBef>
            </a:pPr>
            <a:r>
              <a:rPr lang="it-IT" sz="700" b="1" dirty="0">
                <a:latin typeface="TIM Sans" pitchFamily="50" charset="0"/>
              </a:rPr>
              <a:t>NO</a:t>
            </a:r>
          </a:p>
        </p:txBody>
      </p:sp>
      <p:sp>
        <p:nvSpPr>
          <p:cNvPr id="205" name="Rettangolo 27"/>
          <p:cNvSpPr>
            <a:spLocks noChangeArrowheads="1"/>
          </p:cNvSpPr>
          <p:nvPr/>
        </p:nvSpPr>
        <p:spPr bwMode="auto">
          <a:xfrm>
            <a:off x="5816625" y="4848628"/>
            <a:ext cx="1754908" cy="391597"/>
          </a:xfrm>
          <a:prstGeom prst="roundRect">
            <a:avLst/>
          </a:prstGeom>
          <a:solidFill>
            <a:srgbClr val="82B9E6"/>
          </a:solidFill>
          <a:ln>
            <a:noFill/>
          </a:ln>
          <a:extLst/>
        </p:spPr>
        <p:txBody>
          <a:bodyPr wrap="square">
            <a:spAutoFit/>
          </a:bodyPr>
          <a:lstStyle/>
          <a:p>
            <a:pPr algn="ctr" fontAlgn="auto">
              <a:spcBef>
                <a:spcPts val="0"/>
              </a:spcBef>
              <a:spcAft>
                <a:spcPts val="0"/>
              </a:spcAft>
            </a:pPr>
            <a:r>
              <a:rPr lang="it-IT" sz="900" b="1" dirty="0">
                <a:solidFill>
                  <a:schemeClr val="bg1"/>
                </a:solidFill>
                <a:latin typeface="TIM Sans" panose="00000500000000000000" pitchFamily="50" charset="0"/>
                <a:ea typeface="ＭＳ Ｐゴシック"/>
                <a:cs typeface="Arial"/>
              </a:rPr>
              <a:t>Gestione Attuale a cura TIM </a:t>
            </a:r>
            <a:r>
              <a:rPr lang="it-IT" sz="800" i="1" dirty="0">
                <a:solidFill>
                  <a:schemeClr val="bg1"/>
                </a:solidFill>
                <a:latin typeface="TIM Sans" panose="00000500000000000000" pitchFamily="50" charset="0"/>
                <a:ea typeface="ＭＳ Ｐゴシック"/>
                <a:cs typeface="Arial"/>
              </a:rPr>
              <a:t>(solo per le casistiche indicate *)</a:t>
            </a:r>
            <a:endParaRPr lang="en-US" sz="800" i="1" dirty="0">
              <a:solidFill>
                <a:schemeClr val="bg1"/>
              </a:solidFill>
              <a:latin typeface="TIM Sans" panose="00000500000000000000" pitchFamily="50" charset="0"/>
              <a:ea typeface="ＭＳ Ｐゴシック"/>
              <a:cs typeface="Arial"/>
            </a:endParaRPr>
          </a:p>
        </p:txBody>
      </p:sp>
      <p:sp>
        <p:nvSpPr>
          <p:cNvPr id="207" name="Flowchart: Document 90"/>
          <p:cNvSpPr>
            <a:spLocks noChangeArrowheads="1"/>
          </p:cNvSpPr>
          <p:nvPr/>
        </p:nvSpPr>
        <p:spPr bwMode="auto">
          <a:xfrm>
            <a:off x="7505865" y="4701198"/>
            <a:ext cx="933278" cy="21126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LAVORAZIONE</a:t>
            </a:r>
            <a:endParaRPr lang="en-US" sz="700" b="1" dirty="0">
              <a:latin typeface="TIM Sans" panose="02020503040602060503" pitchFamily="18" charset="0"/>
            </a:endParaRPr>
          </a:p>
        </p:txBody>
      </p:sp>
      <p:sp>
        <p:nvSpPr>
          <p:cNvPr id="208" name="Rettangolo 27"/>
          <p:cNvSpPr>
            <a:spLocks noChangeArrowheads="1"/>
          </p:cNvSpPr>
          <p:nvPr/>
        </p:nvSpPr>
        <p:spPr bwMode="auto">
          <a:xfrm>
            <a:off x="4467494" y="2629571"/>
            <a:ext cx="1841046" cy="255389"/>
          </a:xfrm>
          <a:prstGeom prst="roundRect">
            <a:avLst/>
          </a:prstGeom>
          <a:solidFill>
            <a:srgbClr val="FFFF66"/>
          </a:solidFill>
          <a:ln>
            <a:noFill/>
          </a:ln>
          <a:extLst/>
        </p:spPr>
        <p:txBody>
          <a:bodyPr wrap="square">
            <a:spAutoFit/>
          </a:bodyPr>
          <a:lstStyle/>
          <a:p>
            <a:pPr algn="ctr" fontAlgn="auto">
              <a:spcBef>
                <a:spcPts val="0"/>
              </a:spcBef>
              <a:spcAft>
                <a:spcPts val="0"/>
              </a:spcAft>
            </a:pPr>
            <a:r>
              <a:rPr lang="it-IT" sz="900" b="1" dirty="0">
                <a:latin typeface="TIM Sans" panose="00000500000000000000" pitchFamily="50" charset="0"/>
                <a:ea typeface="ＭＳ Ｐゴシック"/>
                <a:cs typeface="Arial"/>
              </a:rPr>
              <a:t>Lavorazione a cura Impresa</a:t>
            </a:r>
          </a:p>
        </p:txBody>
      </p:sp>
      <p:sp>
        <p:nvSpPr>
          <p:cNvPr id="210" name="Up Arrow 60"/>
          <p:cNvSpPr>
            <a:spLocks noChangeArrowheads="1"/>
          </p:cNvSpPr>
          <p:nvPr/>
        </p:nvSpPr>
        <p:spPr bwMode="auto">
          <a:xfrm rot="5400000">
            <a:off x="6350154" y="2780679"/>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211" name="AcnBodyText_ID_46"/>
          <p:cNvSpPr>
            <a:spLocks noGrp="1" noChangeArrowheads="1"/>
          </p:cNvSpPr>
          <p:nvPr>
            <p:custDataLst>
              <p:tags r:id="rId10"/>
            </p:custDataLst>
          </p:nvPr>
        </p:nvSpPr>
        <p:spPr bwMode="auto">
          <a:xfrm>
            <a:off x="6556535" y="2765300"/>
            <a:ext cx="1020449"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Inizio </a:t>
            </a:r>
          </a:p>
          <a:p>
            <a:pPr algn="ctr" eaLnBrk="0" hangingPunct="0"/>
            <a:r>
              <a:rPr lang="it-IT" sz="800" dirty="0">
                <a:solidFill>
                  <a:srgbClr val="004691"/>
                </a:solidFill>
                <a:latin typeface="TIM Sans Light" panose="00000400000000000000" pitchFamily="50" charset="0"/>
              </a:rPr>
              <a:t>Attività Impresa</a:t>
            </a:r>
          </a:p>
        </p:txBody>
      </p:sp>
      <p:cxnSp>
        <p:nvCxnSpPr>
          <p:cNvPr id="215" name="Straight Arrow Connector 98"/>
          <p:cNvCxnSpPr>
            <a:cxnSpLocks noChangeShapeType="1"/>
            <a:endCxn id="208" idx="0"/>
          </p:cNvCxnSpPr>
          <p:nvPr/>
        </p:nvCxnSpPr>
        <p:spPr bwMode="auto">
          <a:xfrm flipH="1">
            <a:off x="5388017" y="2289970"/>
            <a:ext cx="2570" cy="339601"/>
          </a:xfrm>
          <a:prstGeom prst="straightConnector1">
            <a:avLst/>
          </a:prstGeom>
          <a:noFill/>
          <a:ln w="6350" algn="ctr">
            <a:solidFill>
              <a:srgbClr val="004691"/>
            </a:solidFill>
            <a:round/>
            <a:headEnd type="none" w="sm" len="sm"/>
            <a:tailEnd type="stealth" w="med" len="lg"/>
          </a:ln>
        </p:spPr>
      </p:cxnSp>
      <p:sp>
        <p:nvSpPr>
          <p:cNvPr id="216" name="Rettangolo 215"/>
          <p:cNvSpPr/>
          <p:nvPr/>
        </p:nvSpPr>
        <p:spPr>
          <a:xfrm>
            <a:off x="10505264" y="2628239"/>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217" name="Ovale 216"/>
          <p:cNvSpPr/>
          <p:nvPr/>
        </p:nvSpPr>
        <p:spPr bwMode="auto">
          <a:xfrm>
            <a:off x="10462932" y="2706059"/>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218" name="Text Box 93"/>
          <p:cNvSpPr txBox="1">
            <a:spLocks noChangeArrowheads="1"/>
          </p:cNvSpPr>
          <p:nvPr/>
        </p:nvSpPr>
        <p:spPr bwMode="auto">
          <a:xfrm>
            <a:off x="8122282" y="1664595"/>
            <a:ext cx="2829142" cy="307777"/>
          </a:xfrm>
          <a:prstGeom prst="rect">
            <a:avLst/>
          </a:prstGeom>
          <a:noFill/>
          <a:ln w="9525">
            <a:noFill/>
            <a:miter lim="800000"/>
            <a:headEnd/>
            <a:tailEnd/>
          </a:ln>
        </p:spPr>
        <p:txBody>
          <a:bodyPr wrap="square" lIns="0" tIns="0" rIns="0" bIns="0">
            <a:spAutoFit/>
          </a:bodyPr>
          <a:lstStyle>
            <a:defPPr>
              <a:defRPr lang="it-IT"/>
            </a:defPPr>
            <a:lvl1pPr>
              <a:defRPr sz="1000" i="1">
                <a:solidFill>
                  <a:srgbClr val="004691"/>
                </a:solidFill>
                <a:latin typeface="TIM Sans" panose="00000500000000000000"/>
              </a:defRPr>
            </a:lvl1pPr>
          </a:lstStyle>
          <a:p>
            <a:r>
              <a:rPr lang="it-IT" dirty="0"/>
              <a:t>Notifica: TIM assegna l’OL all’Impresa e notifica l’avvenuta assegnazione all’Operatore</a:t>
            </a:r>
          </a:p>
        </p:txBody>
      </p:sp>
      <p:sp>
        <p:nvSpPr>
          <p:cNvPr id="219" name="Text Box 93"/>
          <p:cNvSpPr txBox="1">
            <a:spLocks noChangeArrowheads="1"/>
          </p:cNvSpPr>
          <p:nvPr/>
        </p:nvSpPr>
        <p:spPr bwMode="auto">
          <a:xfrm>
            <a:off x="7716671" y="2703744"/>
            <a:ext cx="2628071" cy="307777"/>
          </a:xfrm>
          <a:prstGeom prst="rect">
            <a:avLst/>
          </a:prstGeom>
          <a:noFill/>
          <a:ln w="9525">
            <a:noFill/>
            <a:miter lim="800000"/>
            <a:headEnd/>
            <a:tailEnd/>
          </a:ln>
        </p:spPr>
        <p:txBody>
          <a:bodyPr wrap="square" lIns="0" tIns="0" rIns="0" bIns="0">
            <a:spAutoFit/>
          </a:bodyPr>
          <a:lstStyle>
            <a:defPPr>
              <a:defRPr lang="it-IT"/>
            </a:defPPr>
            <a:lvl1pPr>
              <a:defRPr sz="1000" i="1">
                <a:solidFill>
                  <a:srgbClr val="004691"/>
                </a:solidFill>
                <a:latin typeface="TIM Sans" panose="00000500000000000000"/>
              </a:defRPr>
            </a:lvl1pPr>
          </a:lstStyle>
          <a:p>
            <a:r>
              <a:rPr lang="it-IT" dirty="0"/>
              <a:t>l’Impresa comunica a TIM l’inizio attività </a:t>
            </a:r>
            <a:br>
              <a:rPr lang="it-IT" dirty="0"/>
            </a:br>
            <a:r>
              <a:rPr lang="it-IT" dirty="0"/>
              <a:t>e TIM la comunica all’Operatore</a:t>
            </a:r>
          </a:p>
        </p:txBody>
      </p:sp>
      <p:sp>
        <p:nvSpPr>
          <p:cNvPr id="220" name="Rettangolo 219"/>
          <p:cNvSpPr/>
          <p:nvPr/>
        </p:nvSpPr>
        <p:spPr>
          <a:xfrm>
            <a:off x="1179619" y="3309271"/>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221" name="Ovale 220"/>
          <p:cNvSpPr/>
          <p:nvPr/>
        </p:nvSpPr>
        <p:spPr bwMode="auto">
          <a:xfrm>
            <a:off x="1160569" y="3369813"/>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cxnSp>
        <p:nvCxnSpPr>
          <p:cNvPr id="113" name="Connettore 4 97"/>
          <p:cNvCxnSpPr>
            <a:stCxn id="144" idx="2"/>
            <a:endCxn id="199" idx="0"/>
          </p:cNvCxnSpPr>
          <p:nvPr/>
        </p:nvCxnSpPr>
        <p:spPr bwMode="auto">
          <a:xfrm rot="5400000">
            <a:off x="5238848" y="3459909"/>
            <a:ext cx="300748" cy="1444"/>
          </a:xfrm>
          <a:prstGeom prst="bentConnector3">
            <a:avLst>
              <a:gd name="adj1" fmla="val 50000"/>
            </a:avLst>
          </a:prstGeom>
          <a:noFill/>
          <a:ln w="6350" algn="ctr">
            <a:solidFill>
              <a:srgbClr val="004691"/>
            </a:solidFill>
            <a:round/>
            <a:headEnd type="none" w="sm" len="sm"/>
            <a:tailEnd type="stealth" w="med" len="lg"/>
          </a:ln>
        </p:spPr>
      </p:cxnSp>
      <p:sp>
        <p:nvSpPr>
          <p:cNvPr id="116" name="Up Arrow 60"/>
          <p:cNvSpPr>
            <a:spLocks noChangeArrowheads="1"/>
          </p:cNvSpPr>
          <p:nvPr/>
        </p:nvSpPr>
        <p:spPr bwMode="auto">
          <a:xfrm rot="5400000">
            <a:off x="7536490" y="5007639"/>
            <a:ext cx="360363" cy="215900"/>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117" name="AcnBodyText_ID_46"/>
          <p:cNvSpPr>
            <a:spLocks noGrp="1" noChangeArrowheads="1"/>
          </p:cNvSpPr>
          <p:nvPr>
            <p:custDataLst>
              <p:tags r:id="rId11"/>
            </p:custDataLst>
          </p:nvPr>
        </p:nvSpPr>
        <p:spPr bwMode="auto">
          <a:xfrm>
            <a:off x="7852893" y="4986439"/>
            <a:ext cx="902220" cy="246221"/>
          </a:xfrm>
          <a:prstGeom prst="rect">
            <a:avLst/>
          </a:prstGeom>
          <a:noFill/>
          <a:ln w="9525">
            <a:noFill/>
            <a:miter lim="800000"/>
            <a:headEnd/>
            <a:tailEnd/>
          </a:ln>
        </p:spPr>
        <p:txBody>
          <a:bodyPr wrap="square" lIns="0" tIns="0" rIns="0" bIns="0">
            <a:spAutoFit/>
          </a:bodyPr>
          <a:lstStyle/>
          <a:p>
            <a:pPr eaLnBrk="0" hangingPunct="0"/>
            <a:r>
              <a:rPr lang="it-IT" sz="800" dirty="0">
                <a:solidFill>
                  <a:srgbClr val="004691"/>
                </a:solidFill>
                <a:latin typeface="TIM Sans Light" panose="00000400000000000000" pitchFamily="50" charset="0"/>
              </a:rPr>
              <a:t>Notifica Assegnazione a TIM</a:t>
            </a:r>
          </a:p>
        </p:txBody>
      </p:sp>
      <p:sp>
        <p:nvSpPr>
          <p:cNvPr id="226" name="Up Arrow 91"/>
          <p:cNvSpPr>
            <a:spLocks noChangeArrowheads="1"/>
          </p:cNvSpPr>
          <p:nvPr/>
        </p:nvSpPr>
        <p:spPr bwMode="auto">
          <a:xfrm rot="5400000" flipV="1">
            <a:off x="1605094" y="3709542"/>
            <a:ext cx="360363" cy="212725"/>
          </a:xfrm>
          <a:prstGeom prst="upArrow">
            <a:avLst>
              <a:gd name="adj1" fmla="val 50000"/>
              <a:gd name="adj2" fmla="val 50000"/>
            </a:avLst>
          </a:prstGeom>
          <a:solidFill>
            <a:srgbClr val="FAB932"/>
          </a:solidFill>
          <a:ln w="12700" algn="ctr">
            <a:noFill/>
            <a:round/>
            <a:headEnd type="none" w="sm" len="sm"/>
            <a:tailEnd type="none" w="sm" len="sm"/>
          </a:ln>
        </p:spPr>
        <p:txBody>
          <a:bodyPr lIns="0" rIns="0"/>
          <a:lstStyle/>
          <a:p>
            <a:pPr algn="ctr"/>
            <a:endParaRPr lang="it-IT" sz="700" b="1">
              <a:latin typeface="Arial Black"/>
            </a:endParaRPr>
          </a:p>
        </p:txBody>
      </p:sp>
      <p:sp>
        <p:nvSpPr>
          <p:cNvPr id="227" name="AcnBodyText_ID_46">
            <a:hlinkClick r:id="" action="ppaction://noaction" highlightClick="1"/>
          </p:cNvPr>
          <p:cNvSpPr>
            <a:spLocks noGrp="1" noChangeArrowheads="1"/>
          </p:cNvSpPr>
          <p:nvPr>
            <p:custDataLst>
              <p:tags r:id="rId12"/>
            </p:custDataLst>
          </p:nvPr>
        </p:nvSpPr>
        <p:spPr bwMode="auto">
          <a:xfrm>
            <a:off x="830888" y="3964044"/>
            <a:ext cx="1000746" cy="123111"/>
          </a:xfrm>
          <a:prstGeom prst="actionButtonDocumen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panose="00000500000000000000"/>
              </a:rPr>
              <a:t>Notifica  sospensione</a:t>
            </a:r>
          </a:p>
        </p:txBody>
      </p:sp>
      <p:sp>
        <p:nvSpPr>
          <p:cNvPr id="135" name="Text Box 93"/>
          <p:cNvSpPr txBox="1">
            <a:spLocks noChangeArrowheads="1"/>
          </p:cNvSpPr>
          <p:nvPr/>
        </p:nvSpPr>
        <p:spPr bwMode="auto">
          <a:xfrm>
            <a:off x="5817455" y="5610550"/>
            <a:ext cx="3872282" cy="769441"/>
          </a:xfrm>
          <a:prstGeom prst="rect">
            <a:avLst/>
          </a:prstGeom>
          <a:noFill/>
          <a:ln w="9525">
            <a:noFill/>
            <a:miter lim="800000"/>
            <a:headEnd/>
            <a:tailEnd/>
          </a:ln>
        </p:spPr>
        <p:txBody>
          <a:bodyPr wrap="square" lIns="0" tIns="0" rIns="0" bIns="0">
            <a:spAutoFit/>
          </a:bodyPr>
          <a:lstStyle>
            <a:defPPr>
              <a:defRPr lang="it-IT"/>
            </a:defPPr>
            <a:lvl1pPr>
              <a:defRPr sz="1000" b="1" i="1">
                <a:solidFill>
                  <a:srgbClr val="004691"/>
                </a:solidFill>
                <a:latin typeface="TIM Sans" panose="00000500000000000000"/>
              </a:defRPr>
            </a:lvl1pPr>
          </a:lstStyle>
          <a:p>
            <a:r>
              <a:rPr lang="it-IT" dirty="0"/>
              <a:t>(*) </a:t>
            </a:r>
            <a:r>
              <a:rPr lang="it-IT" b="0" dirty="0"/>
              <a:t>In caso di: Opere Speciali, Impedimenti Causa Ostativa, Mancanza Permessi, Negativo Rete il completamento della lavorazione è a cura TIM, indipendentemente da eventuali prestazioni aggiuntive indicate nell’ordine.</a:t>
            </a:r>
          </a:p>
          <a:p>
            <a:endParaRPr lang="it-IT" b="0" dirty="0"/>
          </a:p>
        </p:txBody>
      </p:sp>
      <p:sp>
        <p:nvSpPr>
          <p:cNvPr id="92" name="AcnBodyText_ID_46"/>
          <p:cNvSpPr>
            <a:spLocks noGrp="1" noChangeArrowheads="1"/>
          </p:cNvSpPr>
          <p:nvPr>
            <p:custDataLst>
              <p:tags r:id="rId13"/>
            </p:custDataLst>
          </p:nvPr>
        </p:nvSpPr>
        <p:spPr bwMode="auto">
          <a:xfrm>
            <a:off x="6461285" y="1791237"/>
            <a:ext cx="1409716" cy="246221"/>
          </a:xfrm>
          <a:prstGeom prst="rect">
            <a:avLst/>
          </a:prstGeom>
          <a:noFill/>
          <a:ln w="9525">
            <a:noFill/>
            <a:miter lim="800000"/>
            <a:headEnd/>
            <a:tailEnd/>
          </a:ln>
        </p:spPr>
        <p:txBody>
          <a:bodyPr wrap="square" lIns="0" tIns="0" rIns="0" bIns="0">
            <a:spAutoFit/>
          </a:bodyPr>
          <a:lstStyle/>
          <a:p>
            <a:pPr algn="ctr" eaLnBrk="0" hangingPunct="0"/>
            <a:r>
              <a:rPr lang="it-IT" sz="800" dirty="0">
                <a:solidFill>
                  <a:srgbClr val="004691"/>
                </a:solidFill>
                <a:latin typeface="TIM Sans Light" panose="00000400000000000000" pitchFamily="50" charset="0"/>
              </a:rPr>
              <a:t>Notifica Assegnazione all’Impresa</a:t>
            </a:r>
          </a:p>
        </p:txBody>
      </p:sp>
      <p:sp>
        <p:nvSpPr>
          <p:cNvPr id="93" name="Flowchart: Document 90"/>
          <p:cNvSpPr>
            <a:spLocks noChangeArrowheads="1"/>
          </p:cNvSpPr>
          <p:nvPr/>
        </p:nvSpPr>
        <p:spPr bwMode="auto">
          <a:xfrm>
            <a:off x="5766064" y="1417055"/>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 CARICO ALL’IMPRESA PER REALIZZAZIONE</a:t>
            </a:r>
            <a:endParaRPr lang="en-US" sz="700" b="1" dirty="0">
              <a:latin typeface="TIM Sans" panose="02020503040602060503" pitchFamily="18" charset="0"/>
            </a:endParaRPr>
          </a:p>
        </p:txBody>
      </p:sp>
      <p:sp>
        <p:nvSpPr>
          <p:cNvPr id="94" name="Segnaposto data 7"/>
          <p:cNvSpPr>
            <a:spLocks noGrp="1"/>
          </p:cNvSpPr>
          <p:nvPr>
            <p:ph type="dt" sz="quarter" idx="4294967295"/>
          </p:nvPr>
        </p:nvSpPr>
        <p:spPr>
          <a:xfrm>
            <a:off x="5616893" y="6395403"/>
            <a:ext cx="5689600" cy="211137"/>
          </a:xfrm>
          <a:prstGeom prst="rect">
            <a:avLst/>
          </a:prstGeom>
        </p:spPr>
        <p:txBody>
          <a:bodyPr/>
          <a:lstStyle>
            <a:lvl1pPr algn="r">
              <a:defRPr sz="800">
                <a:solidFill>
                  <a:schemeClr val="accent2"/>
                </a:solidFill>
              </a:defRPr>
            </a:lvl1pPr>
          </a:lstStyle>
          <a:p>
            <a:pPr>
              <a:defRPr/>
            </a:pPr>
            <a:r>
              <a:rPr lang="it-IT" dirty="0"/>
              <a:t>Allegato C – Schema di processo</a:t>
            </a:r>
          </a:p>
        </p:txBody>
      </p:sp>
      <p:sp>
        <p:nvSpPr>
          <p:cNvPr id="96" name="Rettangolo 95">
            <a:extLst>
              <a:ext uri="{FF2B5EF4-FFF2-40B4-BE49-F238E27FC236}">
                <a16:creationId xmlns:a16="http://schemas.microsoft.com/office/drawing/2014/main" id="{0C4B83CE-1242-417D-82F8-59C32D2EAEE9}"/>
              </a:ext>
            </a:extLst>
          </p:cNvPr>
          <p:cNvSpPr/>
          <p:nvPr/>
        </p:nvSpPr>
        <p:spPr>
          <a:xfrm>
            <a:off x="3720502" y="5572901"/>
            <a:ext cx="412292" cy="584775"/>
          </a:xfrm>
          <a:prstGeom prst="rect">
            <a:avLst/>
          </a:prstGeom>
          <a:noFill/>
        </p:spPr>
        <p:txBody>
          <a:bodyPr wrap="non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a:t>
            </a:r>
          </a:p>
        </p:txBody>
      </p:sp>
      <p:sp>
        <p:nvSpPr>
          <p:cNvPr id="97" name="Ovale 96">
            <a:extLst>
              <a:ext uri="{FF2B5EF4-FFF2-40B4-BE49-F238E27FC236}">
                <a16:creationId xmlns:a16="http://schemas.microsoft.com/office/drawing/2014/main" id="{F63C49A8-73B0-48DD-8120-2A959716581D}"/>
              </a:ext>
            </a:extLst>
          </p:cNvPr>
          <p:cNvSpPr/>
          <p:nvPr/>
        </p:nvSpPr>
        <p:spPr bwMode="auto">
          <a:xfrm>
            <a:off x="3701452" y="5633443"/>
            <a:ext cx="488492"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
        <p:nvSpPr>
          <p:cNvPr id="75" name="Flowchart: Document 90">
            <a:extLst>
              <a:ext uri="{FF2B5EF4-FFF2-40B4-BE49-F238E27FC236}">
                <a16:creationId xmlns:a16="http://schemas.microsoft.com/office/drawing/2014/main" id="{5F10CEE2-8226-48C3-9FCC-CA7E001DBA90}"/>
              </a:ext>
            </a:extLst>
          </p:cNvPr>
          <p:cNvSpPr>
            <a:spLocks noChangeArrowheads="1"/>
          </p:cNvSpPr>
          <p:nvPr/>
        </p:nvSpPr>
        <p:spPr bwMode="auto">
          <a:xfrm>
            <a:off x="6395544" y="2372536"/>
            <a:ext cx="1469801" cy="317255"/>
          </a:xfrm>
          <a:prstGeom prst="flowChartDocument">
            <a:avLst/>
          </a:prstGeom>
          <a:solidFill>
            <a:srgbClr val="FAB932"/>
          </a:solidFill>
          <a:ln w="12700" algn="ctr">
            <a:noFill/>
            <a:round/>
            <a:headEnd type="none" w="sm" len="sm"/>
            <a:tailEnd type="none" w="sm" len="sm"/>
          </a:ln>
        </p:spPr>
        <p:txBody>
          <a:bodyPr lIns="0" rIns="0"/>
          <a:lstStyle/>
          <a:p>
            <a:pPr algn="ctr"/>
            <a:r>
              <a:rPr lang="it-IT" sz="700" b="1" dirty="0">
                <a:latin typeface="TIM Sans" panose="02020503040602060503" pitchFamily="18" charset="0"/>
              </a:rPr>
              <a:t>INIZIO ATTIVITA’ IMPRESA</a:t>
            </a:r>
            <a:endParaRPr lang="en-US" sz="700" b="1" dirty="0">
              <a:latin typeface="TIM Sans" panose="02020503040602060503" pitchFamily="18" charset="0"/>
            </a:endParaRPr>
          </a:p>
        </p:txBody>
      </p:sp>
      <p:sp>
        <p:nvSpPr>
          <p:cNvPr id="85" name="Rettangolo 84">
            <a:extLst>
              <a:ext uri="{FF2B5EF4-FFF2-40B4-BE49-F238E27FC236}">
                <a16:creationId xmlns:a16="http://schemas.microsoft.com/office/drawing/2014/main" id="{313BF340-A4FE-4FB7-90E2-7E5AFAF9EFF6}"/>
              </a:ext>
            </a:extLst>
          </p:cNvPr>
          <p:cNvSpPr/>
          <p:nvPr/>
        </p:nvSpPr>
        <p:spPr>
          <a:xfrm>
            <a:off x="11028934" y="4921875"/>
            <a:ext cx="375387" cy="584775"/>
          </a:xfrm>
          <a:prstGeom prst="rect">
            <a:avLst/>
          </a:prstGeom>
          <a:noFill/>
        </p:spPr>
        <p:txBody>
          <a:bodyPr wrap="square" lIns="91440" tIns="45720" rIns="91440" bIns="45720">
            <a:spAutoFit/>
          </a:bodyPr>
          <a:lstStyle/>
          <a:p>
            <a:pPr algn="ctr"/>
            <a:r>
              <a:rPr lang="it-IT"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p>
        </p:txBody>
      </p:sp>
      <p:sp>
        <p:nvSpPr>
          <p:cNvPr id="86" name="Ovale 85">
            <a:extLst>
              <a:ext uri="{FF2B5EF4-FFF2-40B4-BE49-F238E27FC236}">
                <a16:creationId xmlns:a16="http://schemas.microsoft.com/office/drawing/2014/main" id="{4AC837BF-C073-45E6-A4A9-2A0D0F75FD20}"/>
              </a:ext>
            </a:extLst>
          </p:cNvPr>
          <p:cNvSpPr/>
          <p:nvPr/>
        </p:nvSpPr>
        <p:spPr bwMode="auto">
          <a:xfrm>
            <a:off x="11009884" y="4982417"/>
            <a:ext cx="444766" cy="458273"/>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8661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3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4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5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5.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6.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6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0.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1.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2.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3.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74.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04/04/11 18.47.01"/>
</p:tagLst>
</file>

<file path=ppt/theme/theme1.xml><?xml version="1.0" encoding="utf-8"?>
<a:theme xmlns:a="http://schemas.openxmlformats.org/drawingml/2006/main" name="Presentazione_PPT_TIM HR Services 16_9">
  <a:themeElements>
    <a:clrScheme name="Custom 1">
      <a:dk1>
        <a:srgbClr val="000000"/>
      </a:dk1>
      <a:lt1>
        <a:sysClr val="window" lastClr="FFFFFF"/>
      </a:lt1>
      <a:dk2>
        <a:srgbClr val="82B9E6"/>
      </a:dk2>
      <a:lt2>
        <a:srgbClr val="E6E6E6"/>
      </a:lt2>
      <a:accent1>
        <a:srgbClr val="004691"/>
      </a:accent1>
      <a:accent2>
        <a:srgbClr val="EB0028"/>
      </a:accent2>
      <a:accent3>
        <a:srgbClr val="FBD872"/>
      </a:accent3>
      <a:accent4>
        <a:srgbClr val="AAA5C8"/>
      </a:accent4>
      <a:accent5>
        <a:srgbClr val="003264"/>
      </a:accent5>
      <a:accent6>
        <a:srgbClr val="B4D28C"/>
      </a:accent6>
      <a:hlink>
        <a:srgbClr val="376EA5"/>
      </a:hlink>
      <a:folHlink>
        <a:srgbClr val="002060"/>
      </a:folHlink>
    </a:clrScheme>
    <a:fontScheme name="Font TIM">
      <a:majorFont>
        <a:latin typeface="TIM Sans Medium"/>
        <a:ea typeface="ＭＳ Ｐゴシック"/>
        <a:cs typeface="Arial"/>
      </a:majorFont>
      <a:minorFont>
        <a:latin typeface="TIM Sans"/>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2" id="{FBFCADBC-6697-42DD-A769-60BB7DD73C06}" vid="{B1C9A9E9-C53D-471D-AAF5-89A999C1D3D8}"/>
    </a:ext>
  </a:extLst>
</a:theme>
</file>

<file path=ppt/theme/theme2.xml><?xml version="1.0" encoding="utf-8"?>
<a:theme xmlns:a="http://schemas.openxmlformats.org/drawingml/2006/main" name="Master - Cover 4">
  <a:themeElements>
    <a:clrScheme name="Custom 3">
      <a:dk1>
        <a:srgbClr val="000000"/>
      </a:dk1>
      <a:lt1>
        <a:sysClr val="window" lastClr="FFFFFF"/>
      </a:lt1>
      <a:dk2>
        <a:srgbClr val="004691"/>
      </a:dk2>
      <a:lt2>
        <a:srgbClr val="E6E6E6"/>
      </a:lt2>
      <a:accent1>
        <a:srgbClr val="004691"/>
      </a:accent1>
      <a:accent2>
        <a:srgbClr val="EB0028"/>
      </a:accent2>
      <a:accent3>
        <a:srgbClr val="A0A0A0"/>
      </a:accent3>
      <a:accent4>
        <a:srgbClr val="003264"/>
      </a:accent4>
      <a:accent5>
        <a:srgbClr val="960028"/>
      </a:accent5>
      <a:accent6>
        <a:srgbClr val="E6E6E6"/>
      </a:accent6>
      <a:hlink>
        <a:srgbClr val="376EA5"/>
      </a:hlink>
      <a:folHlink>
        <a:srgbClr val="002060"/>
      </a:folHlink>
    </a:clrScheme>
    <a:fontScheme name="Font TIM">
      <a:majorFont>
        <a:latin typeface="TIM Sans Medium"/>
        <a:ea typeface="ＭＳ Ｐゴシック"/>
        <a:cs typeface="Arial"/>
      </a:majorFont>
      <a:minorFont>
        <a:latin typeface="TIM Sans"/>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2" id="{FBFCADBC-6697-42DD-A769-60BB7DD73C06}" vid="{B66CE9C6-93CB-42C7-A41B-F804E154541A}"/>
    </a:ext>
  </a:extLst>
</a:theme>
</file>

<file path=ppt/theme/theme3.xml><?xml version="1.0" encoding="utf-8"?>
<a:theme xmlns:a="http://schemas.openxmlformats.org/drawingml/2006/main" name="Master - Cover Bianca">
  <a:themeElements>
    <a:clrScheme name="Custom 2">
      <a:dk1>
        <a:srgbClr val="000000"/>
      </a:dk1>
      <a:lt1>
        <a:sysClr val="window" lastClr="FFFFFF"/>
      </a:lt1>
      <a:dk2>
        <a:srgbClr val="004691"/>
      </a:dk2>
      <a:lt2>
        <a:srgbClr val="E6E6E6"/>
      </a:lt2>
      <a:accent1>
        <a:srgbClr val="004691"/>
      </a:accent1>
      <a:accent2>
        <a:srgbClr val="EB0028"/>
      </a:accent2>
      <a:accent3>
        <a:srgbClr val="A0A0A0"/>
      </a:accent3>
      <a:accent4>
        <a:srgbClr val="003264"/>
      </a:accent4>
      <a:accent5>
        <a:srgbClr val="960028"/>
      </a:accent5>
      <a:accent6>
        <a:srgbClr val="E6E6E6"/>
      </a:accent6>
      <a:hlink>
        <a:srgbClr val="376EA5"/>
      </a:hlink>
      <a:folHlink>
        <a:srgbClr val="002060"/>
      </a:folHlink>
    </a:clrScheme>
    <a:fontScheme name="TIM Font">
      <a:majorFont>
        <a:latin typeface="TIM Sans Medium"/>
        <a:ea typeface="ＭＳ Ｐゴシック"/>
        <a:cs typeface="Arial"/>
      </a:majorFont>
      <a:minorFont>
        <a:latin typeface="TIM Sans"/>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2" id="{FBFCADBC-6697-42DD-A769-60BB7DD73C06}" vid="{F42C0ADE-D192-470E-8AFA-507ADD70B05C}"/>
    </a:ext>
  </a:extLst>
</a:theme>
</file>

<file path=ppt/theme/theme4.xml><?xml version="1.0" encoding="utf-8"?>
<a:theme xmlns:a="http://schemas.openxmlformats.org/drawingml/2006/main" name="1_Mastro - Grazie Bianca">
  <a:themeElements>
    <a:clrScheme name="Custom 4">
      <a:dk1>
        <a:srgbClr val="000000"/>
      </a:dk1>
      <a:lt1>
        <a:sysClr val="window" lastClr="FFFFFF"/>
      </a:lt1>
      <a:dk2>
        <a:srgbClr val="004691"/>
      </a:dk2>
      <a:lt2>
        <a:srgbClr val="E6E6E6"/>
      </a:lt2>
      <a:accent1>
        <a:srgbClr val="004691"/>
      </a:accent1>
      <a:accent2>
        <a:srgbClr val="EB0028"/>
      </a:accent2>
      <a:accent3>
        <a:srgbClr val="A0A0A0"/>
      </a:accent3>
      <a:accent4>
        <a:srgbClr val="003264"/>
      </a:accent4>
      <a:accent5>
        <a:srgbClr val="960028"/>
      </a:accent5>
      <a:accent6>
        <a:srgbClr val="E6E6E6"/>
      </a:accent6>
      <a:hlink>
        <a:srgbClr val="376EA5"/>
      </a:hlink>
      <a:folHlink>
        <a:srgbClr val="002060"/>
      </a:folHlink>
    </a:clrScheme>
    <a:fontScheme name="Font TIM">
      <a:majorFont>
        <a:latin typeface="TIM Sans"/>
        <a:ea typeface="ＭＳ Ｐゴシック"/>
        <a:cs typeface="Arial"/>
      </a:majorFont>
      <a:minorFont>
        <a:latin typeface="TIM Sans Light"/>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2" id="{FBFCADBC-6697-42DD-A769-60BB7DD73C06}" vid="{16A10EB6-4CA3-460E-883C-8B30CA11E9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FEF7F5082C9934DBB1AFEF8800A5610" ma:contentTypeVersion="0" ma:contentTypeDescription="Creare un nuovo documento." ma:contentTypeScope="" ma:versionID="dec952376f860b2ebf54c26e2e5c2886">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334F36-9694-4C72-AD01-766561F25DDF}">
  <ds:schemaRefs>
    <ds:schemaRef ds:uri="http://schemas.microsoft.com/sharepoint/v3/contenttype/forms"/>
  </ds:schemaRefs>
</ds:datastoreItem>
</file>

<file path=customXml/itemProps2.xml><?xml version="1.0" encoding="utf-8"?>
<ds:datastoreItem xmlns:ds="http://schemas.openxmlformats.org/officeDocument/2006/customXml" ds:itemID="{5D3A004F-8DBE-41E4-B4EE-CED6EF490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C8A750-5061-473A-977A-71D2C0994E0D}">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Presentazione_PPT_TIM INFORMATION TECHNOLOGY 16_9</Template>
  <TotalTime>1722</TotalTime>
  <Words>3062</Words>
  <Application>Microsoft Office PowerPoint</Application>
  <PresentationFormat>Widescreen</PresentationFormat>
  <Paragraphs>632</Paragraphs>
  <Slides>16</Slides>
  <Notes>4</Notes>
  <HiddenSlides>0</HiddenSlides>
  <MMClips>0</MMClips>
  <ScaleCrop>false</ScaleCrop>
  <HeadingPairs>
    <vt:vector size="6" baseType="variant">
      <vt:variant>
        <vt:lpstr>Caratteri utilizzati</vt:lpstr>
      </vt:variant>
      <vt:variant>
        <vt:i4>10</vt:i4>
      </vt:variant>
      <vt:variant>
        <vt:lpstr>Tema</vt:lpstr>
      </vt:variant>
      <vt:variant>
        <vt:i4>4</vt:i4>
      </vt:variant>
      <vt:variant>
        <vt:lpstr>Titoli diapositive</vt:lpstr>
      </vt:variant>
      <vt:variant>
        <vt:i4>16</vt:i4>
      </vt:variant>
    </vt:vector>
  </HeadingPairs>
  <TitlesOfParts>
    <vt:vector size="30" baseType="lpstr">
      <vt:lpstr>TIM Sans Light</vt:lpstr>
      <vt:lpstr>Calibri</vt:lpstr>
      <vt:lpstr>TIM Sans Medium</vt:lpstr>
      <vt:lpstr>MS PGothic</vt:lpstr>
      <vt:lpstr>Arial</vt:lpstr>
      <vt:lpstr>TIM Sans</vt:lpstr>
      <vt:lpstr>MS PGothic</vt:lpstr>
      <vt:lpstr>Wingdings</vt:lpstr>
      <vt:lpstr>Franklin Gothic Medium</vt:lpstr>
      <vt:lpstr>Arial Black</vt:lpstr>
      <vt:lpstr>Presentazione_PPT_TIM HR Services 16_9</vt:lpstr>
      <vt:lpstr>Master - Cover 4</vt:lpstr>
      <vt:lpstr>Master - Cover Bianca</vt:lpstr>
      <vt:lpstr>1_Mastro - Grazie Bianca</vt:lpstr>
      <vt:lpstr>  Allegato C – Schema di Processo</vt:lpstr>
      <vt:lpstr>Indice</vt:lpstr>
      <vt:lpstr>Premessa               (1/2)  </vt:lpstr>
      <vt:lpstr>Premessa                   (2/2)</vt:lpstr>
      <vt:lpstr>Provisioning e Assurance: principali modifiche        (1/2)</vt:lpstr>
      <vt:lpstr>Provisioning e Assurance: principali modifiche        (2/2)</vt:lpstr>
      <vt:lpstr>Provisioning: attivazione LNA  </vt:lpstr>
      <vt:lpstr>Provisioning: attivazione LNA  </vt:lpstr>
      <vt:lpstr>Provisioning: attivazione LNA  </vt:lpstr>
      <vt:lpstr>Provisioning: attivazione LA e migrazione </vt:lpstr>
      <vt:lpstr>Provisioning: attivazione LA e migrazione  </vt:lpstr>
      <vt:lpstr>Assurance  </vt:lpstr>
      <vt:lpstr>Provisioning e Assurance: legenda dei flussi di processo </vt:lpstr>
      <vt:lpstr>Provisioning  (LNA e LA): Precisazioni </vt:lpstr>
      <vt:lpstr>Provisioning  (LNA e LA): Precisazioni </vt:lpstr>
      <vt:lpstr>Assurance: Precisazioni   </vt:lpstr>
    </vt:vector>
  </TitlesOfParts>
  <Company>Telecom Italia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Equivalence 2.0</dc:title>
  <dc:creator>annarita.grazianipalmieri@telecomitalia.it</dc:creator>
  <cp:lastModifiedBy>Arturo Ragozini</cp:lastModifiedBy>
  <cp:revision>2049</cp:revision>
  <cp:lastPrinted>2018-03-23T12:43:30Z</cp:lastPrinted>
  <dcterms:created xsi:type="dcterms:W3CDTF">2016-04-12T13:32:16Z</dcterms:created>
  <dcterms:modified xsi:type="dcterms:W3CDTF">2018-03-29T16:05:43Z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0x010100CFEF7F5082C9934DBB1AFEF8800A5610</vt:lpwstr>
  </property>
  <property fmtid="{D5CDD505-2E9C-101B-9397-08002B2CF9AE}" pid="3" name="_NewReviewCycle">
    <vt:lpwstr/>
  </property>
</Properties>
</file>